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3" r:id="rId1"/>
  </p:sldMasterIdLst>
  <p:notesMasterIdLst>
    <p:notesMasterId r:id="rId11"/>
  </p:notesMasterIdLst>
  <p:handoutMasterIdLst>
    <p:handoutMasterId r:id="rId12"/>
  </p:handoutMasterIdLst>
  <p:sldIdLst>
    <p:sldId id="466" r:id="rId2"/>
    <p:sldId id="676" r:id="rId3"/>
    <p:sldId id="698" r:id="rId4"/>
    <p:sldId id="701" r:id="rId5"/>
    <p:sldId id="712" r:id="rId6"/>
    <p:sldId id="713" r:id="rId7"/>
    <p:sldId id="714" r:id="rId8"/>
    <p:sldId id="715" r:id="rId9"/>
    <p:sldId id="716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40A8"/>
    <a:srgbClr val="E9EDF4"/>
    <a:srgbClr val="FF0000"/>
    <a:srgbClr val="FF0066"/>
    <a:srgbClr val="C4CC66"/>
    <a:srgbClr val="99FF66"/>
    <a:srgbClr val="66FFFF"/>
    <a:srgbClr val="00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51" autoAdjust="0"/>
  </p:normalViewPr>
  <p:slideViewPr>
    <p:cSldViewPr>
      <p:cViewPr>
        <p:scale>
          <a:sx n="125" d="100"/>
          <a:sy n="125" d="100"/>
        </p:scale>
        <p:origin x="-1224" y="360"/>
      </p:cViewPr>
      <p:guideLst>
        <p:guide orient="horz" pos="1776"/>
        <p:guide pos="2448"/>
      </p:guideLst>
    </p:cSldViewPr>
  </p:slideViewPr>
  <p:outlineViewPr>
    <p:cViewPr>
      <p:scale>
        <a:sx n="33" d="100"/>
        <a:sy n="33" d="100"/>
      </p:scale>
      <p:origin x="132" y="15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7168"/>
    </p:cViewPr>
  </p:sorterViewPr>
  <p:notesViewPr>
    <p:cSldViewPr>
      <p:cViewPr varScale="1">
        <p:scale>
          <a:sx n="48" d="100"/>
          <a:sy n="48" d="100"/>
        </p:scale>
        <p:origin x="-267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l" defTabSz="966646" eaLnBrk="0" hangingPunct="0">
              <a:defRPr sz="13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0" hangingPunct="0">
              <a:defRPr sz="13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zh-CN" altLang="en-US" smtClean="0"/>
              <a:t>优驰科技</a:t>
            </a:r>
            <a:r>
              <a:rPr lang="en-US" altLang="zh-CN" smtClean="0"/>
              <a:t>Proprietary &amp; Confidential</a:t>
            </a: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0" hangingPunct="0">
              <a:defRPr sz="1300">
                <a:latin typeface="Times New Roman" charset="0"/>
                <a:ea typeface="+mn-ea"/>
                <a:cs typeface="Times New Roman" charset="0"/>
              </a:defRPr>
            </a:lvl1pPr>
          </a:lstStyle>
          <a:p>
            <a:pPr>
              <a:defRPr/>
            </a:pPr>
            <a:fld id="{664A78B6-5D44-4B11-87BD-928E2960EF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6174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l" defTabSz="966646" eaLnBrk="1" hangingPunct="1">
              <a:defRPr sz="1300" b="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 b="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1577"/>
            <a:ext cx="5365352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>
              <a:defRPr sz="1300" b="0">
                <a:cs typeface="+mn-cs"/>
              </a:defRPr>
            </a:lvl1pPr>
          </a:lstStyle>
          <a:p>
            <a:pPr>
              <a:defRPr/>
            </a:pPr>
            <a:r>
              <a:rPr lang="zh-CN" altLang="en-US" smtClean="0"/>
              <a:t>优驰科技</a:t>
            </a:r>
            <a:r>
              <a:rPr lang="en-US" altLang="zh-CN" smtClean="0"/>
              <a:t>Proprietary &amp; Confidential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 b="0">
                <a:latin typeface="Times New Roman" charset="0"/>
                <a:ea typeface="+mn-ea"/>
                <a:cs typeface="Times New Roman" charset="0"/>
              </a:defRPr>
            </a:lvl1pPr>
          </a:lstStyle>
          <a:p>
            <a:pPr>
              <a:defRPr/>
            </a:pPr>
            <a:fld id="{94F31E18-86DD-453F-A37A-4FF9FA036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745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31E18-86DD-453F-A37A-4FF9FA036FF1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244600" y="13589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ja-JP" altLang="ja-JP" sz="1800">
              <a:latin typeface="Arial" charset="0"/>
              <a:ea typeface="MS PGothic" pitchFamily="34" charset="-128"/>
            </a:endParaRPr>
          </a:p>
        </p:txBody>
      </p:sp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0" y="6254750"/>
            <a:ext cx="3152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200" i="1">
                <a:solidFill>
                  <a:schemeClr val="bg1"/>
                </a:solidFill>
                <a:latin typeface="Arial" charset="0"/>
              </a:rPr>
              <a:t>Telink Contact Information</a:t>
            </a:r>
          </a:p>
        </p:txBody>
      </p:sp>
      <p:pic>
        <p:nvPicPr>
          <p:cNvPr id="6" name="图片 10" descr="Telin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674" y="357166"/>
            <a:ext cx="1982266" cy="60915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63500"/>
          </a:effec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57425" y="642938"/>
            <a:ext cx="6124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i="1" dirty="0">
                <a:solidFill>
                  <a:schemeClr val="accent1"/>
                </a:solidFill>
                <a:latin typeface="Franklin Gothic Heavy" pitchFamily="34" charset="0"/>
                <a:ea typeface="Arial Unicode MS" pitchFamily="34" charset="-122"/>
                <a:cs typeface="Arial Unicode MS" pitchFamily="34" charset="-122"/>
              </a:rPr>
              <a:t>Providing world </a:t>
            </a:r>
            <a:r>
              <a:rPr lang="en-US" altLang="zh-CN" sz="1600" i="1" dirty="0" smtClean="0">
                <a:solidFill>
                  <a:schemeClr val="accent1"/>
                </a:solidFill>
                <a:latin typeface="Franklin Gothic Heavy" pitchFamily="34" charset="0"/>
                <a:ea typeface="Arial Unicode MS" pitchFamily="34" charset="-122"/>
                <a:cs typeface="Arial Unicode MS" pitchFamily="34" charset="-122"/>
              </a:rPr>
              <a:t>leading, highly integrated, low power </a:t>
            </a:r>
            <a:r>
              <a:rPr lang="en-US" altLang="zh-CN" sz="1600" i="1" dirty="0" err="1">
                <a:solidFill>
                  <a:schemeClr val="accent1"/>
                </a:solidFill>
                <a:latin typeface="Franklin Gothic Heavy" pitchFamily="34" charset="0"/>
                <a:ea typeface="Arial Unicode MS" pitchFamily="34" charset="-122"/>
                <a:cs typeface="Arial Unicode MS" pitchFamily="34" charset="-122"/>
              </a:rPr>
              <a:t>SoC</a:t>
            </a:r>
            <a:endParaRPr lang="zh-CN" altLang="en-US" sz="1600" i="1" dirty="0">
              <a:solidFill>
                <a:schemeClr val="accent1"/>
              </a:solidFill>
              <a:latin typeface="Franklin Gothic Heavy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Picture 13" descr="Himme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71625"/>
            <a:ext cx="91440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1" descr="触控屏.jp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8" y="2297113"/>
            <a:ext cx="16716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5" descr="Zigbee11.jpg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2363" y="2297113"/>
            <a:ext cx="16716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8" descr="fenge.JP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707" y="3779470"/>
            <a:ext cx="5794804" cy="148961"/>
          </a:xfrm>
          <a:prstGeom prst="stripedRightArrow">
            <a:avLst/>
          </a:prstGeom>
        </p:spPr>
      </p:pic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454775" y="3722688"/>
            <a:ext cx="1631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de-DE" altLang="zh-CN" i="1" smtClean="0">
                <a:solidFill>
                  <a:schemeClr val="accent1"/>
                </a:solidFill>
                <a:latin typeface="Arial" charset="0"/>
              </a:rPr>
              <a:t>Telink  Semiconductor</a:t>
            </a:r>
            <a:endParaRPr lang="de-DE" altLang="zh-CN" i="1">
              <a:latin typeface="Arial" charset="0"/>
            </a:endParaRPr>
          </a:p>
        </p:txBody>
      </p:sp>
      <p:pic>
        <p:nvPicPr>
          <p:cNvPr id="16" name="Picture 11" descr="schatte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573463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24" y="4071942"/>
            <a:ext cx="7772400" cy="1071574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i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ja-JP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24" y="5429264"/>
            <a:ext cx="7772400" cy="11017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600" b="1" i="0" baseline="0"/>
            </a:lvl1pPr>
          </a:lstStyle>
          <a:p>
            <a:r>
              <a:rPr lang="zh-CN" altLang="en-US" smtClean="0"/>
              <a:t>单击此处编辑母版副标题样式</a:t>
            </a:r>
            <a:endParaRPr lang="ja-JP" altLang="en-US" dirty="0"/>
          </a:p>
        </p:txBody>
      </p:sp>
      <p:pic>
        <p:nvPicPr>
          <p:cNvPr id="17" name="图片 12" descr="2.jp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 bwMode="auto">
          <a:xfrm>
            <a:off x="1905000" y="2286000"/>
            <a:ext cx="167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4" descr="遥控飞机.jp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 bwMode="auto">
          <a:xfrm>
            <a:off x="5638800" y="2286000"/>
            <a:ext cx="167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286000"/>
            <a:ext cx="1695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普通胶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263" y="381000"/>
            <a:ext cx="7772400" cy="838200"/>
          </a:xfrm>
          <a:prstGeom prst="rect">
            <a:avLst/>
          </a:prstGeom>
        </p:spPr>
        <p:txBody>
          <a:bodyPr anchor="ctr" anchorCtr="0"/>
          <a:lstStyle>
            <a:lvl1pPr>
              <a:defRPr sz="3000" b="1" i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2263" y="1295400"/>
            <a:ext cx="83820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Ø"/>
              <a:defRPr sz="2400" baseline="0"/>
            </a:lvl1pPr>
            <a:lvl2pPr>
              <a:buClr>
                <a:srgbClr val="C00000"/>
              </a:buClr>
              <a:defRPr sz="2000" baseline="0"/>
            </a:lvl2pPr>
            <a:lvl3pPr>
              <a:defRPr sz="1600" baseline="0"/>
            </a:lvl3pPr>
            <a:lvl4pPr>
              <a:defRPr baseline="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分栏胶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263" y="304800"/>
            <a:ext cx="7772400" cy="8382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3000" b="1" i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148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Ø"/>
              <a:defRPr sz="2400" baseline="0"/>
            </a:lvl1pPr>
            <a:lvl2pPr>
              <a:buClr>
                <a:srgbClr val="C00000"/>
              </a:buClr>
              <a:defRPr sz="2000" baseline="0"/>
            </a:lvl2pPr>
            <a:lvl3pPr>
              <a:buClr>
                <a:srgbClr val="C00000"/>
              </a:buClr>
              <a:defRPr sz="1600" baseline="0"/>
            </a:lvl3pPr>
            <a:lvl4pPr>
              <a:defRPr sz="1400" baseline="0"/>
            </a:lvl4pPr>
            <a:lvl5pPr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Ø"/>
              <a:defRPr kumimoji="1" lang="zh-CN" altLang="en-US" sz="2400" baseline="0" dirty="0" smtClean="0">
                <a:solidFill>
                  <a:srgbClr val="444F58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C00000"/>
              </a:buClr>
              <a:defRPr kumimoji="1" lang="zh-CN" altLang="en-US" sz="2000" baseline="0" dirty="0" smtClean="0">
                <a:solidFill>
                  <a:srgbClr val="444F58"/>
                </a:solidFill>
                <a:latin typeface="+mn-lt"/>
                <a:ea typeface="+mn-ea"/>
              </a:defRPr>
            </a:lvl2pPr>
            <a:lvl3pPr>
              <a:buClr>
                <a:srgbClr val="C00000"/>
              </a:buClr>
              <a:defRPr kumimoji="1" lang="zh-CN" altLang="en-US" sz="1600" baseline="0" dirty="0" smtClean="0">
                <a:solidFill>
                  <a:srgbClr val="444F58"/>
                </a:solidFill>
                <a:latin typeface="+mn-lt"/>
                <a:ea typeface="+mn-ea"/>
              </a:defRPr>
            </a:lvl3pPr>
            <a:lvl4pPr>
              <a:defRPr kumimoji="1" lang="zh-CN" altLang="en-US" sz="1400" baseline="0" dirty="0" smtClean="0">
                <a:solidFill>
                  <a:srgbClr val="444F58"/>
                </a:solidFill>
                <a:latin typeface="+mn-lt"/>
                <a:ea typeface="+mn-ea"/>
              </a:defRPr>
            </a:lvl4pPr>
            <a:lvl5pPr>
              <a:defRPr kumimoji="1" lang="ja-JP" altLang="en-US" sz="1000" baseline="0" dirty="0">
                <a:solidFill>
                  <a:srgbClr val="444F58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竖排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3000" b="1" i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Ø"/>
              <a:defRPr sz="2400" baseline="0"/>
            </a:lvl1pPr>
            <a:lvl2pPr>
              <a:buClr>
                <a:srgbClr val="C00000"/>
              </a:buClr>
              <a:defRPr sz="2000" baseline="0"/>
            </a:lvl2pPr>
            <a:lvl3pPr>
              <a:buClr>
                <a:srgbClr val="C00000"/>
              </a:buClr>
              <a:defRPr sz="1600" baseline="0"/>
            </a:lvl3pPr>
            <a:lvl4pPr>
              <a:defRPr sz="1400" baseline="0"/>
            </a:lvl4pPr>
            <a:lvl5pPr>
              <a:defRPr sz="1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3000" b="1" i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263" y="228600"/>
            <a:ext cx="7772400" cy="838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3000" b="1" i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2263" y="1295400"/>
            <a:ext cx="8382000" cy="220980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Ø"/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2263" y="3657600"/>
            <a:ext cx="8382000" cy="220980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Ø"/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分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Himmel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006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9" descr="fenge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0" y="4697786"/>
            <a:ext cx="7671991" cy="197216"/>
          </a:xfrm>
          <a:prstGeom prst="stripedRightArrow">
            <a:avLst/>
          </a:prstGeom>
        </p:spPr>
      </p:pic>
      <p:pic>
        <p:nvPicPr>
          <p:cNvPr id="5" name="Picture 11" descr="schatt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29250"/>
            <a:ext cx="5000625" cy="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1" descr="Telin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304800"/>
            <a:ext cx="1284856" cy="394836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63500"/>
          </a:effectLst>
        </p:spPr>
      </p:pic>
      <p:pic>
        <p:nvPicPr>
          <p:cNvPr id="8" name="图片 12" descr="Telink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62840" y="381000"/>
            <a:ext cx="1428760" cy="439057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63500"/>
          </a:effec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286380" y="1571612"/>
            <a:ext cx="3571900" cy="20526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3000" b="1" i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 descr="ba9799dfd8893532495403f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400" y="0"/>
            <a:ext cx="1879600" cy="318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14" descr="2670466_104030009_2.jpg"/>
          <p:cNvPicPr>
            <a:picLocks noChangeAspect="1"/>
          </p:cNvPicPr>
          <p:nvPr/>
        </p:nvPicPr>
        <p:blipFill>
          <a:blip r:embed="rId3" cstate="print"/>
          <a:srcRect t="5035"/>
          <a:stretch>
            <a:fillRect/>
          </a:stretch>
        </p:blipFill>
        <p:spPr bwMode="auto">
          <a:xfrm>
            <a:off x="0" y="2143125"/>
            <a:ext cx="18859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8" descr="0880170180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8" y="5003800"/>
            <a:ext cx="3149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3048000" y="1066800"/>
            <a:ext cx="2988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www.telink-semi.com</a:t>
            </a:r>
            <a:endParaRPr lang="en-US" sz="1800" dirty="0"/>
          </a:p>
        </p:txBody>
      </p:sp>
      <p:pic>
        <p:nvPicPr>
          <p:cNvPr id="1028" name="Picture 4" descr="C:\Users\Administrator\Downloads\liantu (2)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50" y="1604665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elink Semiconductor\微信公众号资源\微信公众号二维码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71600"/>
            <a:ext cx="3276600" cy="3276600"/>
          </a:xfrm>
          <a:prstGeom prst="rect">
            <a:avLst/>
          </a:prstGeom>
          <a:noFill/>
        </p:spPr>
      </p:pic>
      <p:pic>
        <p:nvPicPr>
          <p:cNvPr id="2" name="图片 12" descr="ba9799dfd8893532495403f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4400" y="0"/>
            <a:ext cx="1879600" cy="318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14" descr="2670466_104030009_2.jpg"/>
          <p:cNvPicPr>
            <a:picLocks noChangeAspect="1"/>
          </p:cNvPicPr>
          <p:nvPr/>
        </p:nvPicPr>
        <p:blipFill>
          <a:blip r:embed="rId4" cstate="print"/>
          <a:srcRect t="5035"/>
          <a:stretch>
            <a:fillRect/>
          </a:stretch>
        </p:blipFill>
        <p:spPr bwMode="auto">
          <a:xfrm>
            <a:off x="0" y="2143125"/>
            <a:ext cx="18859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8" descr="0880170180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5003800"/>
            <a:ext cx="3149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2319706" y="986135"/>
            <a:ext cx="453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Follow us on </a:t>
            </a:r>
            <a:r>
              <a:rPr lang="en-US" sz="2400" dirty="0" err="1" smtClean="0"/>
              <a:t>Wechat</a:t>
            </a:r>
            <a:r>
              <a:rPr lang="en-US" sz="2400" dirty="0" smtClean="0"/>
              <a:t>: </a:t>
            </a:r>
            <a:r>
              <a:rPr lang="en-US" sz="2400" dirty="0" err="1" smtClean="0"/>
              <a:t>telink</a:t>
            </a:r>
            <a:r>
              <a:rPr lang="en-US" sz="2400" dirty="0" smtClean="0"/>
              <a:t>-semi</a:t>
            </a:r>
            <a:endParaRPr lang="en-US" sz="1800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immel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107113"/>
            <a:ext cx="4986338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2"/>
          <p:cNvSpPr>
            <a:spLocks noChangeArrowheads="1"/>
          </p:cNvSpPr>
          <p:nvPr/>
        </p:nvSpPr>
        <p:spPr bwMode="auto">
          <a:xfrm>
            <a:off x="587375" y="6553199"/>
            <a:ext cx="360362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de-DE" altLang="zh-CN" i="1" dirty="0">
                <a:solidFill>
                  <a:srgbClr val="376092"/>
                </a:solidFill>
                <a:latin typeface="Arial" charset="0"/>
              </a:rPr>
              <a:t>Telink </a:t>
            </a:r>
            <a:r>
              <a:rPr lang="de-DE" altLang="zh-CN" i="1" dirty="0" smtClean="0">
                <a:solidFill>
                  <a:srgbClr val="376092"/>
                </a:solidFill>
                <a:latin typeface="Arial" charset="0"/>
              </a:rPr>
              <a:t>Semiconductor Proprietary and Confidential</a:t>
            </a:r>
            <a:endParaRPr lang="de-DE" altLang="zh-CN" i="1" dirty="0">
              <a:latin typeface="Arial" charset="0"/>
            </a:endParaRPr>
          </a:p>
        </p:txBody>
      </p:sp>
      <p:pic>
        <p:nvPicPr>
          <p:cNvPr id="1028" name="图片 34" descr="fenggexian.bmp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286500"/>
            <a:ext cx="831532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500938" y="6500813"/>
            <a:ext cx="11191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200" smtClean="0"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fld id="{0C81DF1B-08D0-4D04-A287-DD002CEEB615}" type="slidenum">
              <a:rPr lang="en-US" altLang="zh-CN" i="1">
                <a:solidFill>
                  <a:schemeClr val="tx2">
                    <a:lumMod val="60000"/>
                    <a:lumOff val="40000"/>
                  </a:schemeClr>
                </a:solidFill>
              </a:rPr>
              <a:pPr>
                <a:defRPr/>
              </a:pPr>
              <a:t>‹#›</a:t>
            </a:fld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 descr="Telink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96200" y="304800"/>
            <a:ext cx="1284856" cy="394836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63500"/>
          </a:effectLst>
        </p:spPr>
      </p:pic>
      <p:sp>
        <p:nvSpPr>
          <p:cNvPr id="11" name="Rectangle 10"/>
          <p:cNvSpPr/>
          <p:nvPr userDrawn="1"/>
        </p:nvSpPr>
        <p:spPr>
          <a:xfrm rot="19655446">
            <a:off x="808507" y="2967335"/>
            <a:ext cx="7526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  <a:alpha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Telink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  <a:alpha val="2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Internal Use Only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  <a:alpha val="2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5" r:id="rId7"/>
    <p:sldLayoutId id="2147484297" r:id="rId8"/>
    <p:sldLayoutId id="21474842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+mj-lt"/>
          <a:ea typeface="MS Gothic" pitchFamily="49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MS Gothic" pitchFamily="4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MS Gothic" pitchFamily="4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MS Gothic" pitchFamily="4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MS Gothic" pitchFamily="4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44F58"/>
          </a:solidFill>
          <a:latin typeface="+mn-lt"/>
          <a:ea typeface="MS Gothic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44F58"/>
          </a:solidFill>
          <a:latin typeface="+mn-lt"/>
          <a:ea typeface="MS Gothic" pitchFamily="4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444F58"/>
          </a:solidFill>
          <a:latin typeface="+mn-lt"/>
          <a:ea typeface="MS Gothic" pitchFamily="4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444F58"/>
          </a:solidFill>
          <a:latin typeface="+mn-lt"/>
          <a:ea typeface="MS Gothic" pitchFamily="4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val="444F58"/>
          </a:solidFill>
          <a:latin typeface="+mn-lt"/>
          <a:ea typeface="MS Gothic" pitchFamily="4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 bwMode="auto">
          <a:xfrm>
            <a:off x="457200" y="4338638"/>
            <a:ext cx="8382000" cy="1071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32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Telink Semiconductor</a:t>
            </a:r>
            <a:br>
              <a:rPr lang="en-US" altLang="zh-CN" sz="32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</a:br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BT Audio AEC &amp; NS </a:t>
            </a:r>
            <a:endParaRPr lang="zh-CN" altLang="en-US" sz="2400" dirty="0" smtClean="0">
              <a:solidFill>
                <a:srgbClr val="C0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 bwMode="auto">
          <a:xfrm>
            <a:off x="857250" y="5429250"/>
            <a:ext cx="7772400" cy="1101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 smtClean="0"/>
              <a:t>2017.07</a:t>
            </a:r>
          </a:p>
          <a:p>
            <a:pPr algn="r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Echo cancellation performance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Moderate SNR(</a:t>
            </a:r>
            <a:r>
              <a:rPr lang="en-US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10dB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 and echo tail length(</a:t>
            </a:r>
            <a:r>
              <a:rPr lang="en-US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128ms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). Without residual echo suppression ERLE is 20-30dB; With residual echo suppression ERLE seems better than </a:t>
            </a:r>
            <a:r>
              <a:rPr lang="en-US" altLang="zh-CN" sz="20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40dB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0" indent="0"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Noise suppression performance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The noise can be suppressed by adjusting the gain floor(</a:t>
            </a:r>
            <a:r>
              <a:rPr lang="en-US" altLang="zh-CN" sz="2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-15dB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6" y="609600"/>
            <a:ext cx="843263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Echo Cancellation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2" y="1295400"/>
            <a:ext cx="9202738" cy="4572000"/>
          </a:xfrm>
        </p:spPr>
        <p:txBody>
          <a:bodyPr/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Echo tail length: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LMS-&gt;Frequency LMS(FLMS)-&gt;Multi-delay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block Frequency LMS(MDF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Example: Sampling Rate 8KHz; Echo tail length is 128ms(1024 points); Frame size is 16ms(128 points).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MDF scheme: N is frame size 128 points; Delay block number is 16; Equivalent tail length is 128*16=1024 points.</a:t>
            </a:r>
            <a:endParaRPr lang="en-US" sz="16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Adapted rate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0" indent="0">
              <a:buNone/>
            </a:pPr>
            <a:r>
              <a:rPr lang="en-US" sz="2000" dirty="0" smtClean="0">
                <a:latin typeface="黑体" pitchFamily="49" charset="-122"/>
                <a:ea typeface="黑体" pitchFamily="49" charset="-122"/>
              </a:rPr>
              <a:t>Sub-band, Normalization(time or frequency domain), pre-emphasis filter</a:t>
            </a:r>
            <a:endParaRPr lang="en-US" sz="1800" dirty="0">
              <a:latin typeface="黑体" pitchFamily="49" charset="-122"/>
              <a:ea typeface="黑体" pitchFamily="49" charset="-122"/>
            </a:endParaRPr>
          </a:p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VAD:</a:t>
            </a:r>
          </a:p>
          <a:p>
            <a:pPr marL="0" indent="0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Coherence(</a:t>
            </a:r>
            <a:r>
              <a:rPr lang="en-US" sz="1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coherence between microphone and far-end speech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),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two-path logic,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Step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size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control</a:t>
            </a:r>
            <a:endParaRPr lang="en-US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b="1" dirty="0" smtClean="0">
                <a:latin typeface="黑体" pitchFamily="49" charset="-122"/>
                <a:ea typeface="黑体" pitchFamily="49" charset="-122"/>
              </a:rPr>
              <a:t>Scheme: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MDF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+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Normalization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&amp;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Pre-emphasis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filter +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Two-path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logic &amp;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Step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size control</a:t>
            </a:r>
          </a:p>
        </p:txBody>
      </p:sp>
    </p:spTree>
    <p:extLst>
      <p:ext uri="{BB962C8B-B14F-4D97-AF65-F5344CB8AC3E}">
        <p14:creationId xmlns:p14="http://schemas.microsoft.com/office/powerpoint/2010/main" val="30930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228600"/>
            <a:ext cx="6781800" cy="7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0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Noise Suppression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Noise estimation</a:t>
            </a:r>
          </a:p>
          <a:p>
            <a:pPr marL="0" indent="0"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When to update? Voice activity detection at every frequency point.</a:t>
            </a:r>
          </a:p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Posteriori &amp; priori SNR estimation</a:t>
            </a:r>
          </a:p>
          <a:p>
            <a:pPr marL="0" indent="0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Posteriori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SNR is estimated every frame,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priori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SNR is smoothing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result</a:t>
            </a:r>
            <a:endParaRPr lang="en-US" sz="1800" dirty="0">
              <a:latin typeface="黑体" pitchFamily="49" charset="-122"/>
              <a:ea typeface="黑体" pitchFamily="49" charset="-122"/>
            </a:endParaRPr>
          </a:p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Speech presence probability estimation</a:t>
            </a:r>
          </a:p>
          <a:p>
            <a:pPr marL="0" indent="0">
              <a:buNone/>
            </a:pPr>
            <a:r>
              <a:rPr lang="en-US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stable process </a:t>
            </a:r>
          </a:p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Gain estimation</a:t>
            </a:r>
          </a:p>
          <a:p>
            <a:pPr marL="0" indent="0">
              <a:buNone/>
            </a:pPr>
            <a:r>
              <a:rPr lang="en-US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1800" dirty="0">
                <a:latin typeface="黑体" pitchFamily="49" charset="-122"/>
                <a:ea typeface="黑体" pitchFamily="49" charset="-122"/>
              </a:rPr>
              <a:t>log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MMSE</a:t>
            </a:r>
            <a:endParaRPr 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2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2084"/>
            <a:ext cx="4953000" cy="802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1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Simulation result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Case 1</a:t>
            </a:r>
            <a:r>
              <a:rPr lang="en-US" altLang="zh-CN" sz="1800" dirty="0"/>
              <a:t>: SNR = 0dB, echo tail length = </a:t>
            </a:r>
            <a:r>
              <a:rPr lang="en-US" altLang="zh-CN" sz="1800" dirty="0" smtClean="0"/>
              <a:t>128ms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en-US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图形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568493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形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49" y="1841500"/>
            <a:ext cx="3895725" cy="29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Simulation result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Case </a:t>
            </a:r>
            <a:r>
              <a:rPr lang="en-US" altLang="zh-CN" sz="1800" b="1" dirty="0" smtClean="0"/>
              <a:t>2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SNR = </a:t>
            </a:r>
            <a:r>
              <a:rPr lang="en-US" altLang="zh-CN" sz="1800" dirty="0" smtClean="0"/>
              <a:t>10dB</a:t>
            </a:r>
            <a:r>
              <a:rPr lang="en-US" altLang="zh-CN" sz="1800" dirty="0"/>
              <a:t>, echo tail length = </a:t>
            </a:r>
            <a:r>
              <a:rPr lang="en-US" altLang="zh-CN" sz="1800" dirty="0" smtClean="0"/>
              <a:t>128ms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en-US" sz="1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33575" y="3427571"/>
          <a:ext cx="5276850" cy="87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68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50">
                          <a:effectLst/>
                        </a:rPr>
                        <a:t/>
                      </a:r>
                      <a:br>
                        <a:rPr lang="zh-CN" sz="1200" kern="150">
                          <a:effectLst/>
                        </a:rPr>
                      </a:br>
                      <a:endParaRPr lang="zh-CN" sz="1200" kern="150">
                        <a:effectLst/>
                        <a:latin typeface="Calibri"/>
                        <a:ea typeface="宋体, SimSu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50" dirty="0">
                          <a:effectLst/>
                        </a:rPr>
                        <a:t/>
                      </a:r>
                      <a:br>
                        <a:rPr lang="zh-CN" sz="1200" kern="150" dirty="0">
                          <a:effectLst/>
                        </a:rPr>
                      </a:br>
                      <a:endParaRPr lang="zh-CN" sz="1200" kern="150" dirty="0">
                        <a:effectLst/>
                        <a:latin typeface="Calibri"/>
                        <a:ea typeface="宋体, SimSu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pic>
        <p:nvPicPr>
          <p:cNvPr id="3074" name="图形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676401"/>
            <a:ext cx="4343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形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038600" cy="30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Simulation result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Case </a:t>
            </a:r>
            <a:r>
              <a:rPr lang="en-US" altLang="zh-CN" sz="1800" b="1" dirty="0" smtClean="0"/>
              <a:t>3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SNR = </a:t>
            </a:r>
            <a:r>
              <a:rPr lang="en-US" altLang="zh-CN" sz="1800" dirty="0" smtClean="0"/>
              <a:t>10dB</a:t>
            </a:r>
            <a:r>
              <a:rPr lang="en-US" altLang="zh-CN" sz="1800" dirty="0"/>
              <a:t>, echo tail length = </a:t>
            </a:r>
            <a:r>
              <a:rPr lang="en-US" altLang="zh-CN" sz="1800" dirty="0" smtClean="0"/>
              <a:t>128ms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en-US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形5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28800" y="1400810"/>
            <a:ext cx="5073015" cy="40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泰凌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しいプレゼンテーション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Telink presentation</Template>
  <TotalTime>150086</TotalTime>
  <Words>238</Words>
  <Application>Microsoft Office PowerPoint</Application>
  <PresentationFormat>全屏显示(4:3)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泰凌模板</vt:lpstr>
      <vt:lpstr>Telink Semiconductor  BT Audio AEC &amp; NS </vt:lpstr>
      <vt:lpstr>PowerPoint 演示文稿</vt:lpstr>
      <vt:lpstr>Echo Cancellation</vt:lpstr>
      <vt:lpstr>PowerPoint 演示文稿</vt:lpstr>
      <vt:lpstr>Noise Suppression</vt:lpstr>
      <vt:lpstr>PowerPoint 演示文稿</vt:lpstr>
      <vt:lpstr>Simulation result</vt:lpstr>
      <vt:lpstr>Simulation result</vt:lpstr>
      <vt:lpstr>Simulation result</vt:lpstr>
    </vt:vector>
  </TitlesOfParts>
  <Company>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HJ</dc:creator>
  <cp:lastModifiedBy>Windows 用户</cp:lastModifiedBy>
  <cp:revision>2384</cp:revision>
  <dcterms:created xsi:type="dcterms:W3CDTF">2009-05-14T18:04:16Z</dcterms:created>
  <dcterms:modified xsi:type="dcterms:W3CDTF">2017-07-24T11:19:02Z</dcterms:modified>
</cp:coreProperties>
</file>