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  <p:sldMasterId id="2147483732" r:id="rId2"/>
  </p:sldMasterIdLst>
  <p:sldIdLst>
    <p:sldId id="256" r:id="rId3"/>
    <p:sldId id="267" r:id="rId4"/>
    <p:sldId id="261" r:id="rId5"/>
    <p:sldId id="280" r:id="rId6"/>
    <p:sldId id="284" r:id="rId7"/>
    <p:sldId id="278" r:id="rId8"/>
    <p:sldId id="279" r:id="rId9"/>
    <p:sldId id="276" r:id="rId10"/>
    <p:sldId id="275" r:id="rId11"/>
    <p:sldId id="271" r:id="rId12"/>
    <p:sldId id="285" r:id="rId13"/>
    <p:sldId id="283" r:id="rId14"/>
    <p:sldId id="282" r:id="rId15"/>
    <p:sldId id="281" r:id="rId16"/>
    <p:sldId id="277" r:id="rId17"/>
    <p:sldId id="270" r:id="rId18"/>
  </p:sldIdLst>
  <p:sldSz cx="12192000" cy="6858000"/>
  <p:notesSz cx="6858000" cy="9144000"/>
  <p:embeddedFontLst>
    <p:embeddedFont>
      <p:font typeface="Wingdings 2" panose="05020102010507070707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6573A7"/>
    <a:srgbClr val="6B9FC7"/>
    <a:srgbClr val="4E6294"/>
    <a:srgbClr val="3A4966"/>
    <a:srgbClr val="A6C5DD"/>
    <a:srgbClr val="798DB3"/>
    <a:srgbClr val="8F9EC4"/>
    <a:srgbClr val="A3ABCA"/>
    <a:srgbClr val="A59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408"/>
      </p:cViewPr>
      <p:guideLst>
        <p:guide orient="horz" pos="958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70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6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06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95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98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9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44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4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417183-BB59-4FCA-AB75-F90273CA987D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7EBC0-C9AF-40F6-9681-F25EB1EF3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8726A15-0CE7-42AF-A749-8EA93801066B}"/>
              </a:ext>
            </a:extLst>
          </p:cNvPr>
          <p:cNvGrpSpPr/>
          <p:nvPr/>
        </p:nvGrpSpPr>
        <p:grpSpPr>
          <a:xfrm>
            <a:off x="5485079" y="1064159"/>
            <a:ext cx="1221841" cy="1383927"/>
            <a:chOff x="5812854" y="1709617"/>
            <a:chExt cx="1221841" cy="13839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205203-6905-4216-8EBE-455F316861CB}"/>
                </a:ext>
              </a:extLst>
            </p:cNvPr>
            <p:cNvSpPr/>
            <p:nvPr/>
          </p:nvSpPr>
          <p:spPr>
            <a:xfrm>
              <a:off x="5812854" y="1709617"/>
              <a:ext cx="1221841" cy="12218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D12567-F5A6-4A20-B329-EB6A0868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645" y="1978559"/>
              <a:ext cx="890260" cy="11149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5849F6-5A3D-4765-82CA-6E4DBF3CE8CE}"/>
              </a:ext>
            </a:extLst>
          </p:cNvPr>
          <p:cNvSpPr txBox="1"/>
          <p:nvPr/>
        </p:nvSpPr>
        <p:spPr>
          <a:xfrm>
            <a:off x="3281528" y="2448086"/>
            <a:ext cx="562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Mood Chaser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FCB48-FD30-4261-8B8C-A946ED6BF9E5}"/>
              </a:ext>
            </a:extLst>
          </p:cNvPr>
          <p:cNvSpPr txBox="1"/>
          <p:nvPr/>
        </p:nvSpPr>
        <p:spPr>
          <a:xfrm>
            <a:off x="3281528" y="3226881"/>
            <a:ext cx="5628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Analyze people’s Emotion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60A20-1A86-420E-B598-8F185F400D60}"/>
              </a:ext>
            </a:extLst>
          </p:cNvPr>
          <p:cNvSpPr txBox="1"/>
          <p:nvPr/>
        </p:nvSpPr>
        <p:spPr>
          <a:xfrm>
            <a:off x="3281528" y="4487647"/>
            <a:ext cx="562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김용운</a:t>
            </a:r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F1-2873-4135-9971-91D229ACF127}"/>
              </a:ext>
            </a:extLst>
          </p:cNvPr>
          <p:cNvSpPr txBox="1"/>
          <p:nvPr/>
        </p:nvSpPr>
        <p:spPr>
          <a:xfrm>
            <a:off x="3281528" y="5091501"/>
            <a:ext cx="5628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2018. 03. 22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320C-AD99-47F0-9627-A3FB8D9AE689}"/>
              </a:ext>
            </a:extLst>
          </p:cNvPr>
          <p:cNvSpPr txBox="1"/>
          <p:nvPr/>
        </p:nvSpPr>
        <p:spPr>
          <a:xfrm>
            <a:off x="8910467" y="5647660"/>
            <a:ext cx="30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발표자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ko-KR" altLang="en-US" sz="3200" b="1" dirty="0">
                <a:solidFill>
                  <a:schemeClr val="bg1"/>
                </a:solidFill>
              </a:rPr>
              <a:t>최성민</a:t>
            </a:r>
          </a:p>
        </p:txBody>
      </p:sp>
    </p:spTree>
    <p:extLst>
      <p:ext uri="{BB962C8B-B14F-4D97-AF65-F5344CB8AC3E}">
        <p14:creationId xmlns:p14="http://schemas.microsoft.com/office/powerpoint/2010/main" val="31118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ysql에 대한 이미지 검색결과">
            <a:extLst>
              <a:ext uri="{FF2B5EF4-FFF2-40B4-BE49-F238E27FC236}">
                <a16:creationId xmlns:a16="http://schemas.microsoft.com/office/drawing/2014/main" id="{CF7C1B0F-2ED3-4EB6-9C0E-EF82428D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28" y="2039509"/>
            <a:ext cx="2419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EB6C2-09B7-4268-8561-32DDAD201C15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098" name="Picture 2" descr="database에 대한 이미지 검색결과">
            <a:extLst>
              <a:ext uri="{FF2B5EF4-FFF2-40B4-BE49-F238E27FC236}">
                <a16:creationId xmlns:a16="http://schemas.microsoft.com/office/drawing/2014/main" id="{A20373C7-56FD-42EC-9562-BE862F9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96" y="982274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ell phone에 대한 이미지 검색결과">
            <a:extLst>
              <a:ext uri="{FF2B5EF4-FFF2-40B4-BE49-F238E27FC236}">
                <a16:creationId xmlns:a16="http://schemas.microsoft.com/office/drawing/2014/main" id="{882F2BD8-DDE6-4362-A319-4EA5B752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12" y="4635410"/>
            <a:ext cx="1644944" cy="16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onitor icon에 대한 이미지 검색결과">
            <a:extLst>
              <a:ext uri="{FF2B5EF4-FFF2-40B4-BE49-F238E27FC236}">
                <a16:creationId xmlns:a16="http://schemas.microsoft.com/office/drawing/2014/main" id="{D5F7669A-DB16-47D5-BEE3-5922B027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87" y="2536995"/>
            <a:ext cx="1338759" cy="13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7DC2E3-CF1B-4BE2-83CF-9DA1FB1EF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043714">
            <a:off x="6954643" y="2670316"/>
            <a:ext cx="709190" cy="7288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074828-2361-4638-8F25-76013BAA3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589837" y="1805483"/>
            <a:ext cx="709190" cy="728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3CA8AA5-C1DE-4306-8DA7-7C829E9FC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132111">
            <a:off x="3985665" y="2767658"/>
            <a:ext cx="709190" cy="7288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9260E7-E7E7-4E32-8E0D-D99C630BC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524258">
            <a:off x="4341973" y="2037177"/>
            <a:ext cx="709190" cy="728851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16D118C-B62F-45FF-9418-5715589771F3}"/>
              </a:ext>
            </a:extLst>
          </p:cNvPr>
          <p:cNvSpPr/>
          <p:nvPr/>
        </p:nvSpPr>
        <p:spPr>
          <a:xfrm rot="10800000">
            <a:off x="5575630" y="4053611"/>
            <a:ext cx="287030" cy="518169"/>
          </a:xfrm>
          <a:prstGeom prst="downArrow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A875FA1-0DAD-4E6F-B60C-7A79413DDDE1}"/>
              </a:ext>
            </a:extLst>
          </p:cNvPr>
          <p:cNvSpPr/>
          <p:nvPr/>
        </p:nvSpPr>
        <p:spPr>
          <a:xfrm>
            <a:off x="5900368" y="4064956"/>
            <a:ext cx="287030" cy="518169"/>
          </a:xfrm>
          <a:prstGeom prst="downArrow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알파고에 대한 이미지 검색결과">
            <a:extLst>
              <a:ext uri="{FF2B5EF4-FFF2-40B4-BE49-F238E27FC236}">
                <a16:creationId xmlns:a16="http://schemas.microsoft.com/office/drawing/2014/main" id="{1B9596A6-B9C7-4173-A9CD-202FF09F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24" y="749595"/>
            <a:ext cx="2665489" cy="19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tensorflow에 대한 이미지 검색결과">
            <a:extLst>
              <a:ext uri="{FF2B5EF4-FFF2-40B4-BE49-F238E27FC236}">
                <a16:creationId xmlns:a16="http://schemas.microsoft.com/office/drawing/2014/main" id="{DB8C53A0-A043-484E-A650-F7CDE15B5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13A36-0A30-4E82-AB9A-426DD9E75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7680" y="1058731"/>
            <a:ext cx="1976654" cy="1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2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226053-0A84-4AA2-A4DF-0B209D5D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922485"/>
            <a:ext cx="2667000" cy="5457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3079E7-8504-4F8E-BBC9-A98FBAAE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922485"/>
            <a:ext cx="3171825" cy="52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26753-7A59-4668-B12A-57843EC143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FC9FD-4F37-4704-951B-6437189F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33" y="381155"/>
            <a:ext cx="5157788" cy="56825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F8E651-2A27-4E92-81B2-677E6483DB6F}"/>
              </a:ext>
            </a:extLst>
          </p:cNvPr>
          <p:cNvSpPr/>
          <p:nvPr/>
        </p:nvSpPr>
        <p:spPr>
          <a:xfrm>
            <a:off x="4333355" y="1779638"/>
            <a:ext cx="3502955" cy="383385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2271A-C05B-45C9-9CD8-679F8E25E0C4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26" name="Picture 2" descr="https://cdn-images-1.medium.com/max/1200/1*96UT-D8uSXjlnyvs9DZTog.png">
            <a:extLst>
              <a:ext uri="{FF2B5EF4-FFF2-40B4-BE49-F238E27FC236}">
                <a16:creationId xmlns:a16="http://schemas.microsoft.com/office/drawing/2014/main" id="{BAA4E959-F25A-40C3-BAD2-87E7986D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42" y="1618933"/>
            <a:ext cx="4708021" cy="448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CBA804-5C3E-4259-98AD-A1BDFFE791B2}"/>
              </a:ext>
            </a:extLst>
          </p:cNvPr>
          <p:cNvSpPr txBox="1"/>
          <p:nvPr/>
        </p:nvSpPr>
        <p:spPr>
          <a:xfrm>
            <a:off x="1652958" y="1056160"/>
            <a:ext cx="5175504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Face landmark estimation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5F5E17-F6D9-4A7F-BC43-46229B509668}"/>
              </a:ext>
            </a:extLst>
          </p:cNvPr>
          <p:cNvGrpSpPr/>
          <p:nvPr/>
        </p:nvGrpSpPr>
        <p:grpSpPr>
          <a:xfrm>
            <a:off x="1052803" y="1165203"/>
            <a:ext cx="427205" cy="358760"/>
            <a:chOff x="5809133" y="2378955"/>
            <a:chExt cx="826170" cy="7046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DA0181A-564C-4B37-B315-507C4E39DE7D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E8D155C-F01E-4122-BACF-5488FB0A7156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9663E9A-5644-480D-8240-0BF911BBE08D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30A847-DA17-4E85-AD4F-034F72132639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7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0B2A8-BBC6-4629-B49F-4E3238B8472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050" name="Picture 2" descr="https://cdn-images-1.medium.com/max/1200/1*uWr1hhpREMdvEfyhGMEfFw.jpeg">
            <a:extLst>
              <a:ext uri="{FF2B5EF4-FFF2-40B4-BE49-F238E27FC236}">
                <a16:creationId xmlns:a16="http://schemas.microsoft.com/office/drawing/2014/main" id="{49005953-A285-42EC-ADE7-454E50C9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44" y="749595"/>
            <a:ext cx="6180477" cy="53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7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1540F-D1CF-45CE-AFB7-DBAE08594620}"/>
              </a:ext>
            </a:extLst>
          </p:cNvPr>
          <p:cNvSpPr txBox="1"/>
          <p:nvPr/>
        </p:nvSpPr>
        <p:spPr>
          <a:xfrm>
            <a:off x="4142870" y="2532821"/>
            <a:ext cx="522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7240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 rot="5400000">
            <a:off x="2667000" y="-2666998"/>
            <a:ext cx="6857998" cy="12192002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A4ED7D-46FE-48CB-A00A-BED1DFC11AD1}"/>
              </a:ext>
            </a:extLst>
          </p:cNvPr>
          <p:cNvSpPr txBox="1"/>
          <p:nvPr/>
        </p:nvSpPr>
        <p:spPr>
          <a:xfrm>
            <a:off x="3651324" y="3136615"/>
            <a:ext cx="4889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en-US" altLang="ko-KR" sz="32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FBF1AEE-6B70-4514-A8C5-08F6EBE7F70C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9C9BA9-400A-4999-9D86-C3F0E284427A}"/>
              </a:ext>
            </a:extLst>
          </p:cNvPr>
          <p:cNvGrpSpPr/>
          <p:nvPr/>
        </p:nvGrpSpPr>
        <p:grpSpPr>
          <a:xfrm>
            <a:off x="0" y="1552769"/>
            <a:ext cx="10566399" cy="4572000"/>
            <a:chOff x="0" y="1552769"/>
            <a:chExt cx="10566399" cy="4572000"/>
          </a:xfrm>
        </p:grpSpPr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CF7F21A-5004-4D91-824F-DEC2053F5E0F}"/>
                </a:ext>
              </a:extLst>
            </p:cNvPr>
            <p:cNvSpPr/>
            <p:nvPr/>
          </p:nvSpPr>
          <p:spPr>
            <a:xfrm rot="5400000" flipH="1">
              <a:off x="178357" y="4817390"/>
              <a:ext cx="1785133" cy="829626"/>
            </a:xfrm>
            <a:prstGeom prst="parallelogram">
              <a:avLst>
                <a:gd name="adj" fmla="val 6845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79DCEFD1-8137-41F9-9E90-3ADA27186FEA}"/>
                </a:ext>
              </a:extLst>
            </p:cNvPr>
            <p:cNvSpPr/>
            <p:nvPr/>
          </p:nvSpPr>
          <p:spPr>
            <a:xfrm>
              <a:off x="1486850" y="2979612"/>
              <a:ext cx="9079549" cy="85915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69EB6BEC-8C59-4E59-B9D1-17897531448E}"/>
                </a:ext>
              </a:extLst>
            </p:cNvPr>
            <p:cNvSpPr/>
            <p:nvPr/>
          </p:nvSpPr>
          <p:spPr>
            <a:xfrm>
              <a:off x="1486851" y="2120455"/>
              <a:ext cx="6191718" cy="85915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5A3C5FF3-4E3C-481A-81E8-E6B4DEC67A18}"/>
                </a:ext>
              </a:extLst>
            </p:cNvPr>
            <p:cNvSpPr/>
            <p:nvPr/>
          </p:nvSpPr>
          <p:spPr>
            <a:xfrm>
              <a:off x="1486851" y="3838769"/>
              <a:ext cx="7250749" cy="85915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D05E8A1A-9B5D-4A1F-9279-530A7170B54A}"/>
                </a:ext>
              </a:extLst>
            </p:cNvPr>
            <p:cNvSpPr/>
            <p:nvPr/>
          </p:nvSpPr>
          <p:spPr>
            <a:xfrm>
              <a:off x="1486851" y="4697926"/>
              <a:ext cx="8228649" cy="85915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99A094-B663-4697-92A0-7BC5D793B84B}"/>
                </a:ext>
              </a:extLst>
            </p:cNvPr>
            <p:cNvSpPr/>
            <p:nvPr/>
          </p:nvSpPr>
          <p:spPr>
            <a:xfrm>
              <a:off x="0" y="1552769"/>
              <a:ext cx="657225" cy="1143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B26DC6-D593-4EEB-AB2A-E4AD9F95048B}"/>
                </a:ext>
              </a:extLst>
            </p:cNvPr>
            <p:cNvSpPr/>
            <p:nvPr/>
          </p:nvSpPr>
          <p:spPr>
            <a:xfrm>
              <a:off x="0" y="2695769"/>
              <a:ext cx="657225" cy="1143000"/>
            </a:xfrm>
            <a:prstGeom prst="rect">
              <a:avLst/>
            </a:prstGeom>
            <a:solidFill>
              <a:srgbClr val="6B9F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3842D5C-1B86-4E01-A655-4615ED5D12D8}"/>
                </a:ext>
              </a:extLst>
            </p:cNvPr>
            <p:cNvSpPr/>
            <p:nvPr/>
          </p:nvSpPr>
          <p:spPr>
            <a:xfrm>
              <a:off x="0" y="3838769"/>
              <a:ext cx="657225" cy="1143000"/>
            </a:xfrm>
            <a:prstGeom prst="rect">
              <a:avLst/>
            </a:prstGeom>
            <a:solidFill>
              <a:srgbClr val="657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3C21085-C574-41C7-A69D-1EE2E3B14535}"/>
                </a:ext>
              </a:extLst>
            </p:cNvPr>
            <p:cNvSpPr/>
            <p:nvPr/>
          </p:nvSpPr>
          <p:spPr>
            <a:xfrm>
              <a:off x="0" y="4981769"/>
              <a:ext cx="657225" cy="1143000"/>
            </a:xfrm>
            <a:prstGeom prst="rect">
              <a:avLst/>
            </a:prstGeom>
            <a:solidFill>
              <a:srgbClr val="4E62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FAE31C14-9336-4597-9806-569431A3CD81}"/>
                </a:ext>
              </a:extLst>
            </p:cNvPr>
            <p:cNvSpPr/>
            <p:nvPr/>
          </p:nvSpPr>
          <p:spPr>
            <a:xfrm rot="16200000">
              <a:off x="185721" y="2026270"/>
              <a:ext cx="1772633" cy="829626"/>
            </a:xfrm>
            <a:prstGeom prst="parallelogram">
              <a:avLst>
                <a:gd name="adj" fmla="val 68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B53B881A-0DC6-4BDA-ACAA-E553671E8B73}"/>
                </a:ext>
              </a:extLst>
            </p:cNvPr>
            <p:cNvSpPr/>
            <p:nvPr/>
          </p:nvSpPr>
          <p:spPr>
            <a:xfrm rot="16200000">
              <a:off x="184607" y="3167273"/>
              <a:ext cx="1772633" cy="829626"/>
            </a:xfrm>
            <a:prstGeom prst="parallelogram">
              <a:avLst>
                <a:gd name="adj" fmla="val 34011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2B2914BC-FE4C-4518-A784-696DE9F0BD88}"/>
                </a:ext>
              </a:extLst>
            </p:cNvPr>
            <p:cNvSpPr/>
            <p:nvPr/>
          </p:nvSpPr>
          <p:spPr>
            <a:xfrm rot="5400000" flipH="1">
              <a:off x="495660" y="3999219"/>
              <a:ext cx="1150528" cy="829626"/>
            </a:xfrm>
            <a:prstGeom prst="parallelogram">
              <a:avLst>
                <a:gd name="adj" fmla="val 3525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A94060B-8012-422C-A9C9-BC590C4778F4}"/>
                </a:ext>
              </a:extLst>
            </p:cNvPr>
            <p:cNvSpPr/>
            <p:nvPr/>
          </p:nvSpPr>
          <p:spPr>
            <a:xfrm rot="5400000" flipH="1">
              <a:off x="742407" y="3752471"/>
              <a:ext cx="657033" cy="829626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3CD46D49-A021-466F-B39F-29FAEC3D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>
            <a:off x="7553978" y="4001029"/>
            <a:ext cx="623549" cy="53463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F123768-FCAF-4ED1-88EE-1AA34E6A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3" t="9042" r="-2653" b="19827"/>
          <a:stretch/>
        </p:blipFill>
        <p:spPr>
          <a:xfrm>
            <a:off x="6494301" y="2265565"/>
            <a:ext cx="799852" cy="5689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BE73695-F506-41E8-8645-E9172098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815"/>
          <a:stretch/>
        </p:blipFill>
        <p:spPr>
          <a:xfrm>
            <a:off x="9475899" y="3139647"/>
            <a:ext cx="632838" cy="53908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F1B4056-179E-4CBF-900B-DAD6C44D40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148"/>
          <a:stretch/>
        </p:blipFill>
        <p:spPr>
          <a:xfrm>
            <a:off x="8620868" y="4860187"/>
            <a:ext cx="615551" cy="5346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E7570C-6B9A-4B2A-9C8D-F89C7B639F99}"/>
              </a:ext>
            </a:extLst>
          </p:cNvPr>
          <p:cNvSpPr txBox="1"/>
          <p:nvPr/>
        </p:nvSpPr>
        <p:spPr>
          <a:xfrm>
            <a:off x="1717441" y="2349978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 및 회의 보고서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E76FCE-67A4-42C0-B383-73B511E86600}"/>
              </a:ext>
            </a:extLst>
          </p:cNvPr>
          <p:cNvSpPr txBox="1"/>
          <p:nvPr/>
        </p:nvSpPr>
        <p:spPr>
          <a:xfrm>
            <a:off x="1717441" y="3213681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390DE-0B50-47D6-8EBB-9F97B99FC083}"/>
              </a:ext>
            </a:extLst>
          </p:cNvPr>
          <p:cNvSpPr txBox="1"/>
          <p:nvPr/>
        </p:nvSpPr>
        <p:spPr>
          <a:xfrm>
            <a:off x="1717441" y="4079129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진행 상황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16E42-C2D5-4487-B749-C0BDD25047E0}"/>
              </a:ext>
            </a:extLst>
          </p:cNvPr>
          <p:cNvSpPr txBox="1"/>
          <p:nvPr/>
        </p:nvSpPr>
        <p:spPr>
          <a:xfrm>
            <a:off x="1717441" y="4922562"/>
            <a:ext cx="53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Q &amp; A</a:t>
            </a:r>
          </a:p>
        </p:txBody>
      </p:sp>
    </p:spTree>
    <p:extLst>
      <p:ext uri="{BB962C8B-B14F-4D97-AF65-F5344CB8AC3E}">
        <p14:creationId xmlns:p14="http://schemas.microsoft.com/office/powerpoint/2010/main" val="4453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659A49-5900-43BA-A9BB-2FB1486D4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30102"/>
              </p:ext>
            </p:extLst>
          </p:nvPr>
        </p:nvGraphicFramePr>
        <p:xfrm>
          <a:off x="258821" y="1084083"/>
          <a:ext cx="11674357" cy="4320234"/>
        </p:xfrm>
        <a:graphic>
          <a:graphicData uri="http://schemas.openxmlformats.org/drawingml/2006/table">
            <a:tbl>
              <a:tblPr/>
              <a:tblGrid>
                <a:gridCol w="2272331">
                  <a:extLst>
                    <a:ext uri="{9D8B030D-6E8A-4147-A177-3AD203B41FA5}">
                      <a16:colId xmlns:a16="http://schemas.microsoft.com/office/drawing/2014/main" val="3982059364"/>
                    </a:ext>
                  </a:extLst>
                </a:gridCol>
                <a:gridCol w="2272331">
                  <a:extLst>
                    <a:ext uri="{9D8B030D-6E8A-4147-A177-3AD203B41FA5}">
                      <a16:colId xmlns:a16="http://schemas.microsoft.com/office/drawing/2014/main" val="3363684971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305281591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674289262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17360520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110264884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438491939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570675324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405040607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15513832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050521716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878459118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252613506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254722592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2542487140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1146100829"/>
                    </a:ext>
                  </a:extLst>
                </a:gridCol>
                <a:gridCol w="475313">
                  <a:extLst>
                    <a:ext uri="{9D8B030D-6E8A-4147-A177-3AD203B41FA5}">
                      <a16:colId xmlns:a16="http://schemas.microsoft.com/office/drawing/2014/main" val="3032418783"/>
                    </a:ext>
                  </a:extLst>
                </a:gridCol>
              </a:tblGrid>
              <a:tr h="4800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일정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단계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3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4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6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7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8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9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10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11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13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14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15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</a:t>
                      </a: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916079"/>
                  </a:ext>
                </a:extLst>
              </a:tr>
              <a:tr h="4800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기획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아이디어 기획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284794"/>
                  </a:ext>
                </a:extLst>
              </a:tr>
              <a:tr h="48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주제 확정 및 세부 기획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56312"/>
                  </a:ext>
                </a:extLst>
              </a:tr>
              <a:tr h="48002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논리 구조 및 서버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00801"/>
                  </a:ext>
                </a:extLst>
              </a:tr>
              <a:tr h="48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데이터베이스 모델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758259"/>
                  </a:ext>
                </a:extLst>
              </a:tr>
              <a:tr h="48002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서버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9171"/>
                  </a:ext>
                </a:extLst>
              </a:tr>
              <a:tr h="48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안드로이드 소켓 통신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265026"/>
                  </a:ext>
                </a:extLst>
              </a:tr>
              <a:tr h="480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분석 데이터 처리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425736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유지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/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보수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체" panose="020B0609000101010101" pitchFamily="49" charset="-127"/>
                        </a:rPr>
                        <a:t>디버깅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체" panose="020B0609000101010101" pitchFamily="49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385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8A12B74-F061-4443-94E1-533A4EFCDE58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일정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97E20-E5D0-4C89-B04F-D364106B469F}"/>
              </a:ext>
            </a:extLst>
          </p:cNvPr>
          <p:cNvSpPr txBox="1"/>
          <p:nvPr/>
        </p:nvSpPr>
        <p:spPr>
          <a:xfrm>
            <a:off x="4242979" y="496388"/>
            <a:ext cx="371039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3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기획자들의 고민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C0BCEB-A94E-4D65-9A14-85D2AC72A981}"/>
              </a:ext>
            </a:extLst>
          </p:cNvPr>
          <p:cNvSpPr/>
          <p:nvPr/>
        </p:nvSpPr>
        <p:spPr>
          <a:xfrm>
            <a:off x="7096125" y="1793660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무슨 이벤트를 할까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FEC3D1-09FA-4936-80A8-01B70C264986}"/>
              </a:ext>
            </a:extLst>
          </p:cNvPr>
          <p:cNvSpPr/>
          <p:nvPr/>
        </p:nvSpPr>
        <p:spPr>
          <a:xfrm>
            <a:off x="7096125" y="2742170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어떤 연출을 더 선호할까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9B2D9A4-031E-4976-A16E-DC46C5041B68}"/>
              </a:ext>
            </a:extLst>
          </p:cNvPr>
          <p:cNvSpPr/>
          <p:nvPr/>
        </p:nvSpPr>
        <p:spPr>
          <a:xfrm>
            <a:off x="7096125" y="3735666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어느 부분을 보완하지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2C260E-64B4-4B00-ACA0-EE841B22E245}"/>
              </a:ext>
            </a:extLst>
          </p:cNvPr>
          <p:cNvSpPr/>
          <p:nvPr/>
        </p:nvSpPr>
        <p:spPr>
          <a:xfrm>
            <a:off x="7096125" y="4729162"/>
            <a:ext cx="3143250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다음에는 어떻게 준비할까</a:t>
            </a:r>
            <a:r>
              <a:rPr lang="en-US" altLang="ko-KR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DEE477-6956-43E0-A14A-81A9A49F2F7F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개발 배경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AutoShape 14" descr="Man Thinking free icon">
            <a:extLst>
              <a:ext uri="{FF2B5EF4-FFF2-40B4-BE49-F238E27FC236}">
                <a16:creationId xmlns:a16="http://schemas.microsoft.com/office/drawing/2014/main" id="{FA20359A-BABB-4BDD-A267-B1F0E83EF9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0" name="Picture 16" descr="thinking icon에 대한 이미지 검색결과">
            <a:extLst>
              <a:ext uri="{FF2B5EF4-FFF2-40B4-BE49-F238E27FC236}">
                <a16:creationId xmlns:a16="http://schemas.microsoft.com/office/drawing/2014/main" id="{132ED2A9-B5AD-45FB-8C91-357D82F7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8" y="1847224"/>
            <a:ext cx="6504387" cy="34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3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rvey에 대한 이미지 검색결과">
            <a:extLst>
              <a:ext uri="{FF2B5EF4-FFF2-40B4-BE49-F238E27FC236}">
                <a16:creationId xmlns:a16="http://schemas.microsoft.com/office/drawing/2014/main" id="{768FBDC8-E3CE-421B-BEAF-B7E6A47B9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89" y="1631734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52AB38-A673-403F-8096-758B1DC70D3A}"/>
              </a:ext>
            </a:extLst>
          </p:cNvPr>
          <p:cNvSpPr/>
          <p:nvPr/>
        </p:nvSpPr>
        <p:spPr>
          <a:xfrm>
            <a:off x="4995861" y="5440605"/>
            <a:ext cx="216217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비용 및 시간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019679-705F-4D7D-B0CB-651A46757FD0}"/>
              </a:ext>
            </a:extLst>
          </p:cNvPr>
          <p:cNvSpPr txBox="1"/>
          <p:nvPr/>
        </p:nvSpPr>
        <p:spPr>
          <a:xfrm>
            <a:off x="457199" y="287930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개발 배경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120A7C0-6B70-476A-88A7-0DEBA4ABE757}"/>
              </a:ext>
            </a:extLst>
          </p:cNvPr>
          <p:cNvSpPr/>
          <p:nvPr/>
        </p:nvSpPr>
        <p:spPr>
          <a:xfrm>
            <a:off x="4215932" y="1203108"/>
            <a:ext cx="3771900" cy="3609975"/>
          </a:xfrm>
          <a:prstGeom prst="ellipse">
            <a:avLst/>
          </a:prstGeom>
          <a:noFill/>
          <a:ln w="38100">
            <a:solidFill>
              <a:srgbClr val="3BA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31AAAC-1991-4AFB-9294-6078CC93BE8B}"/>
              </a:ext>
            </a:extLst>
          </p:cNvPr>
          <p:cNvSpPr/>
          <p:nvPr/>
        </p:nvSpPr>
        <p:spPr>
          <a:xfrm>
            <a:off x="8250017" y="5440606"/>
            <a:ext cx="216217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낮은 신뢰성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B04EDC-E17D-4B59-A708-9EB70F81EBAC}"/>
              </a:ext>
            </a:extLst>
          </p:cNvPr>
          <p:cNvSpPr/>
          <p:nvPr/>
        </p:nvSpPr>
        <p:spPr>
          <a:xfrm>
            <a:off x="1779548" y="5440606"/>
            <a:ext cx="2162175" cy="5429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+mn-ea"/>
              </a:rPr>
              <a:t>낮은 응답률</a:t>
            </a:r>
          </a:p>
        </p:txBody>
      </p:sp>
    </p:spTree>
    <p:extLst>
      <p:ext uri="{BB962C8B-B14F-4D97-AF65-F5344CB8AC3E}">
        <p14:creationId xmlns:p14="http://schemas.microsoft.com/office/powerpoint/2010/main" val="323527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497E2-0A2F-49F0-8BEF-E046DD3A382D}"/>
              </a:ext>
            </a:extLst>
          </p:cNvPr>
          <p:cNvSpPr txBox="1"/>
          <p:nvPr/>
        </p:nvSpPr>
        <p:spPr>
          <a:xfrm>
            <a:off x="457199" y="287930"/>
            <a:ext cx="4924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076" name="Picture 4" descr="crowd에 대한 이미지 검색결과">
            <a:extLst>
              <a:ext uri="{FF2B5EF4-FFF2-40B4-BE49-F238E27FC236}">
                <a16:creationId xmlns:a16="http://schemas.microsoft.com/office/drawing/2014/main" id="{0E0B2185-6B7E-4B31-BC8C-5BFEFA1C5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6" b="13396"/>
          <a:stretch/>
        </p:blipFill>
        <p:spPr bwMode="auto">
          <a:xfrm>
            <a:off x="1128713" y="1026105"/>
            <a:ext cx="2786062" cy="1857375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mera에 대한 이미지 검색결과">
            <a:extLst>
              <a:ext uri="{FF2B5EF4-FFF2-40B4-BE49-F238E27FC236}">
                <a16:creationId xmlns:a16="http://schemas.microsoft.com/office/drawing/2014/main" id="{A922AA63-316C-4810-92C4-4F2E27B1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3022" y="745115"/>
            <a:ext cx="2419353" cy="241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531BAB-5714-4C51-9BF8-5093A9FC77A4}"/>
              </a:ext>
            </a:extLst>
          </p:cNvPr>
          <p:cNvCxnSpPr>
            <a:cxnSpLocks/>
          </p:cNvCxnSpPr>
          <p:nvPr/>
        </p:nvCxnSpPr>
        <p:spPr>
          <a:xfrm>
            <a:off x="4181475" y="1075989"/>
            <a:ext cx="1209675" cy="35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7DA3C72-6E80-4161-A1AA-355EA290EA68}"/>
              </a:ext>
            </a:extLst>
          </p:cNvPr>
          <p:cNvCxnSpPr>
            <a:cxnSpLocks/>
          </p:cNvCxnSpPr>
          <p:nvPr/>
        </p:nvCxnSpPr>
        <p:spPr>
          <a:xfrm flipV="1">
            <a:off x="4200525" y="1770601"/>
            <a:ext cx="1200150" cy="47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ommand center에 대한 이미지 검색결과">
            <a:extLst>
              <a:ext uri="{FF2B5EF4-FFF2-40B4-BE49-F238E27FC236}">
                <a16:creationId xmlns:a16="http://schemas.microsoft.com/office/drawing/2014/main" id="{A6EABC7D-EFA0-4E79-86B1-5E2AAE7B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37" y="3502249"/>
            <a:ext cx="3467100" cy="2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ater+couple에 대한 이미지 검색결과">
            <a:extLst>
              <a:ext uri="{FF2B5EF4-FFF2-40B4-BE49-F238E27FC236}">
                <a16:creationId xmlns:a16="http://schemas.microsoft.com/office/drawing/2014/main" id="{3526CA6D-D0BF-4761-85DE-A8F597A9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684" y="3070944"/>
            <a:ext cx="4709037" cy="32032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3E64776-67B6-481A-9B2F-F4FA7EDF2844}"/>
              </a:ext>
            </a:extLst>
          </p:cNvPr>
          <p:cNvSpPr/>
          <p:nvPr/>
        </p:nvSpPr>
        <p:spPr>
          <a:xfrm>
            <a:off x="7998388" y="3429379"/>
            <a:ext cx="887231" cy="11826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6D8C082-E493-4030-8E10-912DAA83B115}"/>
              </a:ext>
            </a:extLst>
          </p:cNvPr>
          <p:cNvSpPr/>
          <p:nvPr/>
        </p:nvSpPr>
        <p:spPr>
          <a:xfrm>
            <a:off x="7919730" y="3351931"/>
            <a:ext cx="1003966" cy="13435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514B985-E469-4358-9FF0-2845600B98DF}"/>
              </a:ext>
            </a:extLst>
          </p:cNvPr>
          <p:cNvSpPr/>
          <p:nvPr/>
        </p:nvSpPr>
        <p:spPr>
          <a:xfrm>
            <a:off x="8891434" y="3450840"/>
            <a:ext cx="887231" cy="118260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93AC8BE-3433-4B30-917E-C358CEB91EFA}"/>
              </a:ext>
            </a:extLst>
          </p:cNvPr>
          <p:cNvSpPr/>
          <p:nvPr/>
        </p:nvSpPr>
        <p:spPr>
          <a:xfrm>
            <a:off x="8812776" y="3373392"/>
            <a:ext cx="1003966" cy="13435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E6EB4DE-BA64-4BF1-A3FC-6098D8DDC653}"/>
              </a:ext>
            </a:extLst>
          </p:cNvPr>
          <p:cNvSpPr/>
          <p:nvPr/>
        </p:nvSpPr>
        <p:spPr>
          <a:xfrm rot="1600772">
            <a:off x="5050483" y="2862183"/>
            <a:ext cx="408744" cy="91301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24F445C0-A225-4ED1-8B84-9795124BFD2D}"/>
              </a:ext>
            </a:extLst>
          </p:cNvPr>
          <p:cNvSpPr/>
          <p:nvPr/>
        </p:nvSpPr>
        <p:spPr>
          <a:xfrm rot="16200000">
            <a:off x="5967342" y="4292182"/>
            <a:ext cx="408744" cy="91301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385D89-0F6D-4541-BA5A-3D18A6A9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31" y="736244"/>
            <a:ext cx="3468222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1" grpId="0" animBg="1"/>
      <p:bldP spid="42" grpId="0" animBg="1"/>
      <p:bldP spid="18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A359AA4-8159-43B6-9F0A-0D94F5C5E330}"/>
              </a:ext>
            </a:extLst>
          </p:cNvPr>
          <p:cNvGrpSpPr/>
          <p:nvPr/>
        </p:nvGrpSpPr>
        <p:grpSpPr>
          <a:xfrm>
            <a:off x="928964" y="1653702"/>
            <a:ext cx="3808136" cy="3941615"/>
            <a:chOff x="928964" y="1526702"/>
            <a:chExt cx="3808136" cy="3941615"/>
          </a:xfrm>
        </p:grpSpPr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C191EB61-F2AB-4362-A16A-DCAA50446B2A}"/>
                </a:ext>
              </a:extLst>
            </p:cNvPr>
            <p:cNvSpPr/>
            <p:nvPr/>
          </p:nvSpPr>
          <p:spPr>
            <a:xfrm rot="5400000">
              <a:off x="1145158" y="2148641"/>
              <a:ext cx="3565577" cy="3073775"/>
            </a:xfrm>
            <a:prstGeom prst="hexagon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DF8702F3-A495-495B-AA08-1C5A7D443DE3}"/>
                </a:ext>
              </a:extLst>
            </p:cNvPr>
            <p:cNvSpPr/>
            <p:nvPr/>
          </p:nvSpPr>
          <p:spPr>
            <a:xfrm rot="5400000">
              <a:off x="1831566" y="1665500"/>
              <a:ext cx="2012565" cy="1734970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B66C43C2-2915-4766-839F-4760AC14FF1E}"/>
                </a:ext>
              </a:extLst>
            </p:cNvPr>
            <p:cNvSpPr/>
            <p:nvPr/>
          </p:nvSpPr>
          <p:spPr>
            <a:xfrm rot="5400000">
              <a:off x="790166" y="3507000"/>
              <a:ext cx="2012565" cy="1734970"/>
            </a:xfrm>
            <a:prstGeom prst="hexagon">
              <a:avLst/>
            </a:prstGeom>
            <a:solidFill>
              <a:srgbClr val="77A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7630D5AA-37FC-4AB2-83F7-09EE656B35C4}"/>
                </a:ext>
              </a:extLst>
            </p:cNvPr>
            <p:cNvSpPr/>
            <p:nvPr/>
          </p:nvSpPr>
          <p:spPr>
            <a:xfrm rot="5400000">
              <a:off x="2863332" y="3507000"/>
              <a:ext cx="2012565" cy="1734970"/>
            </a:xfrm>
            <a:prstGeom prst="hexagon">
              <a:avLst/>
            </a:prstGeom>
            <a:solidFill>
              <a:srgbClr val="7985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CC0D5F-14FC-4D76-B7B2-3FAB16A29704}"/>
              </a:ext>
            </a:extLst>
          </p:cNvPr>
          <p:cNvSpPr txBox="1"/>
          <p:nvPr/>
        </p:nvSpPr>
        <p:spPr>
          <a:xfrm>
            <a:off x="2057729" y="2301931"/>
            <a:ext cx="1560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01</a:t>
            </a: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Real-time analysis 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A7F16-290C-4A9F-8DF9-F3AB85135E03}"/>
              </a:ext>
            </a:extLst>
          </p:cNvPr>
          <p:cNvSpPr txBox="1"/>
          <p:nvPr/>
        </p:nvSpPr>
        <p:spPr>
          <a:xfrm>
            <a:off x="1016329" y="3963527"/>
            <a:ext cx="15602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02</a:t>
            </a:r>
          </a:p>
          <a:p>
            <a:pPr algn="ctr"/>
            <a:endParaRPr lang="en-US" altLang="ko-KR" sz="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Graph visualization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3916C4-E308-4D8A-BA21-74FE2C10ED8A}"/>
              </a:ext>
            </a:extLst>
          </p:cNvPr>
          <p:cNvSpPr txBox="1"/>
          <p:nvPr/>
        </p:nvSpPr>
        <p:spPr>
          <a:xfrm>
            <a:off x="3083443" y="4067802"/>
            <a:ext cx="15602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03</a:t>
            </a:r>
          </a:p>
          <a:p>
            <a:pPr algn="ctr"/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Various utilization</a:t>
            </a:r>
            <a:endParaRPr lang="en-US" altLang="ko-KR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CF844-C9EB-491E-BB7E-7198C5F3651C}"/>
              </a:ext>
            </a:extLst>
          </p:cNvPr>
          <p:cNvSpPr txBox="1"/>
          <p:nvPr/>
        </p:nvSpPr>
        <p:spPr>
          <a:xfrm>
            <a:off x="6705600" y="2570112"/>
            <a:ext cx="5175504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실시간으로 사람의 표정을 분석하여 결과를 보여준다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881295-D63B-4961-8282-9C870347EA61}"/>
              </a:ext>
            </a:extLst>
          </p:cNvPr>
          <p:cNvSpPr txBox="1"/>
          <p:nvPr/>
        </p:nvSpPr>
        <p:spPr>
          <a:xfrm>
            <a:off x="6705600" y="3608635"/>
            <a:ext cx="5175504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전체적인 결과를 차트화 하여 보여준다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A31CBB-5845-4C3E-A66E-9163EB519AAB}"/>
              </a:ext>
            </a:extLst>
          </p:cNvPr>
          <p:cNvSpPr txBox="1"/>
          <p:nvPr/>
        </p:nvSpPr>
        <p:spPr>
          <a:xfrm>
            <a:off x="6705600" y="4653795"/>
            <a:ext cx="5175504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다양한 활용도</a:t>
            </a:r>
            <a:endParaRPr lang="en-US" altLang="ko-KR" sz="14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49105-CEE4-40B3-9E66-1EE2D31289BE}"/>
              </a:ext>
            </a:extLst>
          </p:cNvPr>
          <p:cNvGrpSpPr/>
          <p:nvPr/>
        </p:nvGrpSpPr>
        <p:grpSpPr>
          <a:xfrm>
            <a:off x="5809133" y="2378955"/>
            <a:ext cx="826170" cy="704636"/>
            <a:chOff x="5809133" y="2378955"/>
            <a:chExt cx="826170" cy="70463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6D47B67-4C35-4DC5-BFC6-D6DA18421EF9}"/>
                </a:ext>
              </a:extLst>
            </p:cNvPr>
            <p:cNvGrpSpPr/>
            <p:nvPr/>
          </p:nvGrpSpPr>
          <p:grpSpPr>
            <a:xfrm>
              <a:off x="5869900" y="2378955"/>
              <a:ext cx="704636" cy="704636"/>
              <a:chOff x="5869900" y="2407536"/>
              <a:chExt cx="704636" cy="704636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72BF35A-713C-4699-99B2-2D9B396181A5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AC9A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44770E32-00E2-4497-BBE9-340FBE065CF1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AC9A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4941C6-5525-486B-B8A6-A9891A6ADEF8}"/>
                </a:ext>
              </a:extLst>
            </p:cNvPr>
            <p:cNvSpPr txBox="1"/>
            <p:nvPr/>
          </p:nvSpPr>
          <p:spPr>
            <a:xfrm>
              <a:off x="5809133" y="254533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01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4786D7B-016D-4F90-97D3-0D3BCD5A8419}"/>
              </a:ext>
            </a:extLst>
          </p:cNvPr>
          <p:cNvGrpSpPr/>
          <p:nvPr/>
        </p:nvGrpSpPr>
        <p:grpSpPr>
          <a:xfrm>
            <a:off x="5809133" y="3424387"/>
            <a:ext cx="826170" cy="704636"/>
            <a:chOff x="5809133" y="3424387"/>
            <a:chExt cx="826170" cy="70463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8B0D553-8F73-446F-AD42-C4CB1C20C9FF}"/>
                </a:ext>
              </a:extLst>
            </p:cNvPr>
            <p:cNvGrpSpPr/>
            <p:nvPr/>
          </p:nvGrpSpPr>
          <p:grpSpPr>
            <a:xfrm>
              <a:off x="5869900" y="3424387"/>
              <a:ext cx="704636" cy="704636"/>
              <a:chOff x="5869900" y="2407536"/>
              <a:chExt cx="704636" cy="70463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E0CD1BE7-886B-4548-B733-D8C7AC742AE0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7A7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6B87C1E-1625-4834-AEF3-45770379F7B6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7A7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D774EB3-4C9D-4F9B-AF22-2FC8EC4747C3}"/>
                </a:ext>
              </a:extLst>
            </p:cNvPr>
            <p:cNvSpPr txBox="1"/>
            <p:nvPr/>
          </p:nvSpPr>
          <p:spPr>
            <a:xfrm>
              <a:off x="5809133" y="3590768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02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920B77-6E9F-41FF-844C-77EA5CC55979}"/>
              </a:ext>
            </a:extLst>
          </p:cNvPr>
          <p:cNvGrpSpPr/>
          <p:nvPr/>
        </p:nvGrpSpPr>
        <p:grpSpPr>
          <a:xfrm>
            <a:off x="5809133" y="4469819"/>
            <a:ext cx="826170" cy="704636"/>
            <a:chOff x="5809133" y="4469819"/>
            <a:chExt cx="826170" cy="70463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A5DC31E-18CF-4EA7-9BD0-AF438AA439DE}"/>
                </a:ext>
              </a:extLst>
            </p:cNvPr>
            <p:cNvGrpSpPr/>
            <p:nvPr/>
          </p:nvGrpSpPr>
          <p:grpSpPr>
            <a:xfrm>
              <a:off x="5869900" y="4469819"/>
              <a:ext cx="704636" cy="704636"/>
              <a:chOff x="5869900" y="2407536"/>
              <a:chExt cx="704636" cy="704636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27694A4-0EBB-4672-B11A-B48F7307EBD0}"/>
                  </a:ext>
                </a:extLst>
              </p:cNvPr>
              <p:cNvSpPr/>
              <p:nvPr/>
            </p:nvSpPr>
            <p:spPr>
              <a:xfrm>
                <a:off x="5946100" y="2483736"/>
                <a:ext cx="552236" cy="552236"/>
              </a:xfrm>
              <a:prstGeom prst="ellipse">
                <a:avLst/>
              </a:prstGeom>
              <a:solidFill>
                <a:srgbClr val="7985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EA14BC8-DF2A-449E-BA5F-DB8D6905CCD9}"/>
                  </a:ext>
                </a:extLst>
              </p:cNvPr>
              <p:cNvSpPr/>
              <p:nvPr/>
            </p:nvSpPr>
            <p:spPr>
              <a:xfrm>
                <a:off x="5869900" y="2407536"/>
                <a:ext cx="704636" cy="704636"/>
              </a:xfrm>
              <a:prstGeom prst="ellipse">
                <a:avLst/>
              </a:prstGeom>
              <a:noFill/>
              <a:ln w="38100">
                <a:solidFill>
                  <a:srgbClr val="7985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ADBC26D-0B67-4C0A-97A9-D99510DB5BC7}"/>
                </a:ext>
              </a:extLst>
            </p:cNvPr>
            <p:cNvSpPr txBox="1"/>
            <p:nvPr/>
          </p:nvSpPr>
          <p:spPr>
            <a:xfrm>
              <a:off x="5809133" y="462478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03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7B9AFF-B87A-47FB-B56E-3DE9BFD9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EBC0-C9AF-40F6-9681-F25EB1EF31E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4DE9A9-E239-4D05-A6EF-0D2AC67A2FE3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ysql에 대한 이미지 검색결과">
            <a:extLst>
              <a:ext uri="{FF2B5EF4-FFF2-40B4-BE49-F238E27FC236}">
                <a16:creationId xmlns:a16="http://schemas.microsoft.com/office/drawing/2014/main" id="{CF7C1B0F-2ED3-4EB6-9C0E-EF82428D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44" y="1711617"/>
            <a:ext cx="24193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3EB6C2-09B7-4268-8561-32DDAD201C15}"/>
              </a:ext>
            </a:extLst>
          </p:cNvPr>
          <p:cNvSpPr txBox="1"/>
          <p:nvPr/>
        </p:nvSpPr>
        <p:spPr>
          <a:xfrm>
            <a:off x="457199" y="287930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프로젝트 소개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098" name="Picture 2" descr="database에 대한 이미지 검색결과">
            <a:extLst>
              <a:ext uri="{FF2B5EF4-FFF2-40B4-BE49-F238E27FC236}">
                <a16:creationId xmlns:a16="http://schemas.microsoft.com/office/drawing/2014/main" id="{A20373C7-56FD-42EC-9562-BE862F9C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18" y="68768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ell phone에 대한 이미지 검색결과">
            <a:extLst>
              <a:ext uri="{FF2B5EF4-FFF2-40B4-BE49-F238E27FC236}">
                <a16:creationId xmlns:a16="http://schemas.microsoft.com/office/drawing/2014/main" id="{882F2BD8-DDE6-4362-A319-4EA5B752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89" y="2408315"/>
            <a:ext cx="1644944" cy="16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onitor icon에 대한 이미지 검색결과">
            <a:extLst>
              <a:ext uri="{FF2B5EF4-FFF2-40B4-BE49-F238E27FC236}">
                <a16:creationId xmlns:a16="http://schemas.microsoft.com/office/drawing/2014/main" id="{D5F7669A-DB16-47D5-BEE3-5922B0279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70" y="4601517"/>
            <a:ext cx="1848060" cy="184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google server icon에 대한 이미지 검색결과">
            <a:extLst>
              <a:ext uri="{FF2B5EF4-FFF2-40B4-BE49-F238E27FC236}">
                <a16:creationId xmlns:a16="http://schemas.microsoft.com/office/drawing/2014/main" id="{979A905A-AA8C-4E65-AA3D-DF001A52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98" y="287930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B60B90-D326-443C-A66A-7650DF91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3473" y="2050469"/>
            <a:ext cx="1371600" cy="8125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7DC2E3-CF1B-4BE2-83CF-9DA1FB1EFA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043714">
            <a:off x="6954643" y="2670316"/>
            <a:ext cx="709190" cy="72885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7074828-2361-4638-8F25-76013BAA3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589837" y="1805483"/>
            <a:ext cx="709190" cy="728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3CA8AA5-C1DE-4306-8DA7-7C829E9FC0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32111">
            <a:off x="4683225" y="2717003"/>
            <a:ext cx="709190" cy="7288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09260E7-E7E7-4E32-8E0D-D99C630BC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24258">
            <a:off x="4842665" y="1790736"/>
            <a:ext cx="709190" cy="728851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16D118C-B62F-45FF-9418-5715589771F3}"/>
              </a:ext>
            </a:extLst>
          </p:cNvPr>
          <p:cNvSpPr/>
          <p:nvPr/>
        </p:nvSpPr>
        <p:spPr>
          <a:xfrm>
            <a:off x="5942320" y="4083348"/>
            <a:ext cx="287030" cy="518169"/>
          </a:xfrm>
          <a:prstGeom prst="downArrow">
            <a:avLst/>
          </a:prstGeom>
          <a:solidFill>
            <a:srgbClr val="35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99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DE059-BC87-4B30-A0C7-01A313E16C2A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gradFill flip="none" rotWithShape="1">
            <a:gsLst>
              <a:gs pos="68000">
                <a:schemeClr val="accent3">
                  <a:lumMod val="60000"/>
                  <a:lumOff val="40000"/>
                </a:schemeClr>
              </a:gs>
              <a:gs pos="37000">
                <a:schemeClr val="accent1">
                  <a:lumMod val="60000"/>
                  <a:lumOff val="4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DEBF-5386-4F41-A834-CC387095CA92}"/>
              </a:ext>
            </a:extLst>
          </p:cNvPr>
          <p:cNvGrpSpPr/>
          <p:nvPr/>
        </p:nvGrpSpPr>
        <p:grpSpPr>
          <a:xfrm>
            <a:off x="342325" y="951259"/>
            <a:ext cx="1942813" cy="497322"/>
            <a:chOff x="267123" y="1398834"/>
            <a:chExt cx="2006177" cy="1345354"/>
          </a:xfrm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6B8519D2-EE57-455D-901F-A3C728034005}"/>
                </a:ext>
              </a:extLst>
            </p:cNvPr>
            <p:cNvSpPr/>
            <p:nvPr/>
          </p:nvSpPr>
          <p:spPr>
            <a:xfrm flipH="1">
              <a:off x="685799" y="1398834"/>
              <a:ext cx="371475" cy="37147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1A983A4-C7EA-413F-A059-09A98F85FA98}"/>
                </a:ext>
              </a:extLst>
            </p:cNvPr>
            <p:cNvSpPr/>
            <p:nvPr/>
          </p:nvSpPr>
          <p:spPr>
            <a:xfrm>
              <a:off x="685800" y="1770309"/>
              <a:ext cx="1587500" cy="948377"/>
            </a:xfrm>
            <a:prstGeom prst="rect">
              <a:avLst/>
            </a:prstGeom>
            <a:solidFill>
              <a:srgbClr val="7A89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9C2260-885D-49C2-B4EF-A8F33ED28E39}"/>
                </a:ext>
              </a:extLst>
            </p:cNvPr>
            <p:cNvSpPr txBox="1"/>
            <p:nvPr/>
          </p:nvSpPr>
          <p:spPr>
            <a:xfrm>
              <a:off x="267123" y="1828333"/>
              <a:ext cx="1509729" cy="915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장소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39BF87-64B7-40D8-ACA8-1F8C35740466}"/>
              </a:ext>
            </a:extLst>
          </p:cNvPr>
          <p:cNvGrpSpPr/>
          <p:nvPr/>
        </p:nvGrpSpPr>
        <p:grpSpPr>
          <a:xfrm>
            <a:off x="579864" y="1735657"/>
            <a:ext cx="1721711" cy="512728"/>
            <a:chOff x="551583" y="2580910"/>
            <a:chExt cx="1721717" cy="1415001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D8D9710F-46A5-4AA4-B2BA-F9812C3E1807}"/>
                </a:ext>
              </a:extLst>
            </p:cNvPr>
            <p:cNvSpPr/>
            <p:nvPr/>
          </p:nvSpPr>
          <p:spPr>
            <a:xfrm flipH="1">
              <a:off x="685799" y="2580910"/>
              <a:ext cx="371475" cy="371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81A3B1D-6F02-468A-8897-F7FAFC4E8370}"/>
                </a:ext>
              </a:extLst>
            </p:cNvPr>
            <p:cNvSpPr/>
            <p:nvPr/>
          </p:nvSpPr>
          <p:spPr>
            <a:xfrm>
              <a:off x="685800" y="2949863"/>
              <a:ext cx="1587500" cy="948377"/>
            </a:xfrm>
            <a:prstGeom prst="rect">
              <a:avLst/>
            </a:prstGeom>
            <a:solidFill>
              <a:srgbClr val="8C9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A456EB-B202-47B5-A50F-AE01F7A84D80}"/>
                </a:ext>
              </a:extLst>
            </p:cNvPr>
            <p:cNvSpPr txBox="1"/>
            <p:nvPr/>
          </p:nvSpPr>
          <p:spPr>
            <a:xfrm>
              <a:off x="551583" y="3061587"/>
              <a:ext cx="1391779" cy="93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회의내용</a:t>
              </a:r>
              <a:endParaRPr lang="en-US" altLang="ko-KR" sz="16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32447E3-1E37-453F-9D34-C7261D6F3F08}"/>
              </a:ext>
            </a:extLst>
          </p:cNvPr>
          <p:cNvSpPr txBox="1"/>
          <p:nvPr/>
        </p:nvSpPr>
        <p:spPr>
          <a:xfrm>
            <a:off x="2793819" y="1107691"/>
            <a:ext cx="4884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해동 </a:t>
            </a:r>
            <a:r>
              <a:rPr lang="ko-KR" altLang="en-US" sz="1600" b="1" dirty="0" err="1">
                <a:ln>
                  <a:solidFill>
                    <a:schemeClr val="accent2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스터디룸</a:t>
            </a:r>
            <a:endParaRPr lang="en-US" altLang="ko-KR" sz="1600" b="1" dirty="0">
              <a:ln>
                <a:solidFill>
                  <a:schemeClr val="accent2">
                    <a:alpha val="30000"/>
                  </a:schemeClr>
                </a:solidFill>
              </a:ln>
              <a:solidFill>
                <a:schemeClr val="accent2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A81C74-C552-46D1-86EA-8ACF9948379A}"/>
              </a:ext>
            </a:extLst>
          </p:cNvPr>
          <p:cNvSpPr txBox="1"/>
          <p:nvPr/>
        </p:nvSpPr>
        <p:spPr>
          <a:xfrm>
            <a:off x="2793818" y="1831415"/>
            <a:ext cx="6519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구글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완성도가 너무 높아 대부분의 기능이 구현완료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구글</a:t>
            </a:r>
            <a:r>
              <a:rPr lang="en-US" altLang="ko-KR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API -&gt; </a:t>
            </a:r>
            <a:r>
              <a:rPr lang="ko-KR" altLang="en-US" sz="1600" b="1" dirty="0" err="1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딥러닝으로</a:t>
            </a:r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교체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카메라에서 얼굴 인식 구현이 필요함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찾은 얼굴에서 감정 인식 구현이 필요함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핸드폰과 컴퓨터와 데이터 전송 구현이 필요함</a:t>
            </a:r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3">
                    <a:alpha val="30000"/>
                  </a:schemeClr>
                </a:solidFill>
              </a:ln>
              <a:solidFill>
                <a:schemeClr val="accent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802CD3-EA44-4E08-937D-47AE61AC5A2E}"/>
              </a:ext>
            </a:extLst>
          </p:cNvPr>
          <p:cNvSpPr txBox="1"/>
          <p:nvPr/>
        </p:nvSpPr>
        <p:spPr>
          <a:xfrm>
            <a:off x="2793818" y="4759262"/>
            <a:ext cx="4884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소홍식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안드로이드 인터페이스 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김용운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트레이닝셋 제작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최성민 </a:t>
            </a:r>
            <a:r>
              <a:rPr lang="en-US" altLang="ko-KR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ko-KR" altLang="en-US" sz="1600" b="1" dirty="0">
                <a:ln>
                  <a:solidFill>
                    <a:schemeClr val="accent4">
                      <a:alpha val="30000"/>
                    </a:schemeClr>
                  </a:solidFill>
                </a:ln>
                <a:solidFill>
                  <a:schemeClr val="accent4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얼굴에서 감정 인식 구현</a:t>
            </a:r>
            <a:endParaRPr lang="en-US" altLang="ko-KR" sz="1600" b="1" dirty="0">
              <a:ln>
                <a:solidFill>
                  <a:schemeClr val="accent4">
                    <a:alpha val="30000"/>
                  </a:schemeClr>
                </a:solidFill>
              </a:ln>
              <a:solidFill>
                <a:schemeClr val="accent4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F0652-2CE3-4CC9-8810-01D62AB73E7F}"/>
              </a:ext>
            </a:extLst>
          </p:cNvPr>
          <p:cNvSpPr txBox="1"/>
          <p:nvPr/>
        </p:nvSpPr>
        <p:spPr>
          <a:xfrm>
            <a:off x="457199" y="260856"/>
            <a:ext cx="7221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3.16 </a:t>
            </a:r>
            <a:r>
              <a:rPr lang="ko-KR" altLang="en-US" sz="2400" b="1" dirty="0">
                <a:ln>
                  <a:solidFill>
                    <a:schemeClr val="tx2">
                      <a:alpha val="30000"/>
                    </a:schemeClr>
                  </a:solidFill>
                </a:ln>
                <a:gradFill>
                  <a:gsLst>
                    <a:gs pos="68000">
                      <a:schemeClr val="accent3">
                        <a:lumMod val="75000"/>
                      </a:schemeClr>
                    </a:gs>
                    <a:gs pos="37000">
                      <a:schemeClr val="accent1">
                        <a:lumMod val="75000"/>
                      </a:schemeClr>
                    </a:gs>
                    <a:gs pos="0">
                      <a:schemeClr val="tx2">
                        <a:lumMod val="75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회의 보고서</a:t>
            </a:r>
            <a:endParaRPr lang="en-US" altLang="ko-KR" sz="2400" b="1" dirty="0">
              <a:ln>
                <a:solidFill>
                  <a:schemeClr val="tx2">
                    <a:alpha val="30000"/>
                  </a:schemeClr>
                </a:solidFill>
              </a:ln>
              <a:gradFill>
                <a:gsLst>
                  <a:gs pos="68000">
                    <a:schemeClr val="accent3">
                      <a:lumMod val="75000"/>
                    </a:schemeClr>
                  </a:gs>
                  <a:gs pos="37000">
                    <a:schemeClr val="accent1">
                      <a:lumMod val="75000"/>
                    </a:schemeClr>
                  </a:gs>
                  <a:gs pos="0">
                    <a:schemeClr val="tx2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4C3D52-3E70-4305-9AB9-1D971FC6C859}"/>
              </a:ext>
            </a:extLst>
          </p:cNvPr>
          <p:cNvGrpSpPr/>
          <p:nvPr/>
        </p:nvGrpSpPr>
        <p:grpSpPr>
          <a:xfrm>
            <a:off x="579864" y="4549044"/>
            <a:ext cx="1705270" cy="497317"/>
            <a:chOff x="568024" y="3757942"/>
            <a:chExt cx="1705276" cy="1362872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718A776-BD3D-436D-9143-379D35E4731A}"/>
                </a:ext>
              </a:extLst>
            </p:cNvPr>
            <p:cNvSpPr/>
            <p:nvPr/>
          </p:nvSpPr>
          <p:spPr>
            <a:xfrm flipH="1">
              <a:off x="685799" y="3757942"/>
              <a:ext cx="371475" cy="371475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F4B545-572A-4C39-8698-C481DCA0A025}"/>
                </a:ext>
              </a:extLst>
            </p:cNvPr>
            <p:cNvSpPr/>
            <p:nvPr/>
          </p:nvSpPr>
          <p:spPr>
            <a:xfrm>
              <a:off x="685800" y="4124164"/>
              <a:ext cx="1587500" cy="948377"/>
            </a:xfrm>
            <a:prstGeom prst="rect">
              <a:avLst/>
            </a:prstGeom>
            <a:solidFill>
              <a:srgbClr val="90B7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A0FAF-81EE-4948-811A-C25CCC6D4545}"/>
                </a:ext>
              </a:extLst>
            </p:cNvPr>
            <p:cNvSpPr txBox="1"/>
            <p:nvPr/>
          </p:nvSpPr>
          <p:spPr>
            <a:xfrm>
              <a:off x="568024" y="4193024"/>
              <a:ext cx="1391779" cy="92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후속조치</a:t>
              </a:r>
              <a:endPara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87241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사용자 지정 2">
      <a:dk1>
        <a:sysClr val="windowText" lastClr="000000"/>
      </a:dk1>
      <a:lt1>
        <a:sysClr val="window" lastClr="FFFFFF"/>
      </a:lt1>
      <a:dk2>
        <a:srgbClr val="3A4966"/>
      </a:dk2>
      <a:lt2>
        <a:srgbClr val="EEECE1"/>
      </a:lt2>
      <a:accent1>
        <a:srgbClr val="3A4966"/>
      </a:accent1>
      <a:accent2>
        <a:srgbClr val="4E6294"/>
      </a:accent2>
      <a:accent3>
        <a:srgbClr val="6573A7"/>
      </a:accent3>
      <a:accent4>
        <a:srgbClr val="6B9FC7"/>
      </a:accent4>
      <a:accent5>
        <a:srgbClr val="4BACC6"/>
      </a:accent5>
      <a:accent6>
        <a:srgbClr val="8064A2"/>
      </a:accent6>
      <a:hlink>
        <a:srgbClr val="8064A2"/>
      </a:hlink>
      <a:folHlink>
        <a:srgbClr val="800080"/>
      </a:folHlink>
    </a:clrScheme>
    <a:fontScheme name="나눔바른고딕 light">
      <a:majorFont>
        <a:latin typeface="나눔바른고딕 Light"/>
        <a:ea typeface="나눔바른고딕 Light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1342</TotalTime>
  <Words>242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굴림체</vt:lpstr>
      <vt:lpstr>나눔바른고딕 UltraLight</vt:lpstr>
      <vt:lpstr>Wingdings 2</vt:lpstr>
      <vt:lpstr>맑은 고딕</vt:lpstr>
      <vt:lpstr>Calibri</vt:lpstr>
      <vt:lpstr>나눔바른고딕 Light</vt:lpstr>
      <vt:lpstr>Calibri Light</vt:lpstr>
      <vt:lpstr>Arial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최성민</cp:lastModifiedBy>
  <cp:revision>48</cp:revision>
  <dcterms:created xsi:type="dcterms:W3CDTF">2017-07-21T02:51:28Z</dcterms:created>
  <dcterms:modified xsi:type="dcterms:W3CDTF">2018-03-22T06:38:30Z</dcterms:modified>
</cp:coreProperties>
</file>