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32" r:id="rId2"/>
  </p:sldMasterIdLst>
  <p:notesMasterIdLst>
    <p:notesMasterId r:id="rId20"/>
  </p:notesMasterIdLst>
  <p:sldIdLst>
    <p:sldId id="256" r:id="rId3"/>
    <p:sldId id="267" r:id="rId4"/>
    <p:sldId id="261" r:id="rId5"/>
    <p:sldId id="296" r:id="rId6"/>
    <p:sldId id="308" r:id="rId7"/>
    <p:sldId id="307" r:id="rId8"/>
    <p:sldId id="293" r:id="rId9"/>
    <p:sldId id="303" r:id="rId10"/>
    <p:sldId id="304" r:id="rId11"/>
    <p:sldId id="305" r:id="rId12"/>
    <p:sldId id="309" r:id="rId13"/>
    <p:sldId id="311" r:id="rId14"/>
    <p:sldId id="306" r:id="rId15"/>
    <p:sldId id="310" r:id="rId16"/>
    <p:sldId id="312" r:id="rId17"/>
    <p:sldId id="277" r:id="rId18"/>
    <p:sldId id="270" r:id="rId19"/>
  </p:sldIdLst>
  <p:sldSz cx="12192000" cy="6858000"/>
  <p:notesSz cx="6858000" cy="9144000"/>
  <p:embeddedFontLst>
    <p:embeddedFont>
      <p:font typeface="함초롬바탕" panose="02030604000101010101" pitchFamily="18" charset="-127"/>
      <p:regular r:id="rId21"/>
      <p:bold r:id="rId22"/>
    </p:embeddedFont>
    <p:embeddedFont>
      <p:font typeface="Wingdings 2" panose="05020102010507070707" pitchFamily="18" charset="2"/>
      <p:regular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A0BEE0"/>
    <a:srgbClr val="6573A7"/>
    <a:srgbClr val="6B9FC7"/>
    <a:srgbClr val="4E6294"/>
    <a:srgbClr val="3A4966"/>
    <a:srgbClr val="A6C5DD"/>
    <a:srgbClr val="798DB3"/>
    <a:srgbClr val="8F9EC4"/>
    <a:srgbClr val="A3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54"/>
      </p:cViewPr>
      <p:guideLst>
        <p:guide orient="horz" pos="95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342A-FAC3-4870-8F6D-96CD123C32E6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CB4A-0412-4D62-95B0-422D8851D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6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726A15-0CE7-42AF-A749-8EA93801066B}"/>
              </a:ext>
            </a:extLst>
          </p:cNvPr>
          <p:cNvGrpSpPr/>
          <p:nvPr/>
        </p:nvGrpSpPr>
        <p:grpSpPr>
          <a:xfrm>
            <a:off x="5485079" y="1064159"/>
            <a:ext cx="1221841" cy="1383927"/>
            <a:chOff x="5812854" y="1709617"/>
            <a:chExt cx="1221841" cy="13839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205203-6905-4216-8EBE-455F316861CB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D12567-F5A6-4A20-B329-EB6A0868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5849F6-5A3D-4765-82CA-6E4DBF3CE8CE}"/>
              </a:ext>
            </a:extLst>
          </p:cNvPr>
          <p:cNvSpPr txBox="1"/>
          <p:nvPr/>
        </p:nvSpPr>
        <p:spPr>
          <a:xfrm>
            <a:off x="3281528" y="2448086"/>
            <a:ext cx="562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Mood Chaser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FCB48-FD30-4261-8B8C-A946ED6BF9E5}"/>
              </a:ext>
            </a:extLst>
          </p:cNvPr>
          <p:cNvSpPr txBox="1"/>
          <p:nvPr/>
        </p:nvSpPr>
        <p:spPr>
          <a:xfrm>
            <a:off x="3281528" y="3226881"/>
            <a:ext cx="5628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Analyze people’s Emotion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60A20-1A86-420E-B598-8F185F400D60}"/>
              </a:ext>
            </a:extLst>
          </p:cNvPr>
          <p:cNvSpPr txBox="1"/>
          <p:nvPr/>
        </p:nvSpPr>
        <p:spPr>
          <a:xfrm>
            <a:off x="3281528" y="4487647"/>
            <a:ext cx="562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(PL),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소홍식</a:t>
            </a:r>
            <a:r>
              <a:rPr lang="en-US" altLang="ko-KR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r>
              <a:rPr lang="ko-KR" altLang="en-US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757F1-2873-4135-9971-91D229ACF127}"/>
              </a:ext>
            </a:extLst>
          </p:cNvPr>
          <p:cNvSpPr txBox="1"/>
          <p:nvPr/>
        </p:nvSpPr>
        <p:spPr>
          <a:xfrm>
            <a:off x="3281528" y="5091501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2018. 04. 19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320C-AD99-47F0-9627-A3FB8D9AE689}"/>
              </a:ext>
            </a:extLst>
          </p:cNvPr>
          <p:cNvSpPr txBox="1"/>
          <p:nvPr/>
        </p:nvSpPr>
        <p:spPr>
          <a:xfrm>
            <a:off x="8910467" y="5647660"/>
            <a:ext cx="302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발표자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 err="1">
                <a:solidFill>
                  <a:schemeClr val="bg1"/>
                </a:solidFill>
              </a:rPr>
              <a:t>소홍식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4FA25-F158-4CA0-AB83-5E33F46979BF}"/>
              </a:ext>
            </a:extLst>
          </p:cNvPr>
          <p:cNvSpPr txBox="1"/>
          <p:nvPr/>
        </p:nvSpPr>
        <p:spPr>
          <a:xfrm>
            <a:off x="1447130" y="1770309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CF7E47-D06F-4148-BAC8-F294A6A9B648}"/>
              </a:ext>
            </a:extLst>
          </p:cNvPr>
          <p:cNvSpPr txBox="1"/>
          <p:nvPr/>
        </p:nvSpPr>
        <p:spPr>
          <a:xfrm>
            <a:off x="1447130" y="2952385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80B73F-D1CB-4703-93E2-0213555588CA}"/>
              </a:ext>
            </a:extLst>
          </p:cNvPr>
          <p:cNvSpPr txBox="1"/>
          <p:nvPr/>
        </p:nvSpPr>
        <p:spPr>
          <a:xfrm>
            <a:off x="1447130" y="4124164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00D0C-9C19-445A-BB85-7412D1748420}"/>
              </a:ext>
            </a:extLst>
          </p:cNvPr>
          <p:cNvSpPr txBox="1"/>
          <p:nvPr/>
        </p:nvSpPr>
        <p:spPr>
          <a:xfrm>
            <a:off x="1447130" y="5296161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856752-1D6F-4AC7-852A-52B3D0D12C7A}"/>
              </a:ext>
            </a:extLst>
          </p:cNvPr>
          <p:cNvSpPr txBox="1"/>
          <p:nvPr/>
        </p:nvSpPr>
        <p:spPr>
          <a:xfrm>
            <a:off x="2485315" y="2209371"/>
            <a:ext cx="8594218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레이어 설계에 대한 기술력 부족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C00B61-E995-45C0-B99C-020E39653E04}"/>
              </a:ext>
            </a:extLst>
          </p:cNvPr>
          <p:cNvSpPr txBox="1"/>
          <p:nvPr/>
        </p:nvSpPr>
        <p:spPr>
          <a:xfrm>
            <a:off x="2485314" y="1876949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기술력 부족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E5962C-5DFB-4BA2-AA0B-812DEDFC4C9E}"/>
              </a:ext>
            </a:extLst>
          </p:cNvPr>
          <p:cNvSpPr txBox="1"/>
          <p:nvPr/>
        </p:nvSpPr>
        <p:spPr>
          <a:xfrm>
            <a:off x="4542336" y="803886"/>
            <a:ext cx="310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</a:t>
            </a:r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문제점 분석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DB3DCE0-4B69-4D6A-98AF-79B267CCBC60}"/>
              </a:ext>
            </a:extLst>
          </p:cNvPr>
          <p:cNvGrpSpPr/>
          <p:nvPr/>
        </p:nvGrpSpPr>
        <p:grpSpPr>
          <a:xfrm>
            <a:off x="1289274" y="1879845"/>
            <a:ext cx="826170" cy="704636"/>
            <a:chOff x="5809133" y="2378955"/>
            <a:chExt cx="826170" cy="70463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0E52F38-695B-4656-9EA4-A4C505FFF0C3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57258B9-9075-4FB2-A8E4-73D9926DF753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3077C2A-FE88-4913-8CE7-9CA7B4645AA1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8997DE-27CE-45EF-8313-51425AC0DDB5}"/>
                </a:ext>
              </a:extLst>
            </p:cNvPr>
            <p:cNvSpPr txBox="1"/>
            <p:nvPr/>
          </p:nvSpPr>
          <p:spPr>
            <a:xfrm>
              <a:off x="5809133" y="254533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01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D5B6D16-6EB1-469E-934D-C7D9741FC84A}"/>
              </a:ext>
            </a:extLst>
          </p:cNvPr>
          <p:cNvGrpSpPr/>
          <p:nvPr/>
        </p:nvGrpSpPr>
        <p:grpSpPr>
          <a:xfrm>
            <a:off x="1289274" y="3355627"/>
            <a:ext cx="826170" cy="704636"/>
            <a:chOff x="5809133" y="3424387"/>
            <a:chExt cx="826170" cy="70463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7F29572-88F0-4115-B9E9-544B105756A4}"/>
                </a:ext>
              </a:extLst>
            </p:cNvPr>
            <p:cNvGrpSpPr/>
            <p:nvPr/>
          </p:nvGrpSpPr>
          <p:grpSpPr>
            <a:xfrm>
              <a:off x="5869900" y="3424387"/>
              <a:ext cx="704636" cy="704636"/>
              <a:chOff x="5869900" y="2407536"/>
              <a:chExt cx="704636" cy="70463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B711DC7-5383-4167-9DB8-1FF295D4AF24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77A7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34B0CC1-3FF6-48AC-90F5-F2B0F961163A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77A7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28FD8F-5032-471D-8296-C5ECB2CE1909}"/>
                </a:ext>
              </a:extLst>
            </p:cNvPr>
            <p:cNvSpPr txBox="1"/>
            <p:nvPr/>
          </p:nvSpPr>
          <p:spPr>
            <a:xfrm>
              <a:off x="5809133" y="3590768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02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3D9DE7A-D508-477B-AEA6-572407C18C54}"/>
              </a:ext>
            </a:extLst>
          </p:cNvPr>
          <p:cNvSpPr txBox="1"/>
          <p:nvPr/>
        </p:nvSpPr>
        <p:spPr>
          <a:xfrm>
            <a:off x="2485315" y="3685153"/>
            <a:ext cx="8594218" cy="121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이미지의 해상도가 </a:t>
            </a: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’48 x 48’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매우 낮다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고해상도의 이미지를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48 x 48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resize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 픽셀의 손실이 발생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세밀한 표정 분석이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어려워짐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FB0AD0-FBC4-473D-8DD6-B2DBC0639393}"/>
              </a:ext>
            </a:extLst>
          </p:cNvPr>
          <p:cNvSpPr txBox="1"/>
          <p:nvPr/>
        </p:nvSpPr>
        <p:spPr>
          <a:xfrm>
            <a:off x="2485314" y="3352731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셋 문제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8F82F-C482-480E-86FB-B92B037C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67" y="5174150"/>
            <a:ext cx="709490" cy="60164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368FC24-0FFC-4305-85E5-A578BCD257AB}"/>
              </a:ext>
            </a:extLst>
          </p:cNvPr>
          <p:cNvSpPr/>
          <p:nvPr/>
        </p:nvSpPr>
        <p:spPr>
          <a:xfrm>
            <a:off x="5543550" y="5268712"/>
            <a:ext cx="1104900" cy="436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A8DCF21-FF9C-4046-8C3F-8E464E5A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9" y="4708108"/>
            <a:ext cx="1825677" cy="1548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F48785-9F96-497E-8B47-26919AD7D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19" y="4708108"/>
            <a:ext cx="1829741" cy="15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0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://imaging.olympus.co.kr/content/000022737.jpg">
            <a:extLst>
              <a:ext uri="{FF2B5EF4-FFF2-40B4-BE49-F238E27FC236}">
                <a16:creationId xmlns:a16="http://schemas.microsoft.com/office/drawing/2014/main" id="{4B80ECBC-AD4F-45A2-A078-7CAA97B4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68" y="1212523"/>
            <a:ext cx="9616518" cy="22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60E8B7-95CC-435B-9FC4-5537A78E79DD}"/>
              </a:ext>
            </a:extLst>
          </p:cNvPr>
          <p:cNvCxnSpPr>
            <a:cxnSpLocks/>
          </p:cNvCxnSpPr>
          <p:nvPr/>
        </p:nvCxnSpPr>
        <p:spPr>
          <a:xfrm>
            <a:off x="2780908" y="3470313"/>
            <a:ext cx="0" cy="80945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D73C5C-89C9-49A0-9E82-C2B052402EEE}"/>
              </a:ext>
            </a:extLst>
          </p:cNvPr>
          <p:cNvCxnSpPr>
            <a:cxnSpLocks/>
          </p:cNvCxnSpPr>
          <p:nvPr/>
        </p:nvCxnSpPr>
        <p:spPr>
          <a:xfrm>
            <a:off x="5920034" y="3470313"/>
            <a:ext cx="0" cy="80945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8CB253-6C87-45DB-A766-9CCC5EE5E17C}"/>
              </a:ext>
            </a:extLst>
          </p:cNvPr>
          <p:cNvCxnSpPr>
            <a:cxnSpLocks/>
          </p:cNvCxnSpPr>
          <p:nvPr/>
        </p:nvCxnSpPr>
        <p:spPr>
          <a:xfrm>
            <a:off x="9105949" y="3470313"/>
            <a:ext cx="0" cy="80945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5C52F15-26B6-49E5-99E4-D3147E0D3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37" y="4204353"/>
            <a:ext cx="2185742" cy="11300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7E4E3B-AC85-446F-A185-C3BBF7F63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40" y="4202795"/>
            <a:ext cx="2150587" cy="11450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4D7DD0-F6F8-4A49-A4D5-99B8A99E4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288" y="4191782"/>
            <a:ext cx="2166594" cy="1151003"/>
          </a:xfrm>
          <a:prstGeom prst="rect">
            <a:avLst/>
          </a:prstGeom>
        </p:spPr>
      </p:pic>
      <p:sp>
        <p:nvSpPr>
          <p:cNvPr id="12" name="원호 11">
            <a:extLst>
              <a:ext uri="{FF2B5EF4-FFF2-40B4-BE49-F238E27FC236}">
                <a16:creationId xmlns:a16="http://schemas.microsoft.com/office/drawing/2014/main" id="{CBF72C2F-8E83-40FD-B7CD-2805DBA964BA}"/>
              </a:ext>
            </a:extLst>
          </p:cNvPr>
          <p:cNvSpPr/>
          <p:nvPr/>
        </p:nvSpPr>
        <p:spPr>
          <a:xfrm>
            <a:off x="2780908" y="3946054"/>
            <a:ext cx="3139126" cy="517849"/>
          </a:xfrm>
          <a:prstGeom prst="arc">
            <a:avLst>
              <a:gd name="adj1" fmla="val 108055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CD91-7DD6-4194-A35B-4581C9F24A06}"/>
              </a:ext>
            </a:extLst>
          </p:cNvPr>
          <p:cNvSpPr txBox="1"/>
          <p:nvPr/>
        </p:nvSpPr>
        <p:spPr>
          <a:xfrm>
            <a:off x="4143400" y="3651614"/>
            <a:ext cx="5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5s</a:t>
            </a: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E8D40F00-E9E6-4DB1-859E-527C843410F8}"/>
              </a:ext>
            </a:extLst>
          </p:cNvPr>
          <p:cNvSpPr/>
          <p:nvPr/>
        </p:nvSpPr>
        <p:spPr>
          <a:xfrm>
            <a:off x="5966823" y="3943323"/>
            <a:ext cx="3139126" cy="517849"/>
          </a:xfrm>
          <a:prstGeom prst="arc">
            <a:avLst>
              <a:gd name="adj1" fmla="val 107604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9351BA-B6D4-4CA2-A9F8-C4AF4272A1C0}"/>
              </a:ext>
            </a:extLst>
          </p:cNvPr>
          <p:cNvSpPr txBox="1"/>
          <p:nvPr/>
        </p:nvSpPr>
        <p:spPr>
          <a:xfrm>
            <a:off x="7553426" y="3668280"/>
            <a:ext cx="5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5s</a:t>
            </a:r>
          </a:p>
        </p:txBody>
      </p:sp>
    </p:spTree>
    <p:extLst>
      <p:ext uri="{BB962C8B-B14F-4D97-AF65-F5344CB8AC3E}">
        <p14:creationId xmlns:p14="http://schemas.microsoft.com/office/powerpoint/2010/main" val="20733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11A1C7-24D6-44DE-9851-9D9093FD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93" y="1590774"/>
            <a:ext cx="4229493" cy="3172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692099-3B01-4FE7-AAD2-341A8E88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68" y="999242"/>
            <a:ext cx="3266388" cy="435518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FDF7AEE-E1A3-4671-A447-3023E22E8BA1}"/>
              </a:ext>
            </a:extLst>
          </p:cNvPr>
          <p:cNvSpPr/>
          <p:nvPr/>
        </p:nvSpPr>
        <p:spPr>
          <a:xfrm>
            <a:off x="5691505" y="3054284"/>
            <a:ext cx="1359744" cy="597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5EE8F-939A-4983-BC5E-1BBE39B8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0997"/>
            <a:ext cx="4392449" cy="5137115"/>
          </a:xfrm>
          <a:prstGeom prst="rect">
            <a:avLst/>
          </a:prstGeom>
        </p:spPr>
      </p:pic>
      <p:pic>
        <p:nvPicPr>
          <p:cNvPr id="16" name="Picture 16" descr="sell phone에 대한 이미지 검색결과">
            <a:extLst>
              <a:ext uri="{FF2B5EF4-FFF2-40B4-BE49-F238E27FC236}">
                <a16:creationId xmlns:a16="http://schemas.microsoft.com/office/drawing/2014/main" id="{7D68D2F6-B047-4D52-A872-E973B035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3" y="3870961"/>
            <a:ext cx="2076475" cy="20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monitor icon에 대한 이미지 검색결과">
            <a:extLst>
              <a:ext uri="{FF2B5EF4-FFF2-40B4-BE49-F238E27FC236}">
                <a16:creationId xmlns:a16="http://schemas.microsoft.com/office/drawing/2014/main" id="{101076BF-D814-4EBA-9B55-5F19E9AD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78" y="1233635"/>
            <a:ext cx="1689966" cy="16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52CB267-D13A-403B-8BCC-37380E74D457}"/>
              </a:ext>
            </a:extLst>
          </p:cNvPr>
          <p:cNvSpPr/>
          <p:nvPr/>
        </p:nvSpPr>
        <p:spPr>
          <a:xfrm rot="10800000">
            <a:off x="2778089" y="3132503"/>
            <a:ext cx="333209" cy="654104"/>
          </a:xfrm>
          <a:prstGeom prst="downArrow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FEE3A55-ED84-4E13-83BF-1CCABAA89BB2}"/>
              </a:ext>
            </a:extLst>
          </p:cNvPr>
          <p:cNvSpPr/>
          <p:nvPr/>
        </p:nvSpPr>
        <p:spPr>
          <a:xfrm>
            <a:off x="3183766" y="3135722"/>
            <a:ext cx="333209" cy="654104"/>
          </a:xfrm>
          <a:prstGeom prst="downArrow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AutoShape 6" descr="tensorflow에 대한 이미지 검색결과">
            <a:extLst>
              <a:ext uri="{FF2B5EF4-FFF2-40B4-BE49-F238E27FC236}">
                <a16:creationId xmlns:a16="http://schemas.microsoft.com/office/drawing/2014/main" id="{2C18BC5A-2051-495E-A77E-5A1E4C4EA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3766" y="2069968"/>
            <a:ext cx="384761" cy="3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Picture 16" descr="sell phone에 대한 이미지 검색결과">
            <a:extLst>
              <a:ext uri="{FF2B5EF4-FFF2-40B4-BE49-F238E27FC236}">
                <a16:creationId xmlns:a16="http://schemas.microsoft.com/office/drawing/2014/main" id="{BBBA92E7-D8DD-407C-911B-0635B4F2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55" y="1453786"/>
            <a:ext cx="2076475" cy="20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monitor icon에 대한 이미지 검색결과">
            <a:extLst>
              <a:ext uri="{FF2B5EF4-FFF2-40B4-BE49-F238E27FC236}">
                <a16:creationId xmlns:a16="http://schemas.microsoft.com/office/drawing/2014/main" id="{70246A1B-D1B4-4A04-89BC-1B20A361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48" y="1235672"/>
            <a:ext cx="2294589" cy="2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tensorflow에 대한 이미지 검색결과">
            <a:extLst>
              <a:ext uri="{FF2B5EF4-FFF2-40B4-BE49-F238E27FC236}">
                <a16:creationId xmlns:a16="http://schemas.microsoft.com/office/drawing/2014/main" id="{E5B2FA8C-6D5A-48D3-80FA-BA400F2EC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5324" y="1947420"/>
            <a:ext cx="384761" cy="3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íì¼:external/www.eclipse.org/eclipse-800x188.png">
            <a:extLst>
              <a:ext uri="{FF2B5EF4-FFF2-40B4-BE49-F238E27FC236}">
                <a16:creationId xmlns:a16="http://schemas.microsoft.com/office/drawing/2014/main" id="{6E4F6920-0AA1-4570-9DA8-93D3073B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33" y="1870020"/>
            <a:ext cx="1664017" cy="3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monitor icon에 대한 이미지 검색결과">
            <a:extLst>
              <a:ext uri="{FF2B5EF4-FFF2-40B4-BE49-F238E27FC236}">
                <a16:creationId xmlns:a16="http://schemas.microsoft.com/office/drawing/2014/main" id="{2DE7D643-2334-4D9A-95DF-F9121A4A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46" y="3677214"/>
            <a:ext cx="2294589" cy="2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F71E6FEA-B35F-4CF2-95A7-107EA6C3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7" y="4290710"/>
            <a:ext cx="1783697" cy="5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13F50988-21F8-4B79-9008-C49E975EF1DF}"/>
              </a:ext>
            </a:extLst>
          </p:cNvPr>
          <p:cNvSpPr/>
          <p:nvPr/>
        </p:nvSpPr>
        <p:spPr>
          <a:xfrm>
            <a:off x="4590854" y="1947419"/>
            <a:ext cx="3704734" cy="456415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31E17F34-8E3C-4C76-98ED-1A17668890D9}"/>
              </a:ext>
            </a:extLst>
          </p:cNvPr>
          <p:cNvSpPr/>
          <p:nvPr/>
        </p:nvSpPr>
        <p:spPr>
          <a:xfrm rot="20503345">
            <a:off x="4612739" y="3554658"/>
            <a:ext cx="3704734" cy="456415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E372A4-9752-4137-8A85-8CBEF490778B}"/>
              </a:ext>
            </a:extLst>
          </p:cNvPr>
          <p:cNvCxnSpPr/>
          <p:nvPr/>
        </p:nvCxnSpPr>
        <p:spPr>
          <a:xfrm flipH="1">
            <a:off x="1753386" y="933254"/>
            <a:ext cx="2130457" cy="24038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01C581-9B46-49E0-8FC4-6E7B646F7BE3}"/>
              </a:ext>
            </a:extLst>
          </p:cNvPr>
          <p:cNvCxnSpPr>
            <a:cxnSpLocks/>
          </p:cNvCxnSpPr>
          <p:nvPr/>
        </p:nvCxnSpPr>
        <p:spPr>
          <a:xfrm>
            <a:off x="1666058" y="896548"/>
            <a:ext cx="2368614" cy="252538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0ED7D0-1DBE-4EB6-9D12-E30A9948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4" y="1208235"/>
            <a:ext cx="6124575" cy="488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166AD-682E-4108-9199-4510856AA0EB}"/>
              </a:ext>
            </a:extLst>
          </p:cNvPr>
          <p:cNvSpPr txBox="1"/>
          <p:nvPr/>
        </p:nvSpPr>
        <p:spPr>
          <a:xfrm>
            <a:off x="7312143" y="1345767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DF1C-4979-4E04-8555-6F6D012D4EA6}"/>
              </a:ext>
            </a:extLst>
          </p:cNvPr>
          <p:cNvSpPr txBox="1"/>
          <p:nvPr/>
        </p:nvSpPr>
        <p:spPr>
          <a:xfrm>
            <a:off x="7312143" y="2527843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B64D5-3969-4591-938D-24EC6774B49A}"/>
              </a:ext>
            </a:extLst>
          </p:cNvPr>
          <p:cNvSpPr txBox="1"/>
          <p:nvPr/>
        </p:nvSpPr>
        <p:spPr>
          <a:xfrm>
            <a:off x="7312143" y="3699622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79EB5-8B19-45D4-A151-06B4BB483A70}"/>
              </a:ext>
            </a:extLst>
          </p:cNvPr>
          <p:cNvSpPr txBox="1"/>
          <p:nvPr/>
        </p:nvSpPr>
        <p:spPr>
          <a:xfrm>
            <a:off x="8350328" y="1784829"/>
            <a:ext cx="8594218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동시에 인식되더라도 속도가 저하되지 않았음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11681-4041-471E-9127-D7262B1AE765}"/>
              </a:ext>
            </a:extLst>
          </p:cNvPr>
          <p:cNvSpPr txBox="1"/>
          <p:nvPr/>
        </p:nvSpPr>
        <p:spPr>
          <a:xfrm>
            <a:off x="8350327" y="1452407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다중 인식 가능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72C7DC-C2D9-4D1C-9918-B3A17693C866}"/>
              </a:ext>
            </a:extLst>
          </p:cNvPr>
          <p:cNvGrpSpPr/>
          <p:nvPr/>
        </p:nvGrpSpPr>
        <p:grpSpPr>
          <a:xfrm>
            <a:off x="7154287" y="1455303"/>
            <a:ext cx="826170" cy="704636"/>
            <a:chOff x="5809133" y="2378955"/>
            <a:chExt cx="826170" cy="70463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555C0D8-E1BB-4DF2-93EB-87A80B234839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D64E0DE-BB0F-4B77-8C6C-C123201A4646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B280935-A859-499C-8D54-D33468361E95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DE621A-D5C5-4BE5-8B3D-BB3D262341E6}"/>
                </a:ext>
              </a:extLst>
            </p:cNvPr>
            <p:cNvSpPr txBox="1"/>
            <p:nvPr/>
          </p:nvSpPr>
          <p:spPr>
            <a:xfrm>
              <a:off x="5809133" y="254533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01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251F74-A5FF-4784-BB01-940897369838}"/>
              </a:ext>
            </a:extLst>
          </p:cNvPr>
          <p:cNvGrpSpPr/>
          <p:nvPr/>
        </p:nvGrpSpPr>
        <p:grpSpPr>
          <a:xfrm>
            <a:off x="7154287" y="2931085"/>
            <a:ext cx="826170" cy="704636"/>
            <a:chOff x="5809133" y="3424387"/>
            <a:chExt cx="826170" cy="70463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F523B4-DB06-42A7-8FAF-D2F52EF87429}"/>
                </a:ext>
              </a:extLst>
            </p:cNvPr>
            <p:cNvGrpSpPr/>
            <p:nvPr/>
          </p:nvGrpSpPr>
          <p:grpSpPr>
            <a:xfrm>
              <a:off x="5869900" y="3424387"/>
              <a:ext cx="704636" cy="704636"/>
              <a:chOff x="5869900" y="2407536"/>
              <a:chExt cx="704636" cy="70463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626027F-E5E7-4E6F-BF0B-2E00E4F0750E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77A7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0A98D2A-088A-4828-83C4-EA2D4363EF9C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77A7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E92E4F-ECAE-4A26-B75C-F35320127C99}"/>
                </a:ext>
              </a:extLst>
            </p:cNvPr>
            <p:cNvSpPr txBox="1"/>
            <p:nvPr/>
          </p:nvSpPr>
          <p:spPr>
            <a:xfrm>
              <a:off x="5809133" y="3590768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02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3F7EF2-646E-40BE-A336-1638B349EBD5}"/>
              </a:ext>
            </a:extLst>
          </p:cNvPr>
          <p:cNvSpPr txBox="1"/>
          <p:nvPr/>
        </p:nvSpPr>
        <p:spPr>
          <a:xfrm>
            <a:off x="8350327" y="2928189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셋 문제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39E62-FC01-4FAD-8085-73ABFDE59962}"/>
              </a:ext>
            </a:extLst>
          </p:cNvPr>
          <p:cNvSpPr txBox="1"/>
          <p:nvPr/>
        </p:nvSpPr>
        <p:spPr>
          <a:xfrm>
            <a:off x="8350328" y="3312369"/>
            <a:ext cx="8594218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happy, natural, surprise, angry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인식률 높지만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sad, fear, disgust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인식률 낮음 확인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92731-3D73-48CF-A84E-6CA28A537C6D}"/>
              </a:ext>
            </a:extLst>
          </p:cNvPr>
          <p:cNvSpPr txBox="1"/>
          <p:nvPr/>
        </p:nvSpPr>
        <p:spPr>
          <a:xfrm>
            <a:off x="8236030" y="3930161"/>
            <a:ext cx="294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  <a:latin typeface="+mn-ea"/>
              </a:rPr>
              <a:t>* </a:t>
            </a:r>
            <a:r>
              <a:rPr lang="ko-KR" altLang="en-US" sz="1200" dirty="0">
                <a:solidFill>
                  <a:srgbClr val="00B050"/>
                </a:solidFill>
                <a:latin typeface="+mn-ea"/>
              </a:rPr>
              <a:t>새로운 데이터셋으로 트레이닝 예정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DD8E0B-707F-4434-B3CE-5208E81C97F3}"/>
              </a:ext>
            </a:extLst>
          </p:cNvPr>
          <p:cNvSpPr txBox="1"/>
          <p:nvPr/>
        </p:nvSpPr>
        <p:spPr>
          <a:xfrm>
            <a:off x="7330010" y="4321313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A191C9-16B5-486E-B0AD-05CC8DF026D8}"/>
              </a:ext>
            </a:extLst>
          </p:cNvPr>
          <p:cNvSpPr txBox="1"/>
          <p:nvPr/>
        </p:nvSpPr>
        <p:spPr>
          <a:xfrm>
            <a:off x="8363936" y="4767217"/>
            <a:ext cx="8594218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일부 안경 착용자는 얼굴 인식률 낮음 확인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FC8F7-5472-4430-9160-10C7C0BC1423}"/>
              </a:ext>
            </a:extLst>
          </p:cNvPr>
          <p:cNvSpPr txBox="1"/>
          <p:nvPr/>
        </p:nvSpPr>
        <p:spPr>
          <a:xfrm>
            <a:off x="8363936" y="4429652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Opencv</a:t>
            </a:r>
            <a:r>
              <a:rPr lang="en-US" altLang="ko-KR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D50F3B-67C2-4827-A0A0-E16E07513E64}"/>
              </a:ext>
            </a:extLst>
          </p:cNvPr>
          <p:cNvGrpSpPr/>
          <p:nvPr/>
        </p:nvGrpSpPr>
        <p:grpSpPr>
          <a:xfrm>
            <a:off x="7154287" y="4430849"/>
            <a:ext cx="826170" cy="704636"/>
            <a:chOff x="5791266" y="2378955"/>
            <a:chExt cx="826170" cy="70463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E3935F1-C54D-4044-B8A2-FB32A24336E5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FB64B0F-C795-4A2F-BCA3-AC0FCF7CC3B9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E823670-3412-43C2-AAFB-A193EA140DFB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FAA364-F4B1-4719-A112-1F0E35A699E6}"/>
                </a:ext>
              </a:extLst>
            </p:cNvPr>
            <p:cNvSpPr txBox="1"/>
            <p:nvPr/>
          </p:nvSpPr>
          <p:spPr>
            <a:xfrm>
              <a:off x="5791266" y="2544630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03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22" grpId="0"/>
      <p:bldP spid="23" grpId="0"/>
      <p:bldP spid="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1540F-D1CF-45CE-AFB7-DBAE08594620}"/>
              </a:ext>
            </a:extLst>
          </p:cNvPr>
          <p:cNvSpPr txBox="1"/>
          <p:nvPr/>
        </p:nvSpPr>
        <p:spPr>
          <a:xfrm>
            <a:off x="4142870" y="2532821"/>
            <a:ext cx="522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240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9C9BA9-400A-4999-9D86-C3F0E284427A}"/>
              </a:ext>
            </a:extLst>
          </p:cNvPr>
          <p:cNvGrpSpPr/>
          <p:nvPr/>
        </p:nvGrpSpPr>
        <p:grpSpPr>
          <a:xfrm>
            <a:off x="0" y="1552769"/>
            <a:ext cx="10566399" cy="4572000"/>
            <a:chOff x="0" y="1552769"/>
            <a:chExt cx="10566399" cy="4572000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CF7F21A-5004-4D91-824F-DEC2053F5E0F}"/>
                </a:ext>
              </a:extLst>
            </p:cNvPr>
            <p:cNvSpPr/>
            <p:nvPr/>
          </p:nvSpPr>
          <p:spPr>
            <a:xfrm rot="5400000" flipH="1">
              <a:off x="178357" y="4817390"/>
              <a:ext cx="1785133" cy="829626"/>
            </a:xfrm>
            <a:prstGeom prst="parallelogram">
              <a:avLst>
                <a:gd name="adj" fmla="val 6845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79DCEFD1-8137-41F9-9E90-3ADA27186FEA}"/>
                </a:ext>
              </a:extLst>
            </p:cNvPr>
            <p:cNvSpPr/>
            <p:nvPr/>
          </p:nvSpPr>
          <p:spPr>
            <a:xfrm>
              <a:off x="1486850" y="2979612"/>
              <a:ext cx="9079549" cy="8591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9EB6BEC-8C59-4E59-B9D1-17897531448E}"/>
                </a:ext>
              </a:extLst>
            </p:cNvPr>
            <p:cNvSpPr/>
            <p:nvPr/>
          </p:nvSpPr>
          <p:spPr>
            <a:xfrm>
              <a:off x="1486851" y="2120455"/>
              <a:ext cx="6191718" cy="8591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5A3C5FF3-4E3C-481A-81E8-E6B4DEC67A18}"/>
                </a:ext>
              </a:extLst>
            </p:cNvPr>
            <p:cNvSpPr/>
            <p:nvPr/>
          </p:nvSpPr>
          <p:spPr>
            <a:xfrm>
              <a:off x="1486851" y="3838769"/>
              <a:ext cx="7250749" cy="85915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05E8A1A-9B5D-4A1F-9279-530A7170B54A}"/>
                </a:ext>
              </a:extLst>
            </p:cNvPr>
            <p:cNvSpPr/>
            <p:nvPr/>
          </p:nvSpPr>
          <p:spPr>
            <a:xfrm>
              <a:off x="1486851" y="4697926"/>
              <a:ext cx="8228649" cy="85915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99A094-B663-4697-92A0-7BC5D793B84B}"/>
                </a:ext>
              </a:extLst>
            </p:cNvPr>
            <p:cNvSpPr/>
            <p:nvPr/>
          </p:nvSpPr>
          <p:spPr>
            <a:xfrm>
              <a:off x="0" y="1552769"/>
              <a:ext cx="657225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B26DC6-D593-4EEB-AB2A-E4AD9F95048B}"/>
                </a:ext>
              </a:extLst>
            </p:cNvPr>
            <p:cNvSpPr/>
            <p:nvPr/>
          </p:nvSpPr>
          <p:spPr>
            <a:xfrm>
              <a:off x="0" y="2695769"/>
              <a:ext cx="657225" cy="1143000"/>
            </a:xfrm>
            <a:prstGeom prst="rect">
              <a:avLst/>
            </a:prstGeom>
            <a:solidFill>
              <a:srgbClr val="6B9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842D5C-1B86-4E01-A655-4615ED5D12D8}"/>
                </a:ext>
              </a:extLst>
            </p:cNvPr>
            <p:cNvSpPr/>
            <p:nvPr/>
          </p:nvSpPr>
          <p:spPr>
            <a:xfrm>
              <a:off x="0" y="3838769"/>
              <a:ext cx="657225" cy="1143000"/>
            </a:xfrm>
            <a:prstGeom prst="rect">
              <a:avLst/>
            </a:prstGeom>
            <a:solidFill>
              <a:srgbClr val="657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C21085-C574-41C7-A69D-1EE2E3B14535}"/>
                </a:ext>
              </a:extLst>
            </p:cNvPr>
            <p:cNvSpPr/>
            <p:nvPr/>
          </p:nvSpPr>
          <p:spPr>
            <a:xfrm>
              <a:off x="0" y="4981769"/>
              <a:ext cx="657225" cy="1143000"/>
            </a:xfrm>
            <a:prstGeom prst="rect">
              <a:avLst/>
            </a:prstGeom>
            <a:solidFill>
              <a:srgbClr val="4E6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FAE31C14-9336-4597-9806-569431A3CD81}"/>
                </a:ext>
              </a:extLst>
            </p:cNvPr>
            <p:cNvSpPr/>
            <p:nvPr/>
          </p:nvSpPr>
          <p:spPr>
            <a:xfrm rot="16200000">
              <a:off x="185721" y="2026270"/>
              <a:ext cx="1772633" cy="829626"/>
            </a:xfrm>
            <a:prstGeom prst="parallelogram">
              <a:avLst>
                <a:gd name="adj" fmla="val 68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B53B881A-0DC6-4BDA-ACAA-E553671E8B73}"/>
                </a:ext>
              </a:extLst>
            </p:cNvPr>
            <p:cNvSpPr/>
            <p:nvPr/>
          </p:nvSpPr>
          <p:spPr>
            <a:xfrm rot="16200000">
              <a:off x="184607" y="3167273"/>
              <a:ext cx="1772633" cy="829626"/>
            </a:xfrm>
            <a:prstGeom prst="parallelogram">
              <a:avLst>
                <a:gd name="adj" fmla="val 340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2B2914BC-FE4C-4518-A784-696DE9F0BD88}"/>
                </a:ext>
              </a:extLst>
            </p:cNvPr>
            <p:cNvSpPr/>
            <p:nvPr/>
          </p:nvSpPr>
          <p:spPr>
            <a:xfrm rot="5400000" flipH="1">
              <a:off x="495660" y="3999219"/>
              <a:ext cx="1150528" cy="829626"/>
            </a:xfrm>
            <a:prstGeom prst="parallelogram">
              <a:avLst>
                <a:gd name="adj" fmla="val 3525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A94060B-8012-422C-A9C9-BC590C4778F4}"/>
                </a:ext>
              </a:extLst>
            </p:cNvPr>
            <p:cNvSpPr/>
            <p:nvPr/>
          </p:nvSpPr>
          <p:spPr>
            <a:xfrm rot="5400000" flipH="1">
              <a:off x="742407" y="3752471"/>
              <a:ext cx="657033" cy="829626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3CD46D49-A021-466F-B39F-29FAEC3D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7553978" y="4001029"/>
            <a:ext cx="623549" cy="5346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123768-FCAF-4ED1-88EE-1AA34E6A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494301" y="2265565"/>
            <a:ext cx="799852" cy="568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E73695-F506-41E8-8645-E9172098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9475899" y="3139647"/>
            <a:ext cx="632838" cy="5390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1B4056-179E-4CBF-900B-DAD6C44D40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8620868" y="4860187"/>
            <a:ext cx="615551" cy="534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E7570C-6B9A-4B2A-9C8D-F89C7B639F99}"/>
              </a:ext>
            </a:extLst>
          </p:cNvPr>
          <p:cNvSpPr txBox="1"/>
          <p:nvPr/>
        </p:nvSpPr>
        <p:spPr>
          <a:xfrm>
            <a:off x="1717441" y="2349978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 및 회의 보고서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76FCE-67A4-42C0-B383-73B511E86600}"/>
              </a:ext>
            </a:extLst>
          </p:cNvPr>
          <p:cNvSpPr txBox="1"/>
          <p:nvPr/>
        </p:nvSpPr>
        <p:spPr>
          <a:xfrm>
            <a:off x="1717441" y="3213681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90DE-0B50-47D6-8EBB-9F97B99FC083}"/>
              </a:ext>
            </a:extLst>
          </p:cNvPr>
          <p:cNvSpPr txBox="1"/>
          <p:nvPr/>
        </p:nvSpPr>
        <p:spPr>
          <a:xfrm>
            <a:off x="1717441" y="4079129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16E42-C2D5-4487-B749-C0BDD25047E0}"/>
              </a:ext>
            </a:extLst>
          </p:cNvPr>
          <p:cNvSpPr txBox="1"/>
          <p:nvPr/>
        </p:nvSpPr>
        <p:spPr>
          <a:xfrm>
            <a:off x="1717441" y="4922562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12B74-F061-4443-94E1-533A4EFCDE58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B137FF-5336-47F9-A46C-F1F45C09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4548"/>
              </p:ext>
            </p:extLst>
          </p:nvPr>
        </p:nvGraphicFramePr>
        <p:xfrm>
          <a:off x="282803" y="922330"/>
          <a:ext cx="11557268" cy="5401557"/>
        </p:xfrm>
        <a:graphic>
          <a:graphicData uri="http://schemas.openxmlformats.org/drawingml/2006/table">
            <a:tbl>
              <a:tblPr/>
              <a:tblGrid>
                <a:gridCol w="2249539">
                  <a:extLst>
                    <a:ext uri="{9D8B030D-6E8A-4147-A177-3AD203B41FA5}">
                      <a16:colId xmlns:a16="http://schemas.microsoft.com/office/drawing/2014/main" val="4161887581"/>
                    </a:ext>
                  </a:extLst>
                </a:gridCol>
                <a:gridCol w="2249539">
                  <a:extLst>
                    <a:ext uri="{9D8B030D-6E8A-4147-A177-3AD203B41FA5}">
                      <a16:colId xmlns:a16="http://schemas.microsoft.com/office/drawing/2014/main" val="38260415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10556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71548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20920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3428836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5519792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28917059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13280592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46682506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12971618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87658036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615507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70270243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43651148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98368823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018440116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95046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90203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30522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1900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75481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42077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893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97306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304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93AA47-AAE2-4A4B-A1C1-C1CD2ADAA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5865"/>
              </p:ext>
            </p:extLst>
          </p:nvPr>
        </p:nvGraphicFramePr>
        <p:xfrm>
          <a:off x="282797" y="922336"/>
          <a:ext cx="11557274" cy="5401557"/>
        </p:xfrm>
        <a:graphic>
          <a:graphicData uri="http://schemas.openxmlformats.org/drawingml/2006/table">
            <a:tbl>
              <a:tblPr/>
              <a:tblGrid>
                <a:gridCol w="2249542">
                  <a:extLst>
                    <a:ext uri="{9D8B030D-6E8A-4147-A177-3AD203B41FA5}">
                      <a16:colId xmlns:a16="http://schemas.microsoft.com/office/drawing/2014/main" val="1918085010"/>
                    </a:ext>
                  </a:extLst>
                </a:gridCol>
                <a:gridCol w="2249542">
                  <a:extLst>
                    <a:ext uri="{9D8B030D-6E8A-4147-A177-3AD203B41FA5}">
                      <a16:colId xmlns:a16="http://schemas.microsoft.com/office/drawing/2014/main" val="138741546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59990063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87697250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131329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37206077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199860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73963211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78401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002864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35803503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63283736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464883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5310757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20204290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94844638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104293344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77407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29105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493059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182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694207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43214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31138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67473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9579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D2CDDC2-9F65-4ABA-8895-71FA3D43975F}"/>
              </a:ext>
            </a:extLst>
          </p:cNvPr>
          <p:cNvSpPr/>
          <p:nvPr/>
        </p:nvSpPr>
        <p:spPr>
          <a:xfrm>
            <a:off x="7602148" y="922330"/>
            <a:ext cx="490194" cy="5401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DEBF-5386-4F41-A834-CC387095CA92}"/>
              </a:ext>
            </a:extLst>
          </p:cNvPr>
          <p:cNvGrpSpPr/>
          <p:nvPr/>
        </p:nvGrpSpPr>
        <p:grpSpPr>
          <a:xfrm>
            <a:off x="125512" y="951259"/>
            <a:ext cx="2159626" cy="497322"/>
            <a:chOff x="43235" y="1398834"/>
            <a:chExt cx="2230065" cy="134535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6B8519D2-EE57-455D-901F-A3C728034005}"/>
                </a:ext>
              </a:extLst>
            </p:cNvPr>
            <p:cNvSpPr/>
            <p:nvPr/>
          </p:nvSpPr>
          <p:spPr>
            <a:xfrm flipH="1">
              <a:off x="685799" y="1398834"/>
              <a:ext cx="371475" cy="371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1A983A4-C7EA-413F-A059-09A98F85FA98}"/>
                </a:ext>
              </a:extLst>
            </p:cNvPr>
            <p:cNvSpPr/>
            <p:nvPr/>
          </p:nvSpPr>
          <p:spPr>
            <a:xfrm>
              <a:off x="685800" y="1770309"/>
              <a:ext cx="1587500" cy="948377"/>
            </a:xfrm>
            <a:prstGeom prst="rect">
              <a:avLst/>
            </a:prstGeom>
            <a:solidFill>
              <a:srgbClr val="7A8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9C2260-885D-49C2-B4EF-A8F33ED28E39}"/>
                </a:ext>
              </a:extLst>
            </p:cNvPr>
            <p:cNvSpPr txBox="1"/>
            <p:nvPr/>
          </p:nvSpPr>
          <p:spPr>
            <a:xfrm>
              <a:off x="43235" y="1828333"/>
              <a:ext cx="1509730" cy="9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장소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39BF87-64B7-40D8-ACA8-1F8C35740466}"/>
              </a:ext>
            </a:extLst>
          </p:cNvPr>
          <p:cNvGrpSpPr/>
          <p:nvPr/>
        </p:nvGrpSpPr>
        <p:grpSpPr>
          <a:xfrm>
            <a:off x="579864" y="2463172"/>
            <a:ext cx="1721711" cy="512728"/>
            <a:chOff x="551583" y="2580910"/>
            <a:chExt cx="1721717" cy="1415001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8D9710F-46A5-4AA4-B2BA-F9812C3E1807}"/>
                </a:ext>
              </a:extLst>
            </p:cNvPr>
            <p:cNvSpPr/>
            <p:nvPr/>
          </p:nvSpPr>
          <p:spPr>
            <a:xfrm flipH="1">
              <a:off x="685799" y="2580910"/>
              <a:ext cx="3714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81A3B1D-6F02-468A-8897-F7FAFC4E8370}"/>
                </a:ext>
              </a:extLst>
            </p:cNvPr>
            <p:cNvSpPr/>
            <p:nvPr/>
          </p:nvSpPr>
          <p:spPr>
            <a:xfrm>
              <a:off x="685800" y="2949863"/>
              <a:ext cx="1587500" cy="948377"/>
            </a:xfrm>
            <a:prstGeom prst="rect">
              <a:avLst/>
            </a:prstGeom>
            <a:solidFill>
              <a:srgbClr val="8C9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A456EB-B202-47B5-A50F-AE01F7A84D80}"/>
                </a:ext>
              </a:extLst>
            </p:cNvPr>
            <p:cNvSpPr txBox="1"/>
            <p:nvPr/>
          </p:nvSpPr>
          <p:spPr>
            <a:xfrm>
              <a:off x="551583" y="3061587"/>
              <a:ext cx="1391779" cy="93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회의내용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32447E3-1E37-453F-9D34-C7261D6F3F08}"/>
              </a:ext>
            </a:extLst>
          </p:cNvPr>
          <p:cNvSpPr txBox="1"/>
          <p:nvPr/>
        </p:nvSpPr>
        <p:spPr>
          <a:xfrm>
            <a:off x="2793819" y="1107691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해동 </a:t>
            </a:r>
            <a:r>
              <a:rPr lang="ko-KR" altLang="en-US" sz="1600" b="1" dirty="0" err="1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F0652-2CE3-4CC9-8810-01D62AB73E7F}"/>
              </a:ext>
            </a:extLst>
          </p:cNvPr>
          <p:cNvSpPr txBox="1"/>
          <p:nvPr/>
        </p:nvSpPr>
        <p:spPr>
          <a:xfrm>
            <a:off x="457199" y="260856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4.11 </a:t>
            </a:r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회의 보고서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4C3D52-3E70-4305-9AB9-1D971FC6C859}"/>
              </a:ext>
            </a:extLst>
          </p:cNvPr>
          <p:cNvGrpSpPr/>
          <p:nvPr/>
        </p:nvGrpSpPr>
        <p:grpSpPr>
          <a:xfrm>
            <a:off x="579864" y="4549044"/>
            <a:ext cx="1705270" cy="497317"/>
            <a:chOff x="568024" y="3757942"/>
            <a:chExt cx="1705276" cy="1362872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718A776-BD3D-436D-9143-379D35E4731A}"/>
                </a:ext>
              </a:extLst>
            </p:cNvPr>
            <p:cNvSpPr/>
            <p:nvPr/>
          </p:nvSpPr>
          <p:spPr>
            <a:xfrm flipH="1">
              <a:off x="685799" y="3757942"/>
              <a:ext cx="371475" cy="37147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F4B545-572A-4C39-8698-C481DCA0A025}"/>
                </a:ext>
              </a:extLst>
            </p:cNvPr>
            <p:cNvSpPr/>
            <p:nvPr/>
          </p:nvSpPr>
          <p:spPr>
            <a:xfrm>
              <a:off x="685800" y="4124164"/>
              <a:ext cx="1587500" cy="948377"/>
            </a:xfrm>
            <a:prstGeom prst="rect">
              <a:avLst/>
            </a:prstGeom>
            <a:solidFill>
              <a:srgbClr val="90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A0FAF-81EE-4948-811A-C25CCC6D4545}"/>
                </a:ext>
              </a:extLst>
            </p:cNvPr>
            <p:cNvSpPr txBox="1"/>
            <p:nvPr/>
          </p:nvSpPr>
          <p:spPr>
            <a:xfrm>
              <a:off x="568024" y="4193024"/>
              <a:ext cx="1391779" cy="92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후속조치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6201D9-A989-42B8-AD45-BCB4717EF864}"/>
              </a:ext>
            </a:extLst>
          </p:cNvPr>
          <p:cNvGrpSpPr/>
          <p:nvPr/>
        </p:nvGrpSpPr>
        <p:grpSpPr>
          <a:xfrm>
            <a:off x="2863" y="1698243"/>
            <a:ext cx="2282271" cy="512566"/>
            <a:chOff x="-8971" y="4936333"/>
            <a:chExt cx="2282271" cy="1387860"/>
          </a:xfrm>
        </p:grpSpPr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C0F477F8-C0AE-44A1-AEB1-CD12EDC6F40C}"/>
                </a:ext>
              </a:extLst>
            </p:cNvPr>
            <p:cNvSpPr/>
            <p:nvPr/>
          </p:nvSpPr>
          <p:spPr>
            <a:xfrm flipH="1">
              <a:off x="685799" y="4936333"/>
              <a:ext cx="371475" cy="37147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B0D880-6C3D-4C0C-85B2-91522B56FF67}"/>
                </a:ext>
              </a:extLst>
            </p:cNvPr>
            <p:cNvSpPr/>
            <p:nvPr/>
          </p:nvSpPr>
          <p:spPr>
            <a:xfrm>
              <a:off x="685800" y="5307808"/>
              <a:ext cx="1587500" cy="948377"/>
            </a:xfrm>
            <a:prstGeom prst="rect">
              <a:avLst/>
            </a:prstGeom>
            <a:solidFill>
              <a:srgbClr val="7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20015B-61BF-45C2-9210-5ABDFE0F3E8D}"/>
                </a:ext>
              </a:extLst>
            </p:cNvPr>
            <p:cNvSpPr txBox="1"/>
            <p:nvPr/>
          </p:nvSpPr>
          <p:spPr>
            <a:xfrm>
              <a:off x="-8971" y="5407500"/>
              <a:ext cx="1793907" cy="9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참석자 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6A3A08-7406-4500-BA86-8143AFE6414C}"/>
              </a:ext>
            </a:extLst>
          </p:cNvPr>
          <p:cNvSpPr txBox="1"/>
          <p:nvPr/>
        </p:nvSpPr>
        <p:spPr>
          <a:xfrm>
            <a:off x="2794853" y="1802532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김용운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endParaRPr lang="en-US" altLang="ko-KR" sz="1600" b="1" dirty="0">
              <a:ln>
                <a:solidFill>
                  <a:schemeClr val="accent5">
                    <a:alpha val="30000"/>
                  </a:schemeClr>
                </a:solidFill>
              </a:ln>
              <a:solidFill>
                <a:schemeClr val="accent5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07358-838B-4D48-9DFA-64BBA463EB18}"/>
              </a:ext>
            </a:extLst>
          </p:cNvPr>
          <p:cNvSpPr txBox="1"/>
          <p:nvPr/>
        </p:nvSpPr>
        <p:spPr>
          <a:xfrm>
            <a:off x="2793818" y="2558930"/>
            <a:ext cx="7424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핸드폰에서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촬영시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일정 시간마다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캡쳐하는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기능 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핸드폰과 컴퓨터와 소켓으로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캡쳐한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 전송 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데이터 셋을 구하여 정확도 상승 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664FB-940E-4376-96FE-D90CA6F02575}"/>
              </a:ext>
            </a:extLst>
          </p:cNvPr>
          <p:cNvSpPr txBox="1"/>
          <p:nvPr/>
        </p:nvSpPr>
        <p:spPr>
          <a:xfrm>
            <a:off x="2793818" y="4759262"/>
            <a:ext cx="8084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동영상에 타이머마다 캡쳐 기능 구현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서버와 클라이언트 소켓 통신 구현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트레이닝 된 데이터를 이용한 실시간 얼굴 분석 프로그램 제작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BE03AD-C0D2-4CEA-8851-16E7ADE3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63" y="871538"/>
            <a:ext cx="2695575" cy="548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2C4BA0-6F5B-4EBF-98D2-CA5D99671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36" y="749595"/>
            <a:ext cx="2695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735388-EC7F-4A0C-AF9F-C78123BA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2" y="831864"/>
            <a:ext cx="2667000" cy="549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D9A47B-1685-4F08-968A-0AADF91F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53" y="831865"/>
            <a:ext cx="2695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1D8EB1-F048-454C-A942-AE9347F0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9" y="1396590"/>
            <a:ext cx="5715000" cy="3838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2D9135-0396-49ED-B8AB-E79F02E1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7" y="2564091"/>
            <a:ext cx="5125743" cy="20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4" y="1308391"/>
            <a:ext cx="4585341" cy="37852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57C59E-7EFC-4B20-9FB3-5CF3BB5B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1178927"/>
            <a:ext cx="4543721" cy="3914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36C161-2090-4AB0-8395-4F9FC28F9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" y="2465184"/>
            <a:ext cx="1571625" cy="12668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8F10C1D-933A-4F80-A302-D0C1DB9D6F09}"/>
              </a:ext>
            </a:extLst>
          </p:cNvPr>
          <p:cNvSpPr/>
          <p:nvPr/>
        </p:nvSpPr>
        <p:spPr>
          <a:xfrm>
            <a:off x="1656465" y="2762054"/>
            <a:ext cx="492845" cy="43898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D9343-040C-4307-97D5-0A56C8F4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569" y="4722829"/>
            <a:ext cx="1493394" cy="37946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386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64124B5-89F5-48A0-9490-A945F7AF98CB}"/>
              </a:ext>
            </a:extLst>
          </p:cNvPr>
          <p:cNvCxnSpPr>
            <a:cxnSpLocks/>
          </p:cNvCxnSpPr>
          <p:nvPr/>
        </p:nvCxnSpPr>
        <p:spPr>
          <a:xfrm flipV="1">
            <a:off x="1336142" y="1269498"/>
            <a:ext cx="0" cy="47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0B2D107-076C-4EC6-867A-847A47F21B38}"/>
              </a:ext>
            </a:extLst>
          </p:cNvPr>
          <p:cNvSpPr/>
          <p:nvPr/>
        </p:nvSpPr>
        <p:spPr>
          <a:xfrm>
            <a:off x="5951349" y="3006130"/>
            <a:ext cx="1596324" cy="84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E7EF84-DB46-4A7B-857F-2841F06F1DE5}"/>
              </a:ext>
            </a:extLst>
          </p:cNvPr>
          <p:cNvSpPr/>
          <p:nvPr/>
        </p:nvSpPr>
        <p:spPr>
          <a:xfrm>
            <a:off x="1648148" y="4885245"/>
            <a:ext cx="3070135" cy="4187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3x3s2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454022-2AD9-43F2-85BF-A56656565D07}"/>
              </a:ext>
            </a:extLst>
          </p:cNvPr>
          <p:cNvSpPr/>
          <p:nvPr/>
        </p:nvSpPr>
        <p:spPr>
          <a:xfrm>
            <a:off x="1667018" y="2663441"/>
            <a:ext cx="3060700" cy="418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3072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66F50D-BDBB-4E28-B6BF-06904D56BFB6}"/>
              </a:ext>
            </a:extLst>
          </p:cNvPr>
          <p:cNvSpPr/>
          <p:nvPr/>
        </p:nvSpPr>
        <p:spPr>
          <a:xfrm>
            <a:off x="1667018" y="2106917"/>
            <a:ext cx="3060700" cy="418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Dropout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0.5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015E4F-E62F-479C-A398-D56B15AFBB7C}"/>
              </a:ext>
            </a:extLst>
          </p:cNvPr>
          <p:cNvSpPr/>
          <p:nvPr/>
        </p:nvSpPr>
        <p:spPr>
          <a:xfrm>
            <a:off x="1648148" y="5443915"/>
            <a:ext cx="3060700" cy="4187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64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796C09-3CA3-4564-9D1B-449F8ACB1A35}"/>
              </a:ext>
            </a:extLst>
          </p:cNvPr>
          <p:cNvSpPr/>
          <p:nvPr/>
        </p:nvSpPr>
        <p:spPr>
          <a:xfrm>
            <a:off x="1667018" y="1548247"/>
            <a:ext cx="3060700" cy="4187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Softmax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7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AD381C-8B1F-44E6-8B59-FA3D22A11F5C}"/>
              </a:ext>
            </a:extLst>
          </p:cNvPr>
          <p:cNvSpPr/>
          <p:nvPr/>
        </p:nvSpPr>
        <p:spPr>
          <a:xfrm>
            <a:off x="1657583" y="4330715"/>
            <a:ext cx="3060700" cy="4187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64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27328E-6D57-4BF5-9408-C4E36F1C8B0D}"/>
              </a:ext>
            </a:extLst>
          </p:cNvPr>
          <p:cNvSpPr/>
          <p:nvPr/>
        </p:nvSpPr>
        <p:spPr>
          <a:xfrm>
            <a:off x="1657583" y="3776489"/>
            <a:ext cx="3070135" cy="4187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3x3s2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2C14A4-F87F-4053-A716-96E2DF073A5D}"/>
              </a:ext>
            </a:extLst>
          </p:cNvPr>
          <p:cNvSpPr/>
          <p:nvPr/>
        </p:nvSpPr>
        <p:spPr>
          <a:xfrm>
            <a:off x="1667018" y="3222111"/>
            <a:ext cx="3060700" cy="4187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128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0512E-3729-4672-80FF-0F32F24F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78" y="579356"/>
            <a:ext cx="2380952" cy="56285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FB23D8-D824-4EE3-B2F8-8A3993066823}"/>
              </a:ext>
            </a:extLst>
          </p:cNvPr>
          <p:cNvSpPr/>
          <p:nvPr/>
        </p:nvSpPr>
        <p:spPr>
          <a:xfrm>
            <a:off x="9324054" y="518762"/>
            <a:ext cx="1190476" cy="23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93BCD-EC0D-478E-A1A6-2936D2FC41DF}"/>
              </a:ext>
            </a:extLst>
          </p:cNvPr>
          <p:cNvSpPr/>
          <p:nvPr/>
        </p:nvSpPr>
        <p:spPr>
          <a:xfrm>
            <a:off x="9324054" y="5977094"/>
            <a:ext cx="1190476" cy="23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580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2012</TotalTime>
  <Words>403</Words>
  <Application>Microsoft Office PowerPoint</Application>
  <PresentationFormat>와이드스크린</PresentationFormat>
  <Paragraphs>135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나눔바른고딕 UltraLight</vt:lpstr>
      <vt:lpstr>함초롬바탕</vt:lpstr>
      <vt:lpstr>Wingdings 2</vt:lpstr>
      <vt:lpstr>Calibri Light</vt:lpstr>
      <vt:lpstr>나눔바른고딕 Light</vt:lpstr>
      <vt:lpstr>맑은 고딕</vt:lpstr>
      <vt:lpstr>Calibri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YongWoon</cp:lastModifiedBy>
  <cp:revision>107</cp:revision>
  <dcterms:created xsi:type="dcterms:W3CDTF">2017-07-21T02:51:28Z</dcterms:created>
  <dcterms:modified xsi:type="dcterms:W3CDTF">2018-04-18T11:22:07Z</dcterms:modified>
</cp:coreProperties>
</file>