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2" r:id="rId1"/>
    <p:sldMasterId id="2147483732" r:id="rId2"/>
  </p:sldMasterIdLst>
  <p:notesMasterIdLst>
    <p:notesMasterId r:id="rId21"/>
  </p:notesMasterIdLst>
  <p:sldIdLst>
    <p:sldId id="256" r:id="rId3"/>
    <p:sldId id="267" r:id="rId4"/>
    <p:sldId id="261" r:id="rId5"/>
    <p:sldId id="296" r:id="rId6"/>
    <p:sldId id="313" r:id="rId7"/>
    <p:sldId id="314" r:id="rId8"/>
    <p:sldId id="319" r:id="rId9"/>
    <p:sldId id="318" r:id="rId10"/>
    <p:sldId id="315" r:id="rId11"/>
    <p:sldId id="325" r:id="rId12"/>
    <p:sldId id="316" r:id="rId13"/>
    <p:sldId id="320" r:id="rId14"/>
    <p:sldId id="321" r:id="rId15"/>
    <p:sldId id="322" r:id="rId16"/>
    <p:sldId id="323" r:id="rId17"/>
    <p:sldId id="324" r:id="rId18"/>
    <p:sldId id="277" r:id="rId19"/>
    <p:sldId id="270" r:id="rId20"/>
  </p:sldIdLst>
  <p:sldSz cx="12192000" cy="6858000"/>
  <p:notesSz cx="6858000" cy="9144000"/>
  <p:embeddedFontLst>
    <p:embeddedFont>
      <p:font typeface="Wingdings 2" panose="05020102010507070707" pitchFamily="18" charset="2"/>
      <p:regular r:id="rId22"/>
    </p:embeddedFont>
    <p:embeddedFont>
      <p:font typeface="함초롬바탕" panose="020B0600000101010101" charset="-127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Calibri Light" panose="020F0302020204030204" pitchFamily="34" charset="0"/>
      <p:regular r:id="rId31"/>
      <p: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3" pos="7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5DD"/>
    <a:srgbClr val="A0BEE0"/>
    <a:srgbClr val="FF3399"/>
    <a:srgbClr val="6573A7"/>
    <a:srgbClr val="6B9FC7"/>
    <a:srgbClr val="4E6294"/>
    <a:srgbClr val="3A4966"/>
    <a:srgbClr val="798DB3"/>
    <a:srgbClr val="8F9EC4"/>
    <a:srgbClr val="A3AB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5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>
        <p:guide orient="horz" pos="958"/>
        <p:guide pos="211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B342A-FAC3-4870-8F6D-96CD123C32E6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DCB4A-0412-4D62-95B0-422D8851D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469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44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2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0366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62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097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170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7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6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61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4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7554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06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52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95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8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0984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79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544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0366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7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21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4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4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7554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1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3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2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43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0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5417183-BB59-4FCA-AB75-F90273CA987D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88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5417183-BB59-4FCA-AB75-F90273CA987D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66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8726A15-0CE7-42AF-A749-8EA93801066B}"/>
              </a:ext>
            </a:extLst>
          </p:cNvPr>
          <p:cNvGrpSpPr/>
          <p:nvPr/>
        </p:nvGrpSpPr>
        <p:grpSpPr>
          <a:xfrm>
            <a:off x="5485079" y="1064159"/>
            <a:ext cx="1221841" cy="1383927"/>
            <a:chOff x="5812854" y="1709617"/>
            <a:chExt cx="1221841" cy="138392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2205203-6905-4216-8EBE-455F316861CB}"/>
                </a:ext>
              </a:extLst>
            </p:cNvPr>
            <p:cNvSpPr/>
            <p:nvPr/>
          </p:nvSpPr>
          <p:spPr>
            <a:xfrm>
              <a:off x="5812854" y="1709617"/>
              <a:ext cx="1221841" cy="12218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2D12567-F5A6-4A20-B329-EB6A0868E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8645" y="1978559"/>
              <a:ext cx="890260" cy="111498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15849F6-5A3D-4765-82CA-6E4DBF3CE8CE}"/>
              </a:ext>
            </a:extLst>
          </p:cNvPr>
          <p:cNvSpPr txBox="1"/>
          <p:nvPr/>
        </p:nvSpPr>
        <p:spPr>
          <a:xfrm>
            <a:off x="3281528" y="2448086"/>
            <a:ext cx="562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Mood Chaser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9FCB48-FD30-4261-8B8C-A946ED6BF9E5}"/>
              </a:ext>
            </a:extLst>
          </p:cNvPr>
          <p:cNvSpPr txBox="1"/>
          <p:nvPr/>
        </p:nvSpPr>
        <p:spPr>
          <a:xfrm>
            <a:off x="3281528" y="3226881"/>
            <a:ext cx="56289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Real-time Analyze people’s Emotion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F60A20-1A86-420E-B598-8F185F400D60}"/>
              </a:ext>
            </a:extLst>
          </p:cNvPr>
          <p:cNvSpPr txBox="1"/>
          <p:nvPr/>
        </p:nvSpPr>
        <p:spPr>
          <a:xfrm>
            <a:off x="3281528" y="4487647"/>
            <a:ext cx="5628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김용운</a:t>
            </a:r>
            <a:r>
              <a:rPr lang="en-US" altLang="ko-KR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(PL),</a:t>
            </a:r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소홍식</a:t>
            </a:r>
            <a:r>
              <a:rPr lang="en-US" altLang="ko-KR" sz="2400" b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 </a:t>
            </a:r>
            <a:r>
              <a:rPr lang="ko-KR" altLang="en-US" sz="2400" b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최성민</a:t>
            </a:r>
            <a:r>
              <a:rPr lang="ko-KR" altLang="en-US"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D757F1-2873-4135-9971-91D229ACF127}"/>
              </a:ext>
            </a:extLst>
          </p:cNvPr>
          <p:cNvSpPr txBox="1"/>
          <p:nvPr/>
        </p:nvSpPr>
        <p:spPr>
          <a:xfrm>
            <a:off x="3281528" y="5091501"/>
            <a:ext cx="5628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2018. 05. 10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320C-AD99-47F0-9627-A3FB8D9AE689}"/>
              </a:ext>
            </a:extLst>
          </p:cNvPr>
          <p:cNvSpPr txBox="1"/>
          <p:nvPr/>
        </p:nvSpPr>
        <p:spPr>
          <a:xfrm>
            <a:off x="8910467" y="5647660"/>
            <a:ext cx="3021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발표자 </a:t>
            </a:r>
            <a:r>
              <a:rPr lang="en-US" altLang="ko-KR" sz="3200" b="1" dirty="0">
                <a:solidFill>
                  <a:schemeClr val="bg1"/>
                </a:solidFill>
              </a:rPr>
              <a:t>: </a:t>
            </a:r>
            <a:r>
              <a:rPr lang="ko-KR" altLang="en-US" sz="3200" b="1" dirty="0">
                <a:solidFill>
                  <a:schemeClr val="bg1"/>
                </a:solidFill>
              </a:rPr>
              <a:t>최성민</a:t>
            </a:r>
          </a:p>
        </p:txBody>
      </p:sp>
    </p:spTree>
    <p:extLst>
      <p:ext uri="{BB962C8B-B14F-4D97-AF65-F5344CB8AC3E}">
        <p14:creationId xmlns:p14="http://schemas.microsoft.com/office/powerpoint/2010/main" val="3111800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273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1C05C4-C238-4E1A-9806-6F66478E5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915" y="942679"/>
            <a:ext cx="6978290" cy="510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3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273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F15DE-CE79-490F-A6CF-794B73697DCC}"/>
              </a:ext>
            </a:extLst>
          </p:cNvPr>
          <p:cNvSpPr txBox="1"/>
          <p:nvPr/>
        </p:nvSpPr>
        <p:spPr>
          <a:xfrm>
            <a:off x="2515467" y="1608884"/>
            <a:ext cx="62201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</a:t>
            </a:r>
          </a:p>
          <a:p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</a:t>
            </a:r>
            <a:r>
              <a:rPr lang="en-US" altLang="ko-KR" sz="20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en-US" altLang="ko-KR" sz="2000" b="1" dirty="0" err="1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Socket.send</a:t>
            </a:r>
            <a:r>
              <a:rPr lang="en-US" altLang="ko-KR" sz="20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() </a:t>
            </a:r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rgbClr val="00206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	python2.7 : String</a:t>
            </a:r>
          </a:p>
          <a:p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</a:t>
            </a:r>
          </a:p>
          <a:p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	python3   : byte[]</a:t>
            </a:r>
          </a:p>
          <a:p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- base64.b64decode()</a:t>
            </a:r>
          </a:p>
          <a:p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	python2.7 : utf8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변환 시</a:t>
            </a:r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	   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에러발생해도 강제 변환</a:t>
            </a:r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</a:t>
            </a:r>
          </a:p>
          <a:p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	python3   : utf8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ko-KR" altLang="en-US" sz="1600" b="1" dirty="0" err="1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변환시</a:t>
            </a:r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	   </a:t>
            </a:r>
            <a:r>
              <a:rPr lang="ko-KR" altLang="en-US" sz="1600" b="1" dirty="0" err="1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에러발생하면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종료 </a:t>
            </a:r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	</a:t>
            </a:r>
            <a:r>
              <a:rPr lang="en-US" altLang="ko-KR" sz="28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‘�’</a:t>
            </a:r>
          </a:p>
          <a:p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E411C6B-DE53-4053-85B4-26140D19725E}"/>
              </a:ext>
            </a:extLst>
          </p:cNvPr>
          <p:cNvGrpSpPr/>
          <p:nvPr/>
        </p:nvGrpSpPr>
        <p:grpSpPr>
          <a:xfrm>
            <a:off x="1425020" y="1190742"/>
            <a:ext cx="322692" cy="253812"/>
            <a:chOff x="5809133" y="2378955"/>
            <a:chExt cx="826170" cy="70463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3EEB9DC-29DD-40A9-9E1B-880402772E7E}"/>
                </a:ext>
              </a:extLst>
            </p:cNvPr>
            <p:cNvGrpSpPr/>
            <p:nvPr/>
          </p:nvGrpSpPr>
          <p:grpSpPr>
            <a:xfrm>
              <a:off x="5869900" y="2378955"/>
              <a:ext cx="704636" cy="704636"/>
              <a:chOff x="5869900" y="2407536"/>
              <a:chExt cx="704636" cy="704636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BB38DB79-5DA7-4123-8BD0-897E39F40435}"/>
                  </a:ext>
                </a:extLst>
              </p:cNvPr>
              <p:cNvSpPr/>
              <p:nvPr/>
            </p:nvSpPr>
            <p:spPr>
              <a:xfrm>
                <a:off x="5946100" y="2483736"/>
                <a:ext cx="552236" cy="552236"/>
              </a:xfrm>
              <a:prstGeom prst="ellipse">
                <a:avLst/>
              </a:prstGeom>
              <a:solidFill>
                <a:srgbClr val="AC9A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DD309B3-DC9A-4F4C-9924-9E00DF12E0CF}"/>
                  </a:ext>
                </a:extLst>
              </p:cNvPr>
              <p:cNvSpPr/>
              <p:nvPr/>
            </p:nvSpPr>
            <p:spPr>
              <a:xfrm>
                <a:off x="5869900" y="2407536"/>
                <a:ext cx="704636" cy="704636"/>
              </a:xfrm>
              <a:prstGeom prst="ellipse">
                <a:avLst/>
              </a:prstGeom>
              <a:noFill/>
              <a:ln w="38100">
                <a:solidFill>
                  <a:srgbClr val="AC9A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C63168-26C4-4BF2-83A0-5CFE8FD01187}"/>
                </a:ext>
              </a:extLst>
            </p:cNvPr>
            <p:cNvSpPr txBox="1"/>
            <p:nvPr/>
          </p:nvSpPr>
          <p:spPr>
            <a:xfrm>
              <a:off x="5809133" y="2545336"/>
              <a:ext cx="826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FE21F69-10BA-423A-8697-6521ACB48D56}"/>
              </a:ext>
            </a:extLst>
          </p:cNvPr>
          <p:cNvSpPr txBox="1"/>
          <p:nvPr/>
        </p:nvSpPr>
        <p:spPr>
          <a:xfrm>
            <a:off x="1981203" y="1117135"/>
            <a:ext cx="4884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Python2.7</a:t>
            </a:r>
            <a:r>
              <a:rPr lang="ko-KR" altLang="en-US" sz="20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</a:t>
            </a:r>
            <a:r>
              <a:rPr lang="en-US" altLang="ko-KR" sz="20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Python3</a:t>
            </a:r>
            <a:r>
              <a:rPr lang="ko-KR" altLang="en-US" sz="20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함수 구현 차이</a:t>
            </a:r>
            <a:endParaRPr lang="en-US" altLang="ko-KR" sz="20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783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273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D073A-FD4E-4922-B41F-8906A4375F27}"/>
              </a:ext>
            </a:extLst>
          </p:cNvPr>
          <p:cNvSpPr txBox="1"/>
          <p:nvPr/>
        </p:nvSpPr>
        <p:spPr>
          <a:xfrm>
            <a:off x="1066803" y="1897028"/>
            <a:ext cx="7424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세에서 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30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세 사이의 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35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명의 여성과 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35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명의 남성에 대하여 </a:t>
            </a:r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-90, -45, 0, +45, +90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다섯 각도에서 촬영된 약 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4900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여장의 영상</a:t>
            </a:r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784615-234F-4265-A4FA-1EED56404C94}"/>
              </a:ext>
            </a:extLst>
          </p:cNvPr>
          <p:cNvSpPr txBox="1"/>
          <p:nvPr/>
        </p:nvSpPr>
        <p:spPr>
          <a:xfrm>
            <a:off x="1066803" y="1149789"/>
            <a:ext cx="5948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solidFill>
                  <a:srgbClr val="7030A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Karolinska Directed Emotional Faces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FF5B4D-A47C-4CB1-8A2C-569FAAEDB1E9}"/>
              </a:ext>
            </a:extLst>
          </p:cNvPr>
          <p:cNvSpPr txBox="1"/>
          <p:nvPr/>
        </p:nvSpPr>
        <p:spPr>
          <a:xfrm>
            <a:off x="7239360" y="1246410"/>
            <a:ext cx="1762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출처 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kdef.se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48C2F1-E7AA-4B83-BE74-718C64CBE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925" y="3932898"/>
            <a:ext cx="1341947" cy="18195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5A83C02-2D9C-4644-832A-3C8D25893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152" y="3932898"/>
            <a:ext cx="1341946" cy="18195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21591E-0E69-4523-9EED-593309FCF3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377" y="3932898"/>
            <a:ext cx="1341947" cy="18195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F549856-8C96-4F49-91B0-2083ABF2F0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603" y="3932896"/>
            <a:ext cx="1341947" cy="181950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949719F-0757-4E7F-824A-29783786B5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29" y="3909103"/>
            <a:ext cx="1341947" cy="18195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E772769-1AF1-46EF-B1D2-99A05F933872}"/>
              </a:ext>
            </a:extLst>
          </p:cNvPr>
          <p:cNvSpPr txBox="1"/>
          <p:nvPr/>
        </p:nvSpPr>
        <p:spPr>
          <a:xfrm>
            <a:off x="7312143" y="2527843"/>
            <a:ext cx="82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8AA1F8-828F-4347-B6CF-51FC91D3042C}"/>
              </a:ext>
            </a:extLst>
          </p:cNvPr>
          <p:cNvSpPr txBox="1"/>
          <p:nvPr/>
        </p:nvSpPr>
        <p:spPr>
          <a:xfrm>
            <a:off x="7312143" y="3699622"/>
            <a:ext cx="82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03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5E7573-1DEB-43E8-B078-9F7C9B4CD35F}"/>
              </a:ext>
            </a:extLst>
          </p:cNvPr>
          <p:cNvSpPr/>
          <p:nvPr/>
        </p:nvSpPr>
        <p:spPr>
          <a:xfrm>
            <a:off x="1066803" y="2785271"/>
            <a:ext cx="72935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무표정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행복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슬픔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화남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놀람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두려움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역겨움 총 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가지의 표정으로 되어있다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452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273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D073A-FD4E-4922-B41F-8906A4375F27}"/>
              </a:ext>
            </a:extLst>
          </p:cNvPr>
          <p:cNvSpPr txBox="1"/>
          <p:nvPr/>
        </p:nvSpPr>
        <p:spPr>
          <a:xfrm>
            <a:off x="1066803" y="1897028"/>
            <a:ext cx="7424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세에서 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30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세 사이의 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35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명의 여성과 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35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명의 남성에 대하여 </a:t>
            </a:r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-90, -45, 0, +45, +90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다섯 각도에서 촬영된 약 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4900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여장의 영상</a:t>
            </a:r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784615-234F-4265-A4FA-1EED56404C94}"/>
              </a:ext>
            </a:extLst>
          </p:cNvPr>
          <p:cNvSpPr txBox="1"/>
          <p:nvPr/>
        </p:nvSpPr>
        <p:spPr>
          <a:xfrm>
            <a:off x="1066803" y="1149789"/>
            <a:ext cx="5948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solidFill>
                  <a:srgbClr val="7030A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Karolinska Directed Emotional Faces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FF5B4D-A47C-4CB1-8A2C-569FAAEDB1E9}"/>
              </a:ext>
            </a:extLst>
          </p:cNvPr>
          <p:cNvSpPr txBox="1"/>
          <p:nvPr/>
        </p:nvSpPr>
        <p:spPr>
          <a:xfrm>
            <a:off x="7239360" y="1246410"/>
            <a:ext cx="1762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출처 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kdef.se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48C2F1-E7AA-4B83-BE74-718C64CBE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380" y="3935717"/>
            <a:ext cx="1341947" cy="18195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5A83C02-2D9C-4644-832A-3C8D25893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607" y="3935717"/>
            <a:ext cx="1341946" cy="18195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21591E-0E69-4523-9EED-593309FCF3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832" y="3935717"/>
            <a:ext cx="1341947" cy="18195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F549856-8C96-4F49-91B0-2083ABF2F0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058" y="3935715"/>
            <a:ext cx="1341947" cy="181950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949719F-0757-4E7F-824A-29783786B5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284" y="3911922"/>
            <a:ext cx="1341947" cy="18195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E772769-1AF1-46EF-B1D2-99A05F933872}"/>
              </a:ext>
            </a:extLst>
          </p:cNvPr>
          <p:cNvSpPr txBox="1"/>
          <p:nvPr/>
        </p:nvSpPr>
        <p:spPr>
          <a:xfrm>
            <a:off x="7312143" y="2527843"/>
            <a:ext cx="82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8AA1F8-828F-4347-B6CF-51FC91D3042C}"/>
              </a:ext>
            </a:extLst>
          </p:cNvPr>
          <p:cNvSpPr txBox="1"/>
          <p:nvPr/>
        </p:nvSpPr>
        <p:spPr>
          <a:xfrm>
            <a:off x="7312143" y="3699622"/>
            <a:ext cx="82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03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5E7573-1DEB-43E8-B078-9F7C9B4CD35F}"/>
              </a:ext>
            </a:extLst>
          </p:cNvPr>
          <p:cNvSpPr/>
          <p:nvPr/>
        </p:nvSpPr>
        <p:spPr>
          <a:xfrm>
            <a:off x="1066803" y="2785271"/>
            <a:ext cx="72935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무표정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행복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슬픔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화남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놀람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두려움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역겨움 총 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가지의 표정으로 되어있다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ECB5CA-C848-499F-B56B-DC4AE789776B}"/>
              </a:ext>
            </a:extLst>
          </p:cNvPr>
          <p:cNvSpPr txBox="1"/>
          <p:nvPr/>
        </p:nvSpPr>
        <p:spPr>
          <a:xfrm>
            <a:off x="7431585" y="4703382"/>
            <a:ext cx="3267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각 표정 별로 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70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장의 영상만 확보</a:t>
            </a:r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700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7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273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9FC7F2-AA6D-450C-940A-A53716B7A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15" y="7276400"/>
            <a:ext cx="4407940" cy="35834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6A8AC9-F5E3-40C5-87F7-E66BA83E8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230" y="7276400"/>
            <a:ext cx="4407940" cy="358348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A35C752-7CB1-4B2C-ADA3-19260C44F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44" y="2072628"/>
            <a:ext cx="1985764" cy="2692442"/>
          </a:xfrm>
          <a:prstGeom prst="rect">
            <a:avLst/>
          </a:prstGeom>
        </p:spPr>
      </p:pic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E4262B44-C173-4DD2-B166-93F32CCB6F97}"/>
              </a:ext>
            </a:extLst>
          </p:cNvPr>
          <p:cNvSpPr/>
          <p:nvPr/>
        </p:nvSpPr>
        <p:spPr>
          <a:xfrm>
            <a:off x="3600142" y="3416936"/>
            <a:ext cx="2790093" cy="468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ABE810-93BF-4929-9871-D7B2904F4DB5}"/>
              </a:ext>
            </a:extLst>
          </p:cNvPr>
          <p:cNvSpPr txBox="1"/>
          <p:nvPr/>
        </p:nvSpPr>
        <p:spPr>
          <a:xfrm>
            <a:off x="3408380" y="2802871"/>
            <a:ext cx="331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ImageDataGenerator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E121A0-1982-49E8-874F-FA3AFB4A8233}"/>
              </a:ext>
            </a:extLst>
          </p:cNvPr>
          <p:cNvSpPr/>
          <p:nvPr/>
        </p:nvSpPr>
        <p:spPr>
          <a:xfrm>
            <a:off x="3938011" y="3982168"/>
            <a:ext cx="20803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기울기 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15º</a:t>
            </a:r>
          </a:p>
          <a:p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좌우 반전</a:t>
            </a:r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0.1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배 확대 축소</a:t>
            </a:r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픽셀 밀림 효과 등</a:t>
            </a:r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57CE2AA-8976-4018-9240-D8851FDC0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931" y="1946665"/>
            <a:ext cx="4965402" cy="2964670"/>
          </a:xfrm>
          <a:prstGeom prst="rect">
            <a:avLst/>
          </a:prstGeom>
        </p:spPr>
      </p:pic>
      <p:pic>
        <p:nvPicPr>
          <p:cNvPr id="1026" name="Picture 2" descr="kerasì ëí ì´ë¯¸ì§ ê²ìê²°ê³¼">
            <a:extLst>
              <a:ext uri="{FF2B5EF4-FFF2-40B4-BE49-F238E27FC236}">
                <a16:creationId xmlns:a16="http://schemas.microsoft.com/office/drawing/2014/main" id="{1BC7C6F4-29BC-40A8-973F-465D83FC4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73" y="2501893"/>
            <a:ext cx="1037855" cy="30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67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273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AC416BB-C7AA-47FC-BD90-55BD59B1E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878133"/>
            <a:ext cx="6655512" cy="3485110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E7EE9DD-B072-4FF0-BD39-7597412963E0}"/>
              </a:ext>
            </a:extLst>
          </p:cNvPr>
          <p:cNvSpPr/>
          <p:nvPr/>
        </p:nvSpPr>
        <p:spPr>
          <a:xfrm>
            <a:off x="7401761" y="3234163"/>
            <a:ext cx="1308538" cy="851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19A884-9EF5-4C2F-9899-1509CE2C1A10}"/>
              </a:ext>
            </a:extLst>
          </p:cNvPr>
          <p:cNvSpPr/>
          <p:nvPr/>
        </p:nvSpPr>
        <p:spPr>
          <a:xfrm>
            <a:off x="8999349" y="2724592"/>
            <a:ext cx="2735452" cy="1828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02E481-DD71-4221-A21B-2F985449C3DE}"/>
              </a:ext>
            </a:extLst>
          </p:cNvPr>
          <p:cNvSpPr txBox="1"/>
          <p:nvPr/>
        </p:nvSpPr>
        <p:spPr>
          <a:xfrm>
            <a:off x="9762058" y="3429000"/>
            <a:ext cx="1753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Training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37DF5-7C8A-462D-A93F-8622E42C16F5}"/>
              </a:ext>
            </a:extLst>
          </p:cNvPr>
          <p:cNvSpPr txBox="1"/>
          <p:nvPr/>
        </p:nvSpPr>
        <p:spPr>
          <a:xfrm>
            <a:off x="2559875" y="5609867"/>
            <a:ext cx="245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이전 데이터 셋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936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273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9FC7F2-AA6D-450C-940A-A53716B7A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99" y="1141272"/>
            <a:ext cx="2797419" cy="22741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6A8AC9-F5E3-40C5-87F7-E66BA83E8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570" y="2514302"/>
            <a:ext cx="2797419" cy="22741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AC416BB-C7AA-47FC-BD90-55BD59B1E7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962" y="1023577"/>
            <a:ext cx="4085377" cy="2139277"/>
          </a:xfrm>
          <a:prstGeom prst="rect">
            <a:avLst/>
          </a:prstGeom>
        </p:spPr>
      </p:pic>
      <p:sp>
        <p:nvSpPr>
          <p:cNvPr id="2" name="더하기 기호 1">
            <a:extLst>
              <a:ext uri="{FF2B5EF4-FFF2-40B4-BE49-F238E27FC236}">
                <a16:creationId xmlns:a16="http://schemas.microsoft.com/office/drawing/2014/main" id="{F94E9805-7D4F-4903-AC43-027AC3D3937F}"/>
              </a:ext>
            </a:extLst>
          </p:cNvPr>
          <p:cNvSpPr/>
          <p:nvPr/>
        </p:nvSpPr>
        <p:spPr>
          <a:xfrm>
            <a:off x="1738211" y="3449759"/>
            <a:ext cx="506994" cy="49794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D28FA2-2AA7-4F02-8819-44E1754FD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999" y="4299566"/>
            <a:ext cx="2797419" cy="179022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EA487D-0FC4-4C6F-A6E0-A46EFA6E4CFB}"/>
              </a:ext>
            </a:extLst>
          </p:cNvPr>
          <p:cNvSpPr/>
          <p:nvPr/>
        </p:nvSpPr>
        <p:spPr>
          <a:xfrm>
            <a:off x="841884" y="3917082"/>
            <a:ext cx="22996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ImageDataGenerator</a:t>
            </a:r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C3A591DD-B6F3-449C-BEA8-74185F8151D2}"/>
              </a:ext>
            </a:extLst>
          </p:cNvPr>
          <p:cNvSpPr/>
          <p:nvPr/>
        </p:nvSpPr>
        <p:spPr>
          <a:xfrm>
            <a:off x="3498318" y="3398483"/>
            <a:ext cx="651849" cy="388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굽음 5">
            <a:extLst>
              <a:ext uri="{FF2B5EF4-FFF2-40B4-BE49-F238E27FC236}">
                <a16:creationId xmlns:a16="http://schemas.microsoft.com/office/drawing/2014/main" id="{5746CA51-166A-4DE3-AB22-47EEA29E6B46}"/>
              </a:ext>
            </a:extLst>
          </p:cNvPr>
          <p:cNvSpPr/>
          <p:nvPr/>
        </p:nvSpPr>
        <p:spPr>
          <a:xfrm>
            <a:off x="6814727" y="1767290"/>
            <a:ext cx="757473" cy="6518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3C7AA04E-3866-45E2-97F3-F78CE2856E6D}"/>
              </a:ext>
            </a:extLst>
          </p:cNvPr>
          <p:cNvSpPr/>
          <p:nvPr/>
        </p:nvSpPr>
        <p:spPr>
          <a:xfrm>
            <a:off x="9859224" y="3435367"/>
            <a:ext cx="398352" cy="9247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5BFE11-481A-4B28-BC2D-4838F480D1FA}"/>
              </a:ext>
            </a:extLst>
          </p:cNvPr>
          <p:cNvSpPr/>
          <p:nvPr/>
        </p:nvSpPr>
        <p:spPr>
          <a:xfrm>
            <a:off x="8655317" y="4441546"/>
            <a:ext cx="2735452" cy="1828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128E9C-9D6A-4942-AA55-4B8C251FC2C8}"/>
              </a:ext>
            </a:extLst>
          </p:cNvPr>
          <p:cNvSpPr txBox="1"/>
          <p:nvPr/>
        </p:nvSpPr>
        <p:spPr>
          <a:xfrm>
            <a:off x="9418026" y="5145954"/>
            <a:ext cx="1753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Training!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9252F30-818D-4D85-8BBB-8A5366AC9D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167" y="2785210"/>
            <a:ext cx="21240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5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/>
      <p:bldP spid="5" grpId="0" animBg="1"/>
      <p:bldP spid="6" grpId="0" animBg="1"/>
      <p:bldP spid="7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F1540F-D1CF-45CE-AFB7-DBAE08594620}"/>
              </a:ext>
            </a:extLst>
          </p:cNvPr>
          <p:cNvSpPr txBox="1"/>
          <p:nvPr/>
        </p:nvSpPr>
        <p:spPr>
          <a:xfrm>
            <a:off x="4142870" y="2532821"/>
            <a:ext cx="5229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72408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 rot="5400000">
            <a:off x="2667000" y="-2666998"/>
            <a:ext cx="6857998" cy="12192002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A4ED7D-46FE-48CB-A00A-BED1DFC11AD1}"/>
              </a:ext>
            </a:extLst>
          </p:cNvPr>
          <p:cNvSpPr txBox="1"/>
          <p:nvPr/>
        </p:nvSpPr>
        <p:spPr>
          <a:xfrm>
            <a:off x="3651324" y="3136615"/>
            <a:ext cx="488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감사합니다</a:t>
            </a:r>
            <a:endParaRPr lang="en-US" altLang="ko-KR" sz="32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23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0FBF1AEE-6B70-4514-A8C5-08F6EBE7F70C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B9C9BA9-400A-4999-9D86-C3F0E284427A}"/>
              </a:ext>
            </a:extLst>
          </p:cNvPr>
          <p:cNvGrpSpPr/>
          <p:nvPr/>
        </p:nvGrpSpPr>
        <p:grpSpPr>
          <a:xfrm>
            <a:off x="0" y="1552769"/>
            <a:ext cx="10566399" cy="4572000"/>
            <a:chOff x="0" y="1552769"/>
            <a:chExt cx="10566399" cy="4572000"/>
          </a:xfrm>
        </p:grpSpPr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DCF7F21A-5004-4D91-824F-DEC2053F5E0F}"/>
                </a:ext>
              </a:extLst>
            </p:cNvPr>
            <p:cNvSpPr/>
            <p:nvPr/>
          </p:nvSpPr>
          <p:spPr>
            <a:xfrm rot="5400000" flipH="1">
              <a:off x="178357" y="4817390"/>
              <a:ext cx="1785133" cy="829626"/>
            </a:xfrm>
            <a:prstGeom prst="parallelogram">
              <a:avLst>
                <a:gd name="adj" fmla="val 68454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79DCEFD1-8137-41F9-9E90-3ADA27186FEA}"/>
                </a:ext>
              </a:extLst>
            </p:cNvPr>
            <p:cNvSpPr/>
            <p:nvPr/>
          </p:nvSpPr>
          <p:spPr>
            <a:xfrm>
              <a:off x="1486850" y="2979612"/>
              <a:ext cx="9079549" cy="859157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각형 18">
              <a:extLst>
                <a:ext uri="{FF2B5EF4-FFF2-40B4-BE49-F238E27FC236}">
                  <a16:creationId xmlns:a16="http://schemas.microsoft.com/office/drawing/2014/main" id="{69EB6BEC-8C59-4E59-B9D1-17897531448E}"/>
                </a:ext>
              </a:extLst>
            </p:cNvPr>
            <p:cNvSpPr/>
            <p:nvPr/>
          </p:nvSpPr>
          <p:spPr>
            <a:xfrm>
              <a:off x="1486851" y="2120455"/>
              <a:ext cx="6191718" cy="859157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5A3C5FF3-4E3C-481A-81E8-E6B4DEC67A18}"/>
                </a:ext>
              </a:extLst>
            </p:cNvPr>
            <p:cNvSpPr/>
            <p:nvPr/>
          </p:nvSpPr>
          <p:spPr>
            <a:xfrm>
              <a:off x="1486851" y="3838769"/>
              <a:ext cx="7250749" cy="859157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화살표: 오각형 20">
              <a:extLst>
                <a:ext uri="{FF2B5EF4-FFF2-40B4-BE49-F238E27FC236}">
                  <a16:creationId xmlns:a16="http://schemas.microsoft.com/office/drawing/2014/main" id="{D05E8A1A-9B5D-4A1F-9279-530A7170B54A}"/>
                </a:ext>
              </a:extLst>
            </p:cNvPr>
            <p:cNvSpPr/>
            <p:nvPr/>
          </p:nvSpPr>
          <p:spPr>
            <a:xfrm>
              <a:off x="1486851" y="4697926"/>
              <a:ext cx="8228649" cy="85915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F99A094-B663-4697-92A0-7BC5D793B84B}"/>
                </a:ext>
              </a:extLst>
            </p:cNvPr>
            <p:cNvSpPr/>
            <p:nvPr/>
          </p:nvSpPr>
          <p:spPr>
            <a:xfrm>
              <a:off x="0" y="1552769"/>
              <a:ext cx="657225" cy="1143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EB26DC6-D593-4EEB-AB2A-E4AD9F95048B}"/>
                </a:ext>
              </a:extLst>
            </p:cNvPr>
            <p:cNvSpPr/>
            <p:nvPr/>
          </p:nvSpPr>
          <p:spPr>
            <a:xfrm>
              <a:off x="0" y="2695769"/>
              <a:ext cx="657225" cy="1143000"/>
            </a:xfrm>
            <a:prstGeom prst="rect">
              <a:avLst/>
            </a:prstGeom>
            <a:solidFill>
              <a:srgbClr val="6B9F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3842D5C-1B86-4E01-A655-4615ED5D12D8}"/>
                </a:ext>
              </a:extLst>
            </p:cNvPr>
            <p:cNvSpPr/>
            <p:nvPr/>
          </p:nvSpPr>
          <p:spPr>
            <a:xfrm>
              <a:off x="0" y="3838769"/>
              <a:ext cx="657225" cy="1143000"/>
            </a:xfrm>
            <a:prstGeom prst="rect">
              <a:avLst/>
            </a:prstGeom>
            <a:solidFill>
              <a:srgbClr val="657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3C21085-C574-41C7-A69D-1EE2E3B14535}"/>
                </a:ext>
              </a:extLst>
            </p:cNvPr>
            <p:cNvSpPr/>
            <p:nvPr/>
          </p:nvSpPr>
          <p:spPr>
            <a:xfrm>
              <a:off x="0" y="4981769"/>
              <a:ext cx="657225" cy="1143000"/>
            </a:xfrm>
            <a:prstGeom prst="rect">
              <a:avLst/>
            </a:prstGeom>
            <a:solidFill>
              <a:srgbClr val="4E62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FAE31C14-9336-4597-9806-569431A3CD81}"/>
                </a:ext>
              </a:extLst>
            </p:cNvPr>
            <p:cNvSpPr/>
            <p:nvPr/>
          </p:nvSpPr>
          <p:spPr>
            <a:xfrm rot="16200000">
              <a:off x="185721" y="2026270"/>
              <a:ext cx="1772633" cy="829626"/>
            </a:xfrm>
            <a:prstGeom prst="parallelogram">
              <a:avLst>
                <a:gd name="adj" fmla="val 6807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B53B881A-0DC6-4BDA-ACAA-E553671E8B73}"/>
                </a:ext>
              </a:extLst>
            </p:cNvPr>
            <p:cNvSpPr/>
            <p:nvPr/>
          </p:nvSpPr>
          <p:spPr>
            <a:xfrm rot="16200000">
              <a:off x="184607" y="3167273"/>
              <a:ext cx="1772633" cy="829626"/>
            </a:xfrm>
            <a:prstGeom prst="parallelogram">
              <a:avLst>
                <a:gd name="adj" fmla="val 34011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2B2914BC-FE4C-4518-A784-696DE9F0BD88}"/>
                </a:ext>
              </a:extLst>
            </p:cNvPr>
            <p:cNvSpPr/>
            <p:nvPr/>
          </p:nvSpPr>
          <p:spPr>
            <a:xfrm rot="5400000" flipH="1">
              <a:off x="495660" y="3999219"/>
              <a:ext cx="1150528" cy="829626"/>
            </a:xfrm>
            <a:prstGeom prst="parallelogram">
              <a:avLst>
                <a:gd name="adj" fmla="val 35254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평행 사변형 32">
              <a:extLst>
                <a:ext uri="{FF2B5EF4-FFF2-40B4-BE49-F238E27FC236}">
                  <a16:creationId xmlns:a16="http://schemas.microsoft.com/office/drawing/2014/main" id="{EA94060B-8012-422C-A9C9-BC590C4778F4}"/>
                </a:ext>
              </a:extLst>
            </p:cNvPr>
            <p:cNvSpPr/>
            <p:nvPr/>
          </p:nvSpPr>
          <p:spPr>
            <a:xfrm rot="5400000" flipH="1">
              <a:off x="742407" y="3752471"/>
              <a:ext cx="657033" cy="829626"/>
            </a:xfrm>
            <a:prstGeom prst="parallelogram">
              <a:avLst>
                <a:gd name="adj" fmla="val 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3CD46D49-A021-466F-B39F-29FAEC3D19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259"/>
          <a:stretch/>
        </p:blipFill>
        <p:spPr>
          <a:xfrm>
            <a:off x="7553978" y="4001029"/>
            <a:ext cx="623549" cy="53463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F123768-FCAF-4ED1-88EE-1AA34E6AC24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53" t="9042" r="-2653" b="19827"/>
          <a:stretch/>
        </p:blipFill>
        <p:spPr>
          <a:xfrm>
            <a:off x="6494301" y="2265565"/>
            <a:ext cx="799852" cy="56893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BE73695-F506-41E8-8645-E9172098CA3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815"/>
          <a:stretch/>
        </p:blipFill>
        <p:spPr>
          <a:xfrm>
            <a:off x="9475899" y="3139647"/>
            <a:ext cx="632838" cy="53908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7F1B4056-179E-4CBF-900B-DAD6C44D406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148"/>
          <a:stretch/>
        </p:blipFill>
        <p:spPr>
          <a:xfrm>
            <a:off x="8620868" y="4860187"/>
            <a:ext cx="615551" cy="53461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BE7570C-6B9A-4B2A-9C8D-F89C7B639F99}"/>
              </a:ext>
            </a:extLst>
          </p:cNvPr>
          <p:cNvSpPr txBox="1"/>
          <p:nvPr/>
        </p:nvSpPr>
        <p:spPr>
          <a:xfrm>
            <a:off x="1717441" y="2349978"/>
            <a:ext cx="531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전체 일정 및 회의 보고서</a:t>
            </a:r>
            <a:endParaRPr lang="en-US" altLang="ko-KR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E76FCE-67A4-42C0-B383-73B511E86600}"/>
              </a:ext>
            </a:extLst>
          </p:cNvPr>
          <p:cNvSpPr txBox="1"/>
          <p:nvPr/>
        </p:nvSpPr>
        <p:spPr>
          <a:xfrm>
            <a:off x="1717441" y="3213681"/>
            <a:ext cx="531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저번 주 진행 상황</a:t>
            </a:r>
            <a:endParaRPr lang="en-US" altLang="ko-KR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0390DE-0B50-47D6-8EBB-9F97B99FC083}"/>
              </a:ext>
            </a:extLst>
          </p:cNvPr>
          <p:cNvSpPr txBox="1"/>
          <p:nvPr/>
        </p:nvSpPr>
        <p:spPr>
          <a:xfrm>
            <a:off x="1717441" y="4079129"/>
            <a:ext cx="531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 주 진행 상황</a:t>
            </a:r>
            <a:endParaRPr lang="en-US" altLang="ko-KR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216E42-C2D5-4487-B749-C0BDD25047E0}"/>
              </a:ext>
            </a:extLst>
          </p:cNvPr>
          <p:cNvSpPr txBox="1"/>
          <p:nvPr/>
        </p:nvSpPr>
        <p:spPr>
          <a:xfrm>
            <a:off x="1717441" y="4922562"/>
            <a:ext cx="531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Q &amp; A</a:t>
            </a:r>
          </a:p>
        </p:txBody>
      </p:sp>
    </p:spTree>
    <p:extLst>
      <p:ext uri="{BB962C8B-B14F-4D97-AF65-F5344CB8AC3E}">
        <p14:creationId xmlns:p14="http://schemas.microsoft.com/office/powerpoint/2010/main" val="44536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A12B74-F061-4443-94E1-533A4EFCDE58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전체 일정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3B137FF-5336-47F9-A46C-F1F45C09B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174548"/>
              </p:ext>
            </p:extLst>
          </p:nvPr>
        </p:nvGraphicFramePr>
        <p:xfrm>
          <a:off x="282803" y="922330"/>
          <a:ext cx="11557268" cy="5401557"/>
        </p:xfrm>
        <a:graphic>
          <a:graphicData uri="http://schemas.openxmlformats.org/drawingml/2006/table">
            <a:tbl>
              <a:tblPr/>
              <a:tblGrid>
                <a:gridCol w="2249539">
                  <a:extLst>
                    <a:ext uri="{9D8B030D-6E8A-4147-A177-3AD203B41FA5}">
                      <a16:colId xmlns:a16="http://schemas.microsoft.com/office/drawing/2014/main" val="4161887581"/>
                    </a:ext>
                  </a:extLst>
                </a:gridCol>
                <a:gridCol w="2249539">
                  <a:extLst>
                    <a:ext uri="{9D8B030D-6E8A-4147-A177-3AD203B41FA5}">
                      <a16:colId xmlns:a16="http://schemas.microsoft.com/office/drawing/2014/main" val="3826041585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351055685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2097154859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209209202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434288367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455197929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4289170593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3132805924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1466825066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4129716180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876580360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2061550721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3702702438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2436511486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3983688236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4018440116"/>
                    </a:ext>
                  </a:extLst>
                </a:gridCol>
              </a:tblGrid>
              <a:tr h="6001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일정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단계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12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13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14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595046"/>
                  </a:ext>
                </a:extLst>
              </a:tr>
              <a:tr h="60017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기획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아이디어 기획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90203"/>
                  </a:ext>
                </a:extLst>
              </a:tr>
              <a:tr h="600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주제 확정 및 세부 기획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030522"/>
                  </a:ext>
                </a:extLst>
              </a:tr>
              <a:tr h="60017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논리 구조 및 서버 설계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419000"/>
                  </a:ext>
                </a:extLst>
              </a:tr>
              <a:tr h="600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데이터베이스 모델 설계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575481"/>
                  </a:ext>
                </a:extLst>
              </a:tr>
              <a:tr h="60017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구현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서버 구현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6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142077"/>
                  </a:ext>
                </a:extLst>
              </a:tr>
              <a:tr h="600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안드로이드 인터페이스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6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389329"/>
                  </a:ext>
                </a:extLst>
              </a:tr>
              <a:tr h="600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분석 데이터 처리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297306"/>
                  </a:ext>
                </a:extLst>
              </a:tr>
              <a:tr h="6001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유지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보수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디버깅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33040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F93AA47-AAE2-4A4B-A1C1-C1CD2ADAA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631861"/>
              </p:ext>
            </p:extLst>
          </p:nvPr>
        </p:nvGraphicFramePr>
        <p:xfrm>
          <a:off x="282797" y="922336"/>
          <a:ext cx="11557274" cy="5401557"/>
        </p:xfrm>
        <a:graphic>
          <a:graphicData uri="http://schemas.openxmlformats.org/drawingml/2006/table">
            <a:tbl>
              <a:tblPr/>
              <a:tblGrid>
                <a:gridCol w="2249542">
                  <a:extLst>
                    <a:ext uri="{9D8B030D-6E8A-4147-A177-3AD203B41FA5}">
                      <a16:colId xmlns:a16="http://schemas.microsoft.com/office/drawing/2014/main" val="1918085010"/>
                    </a:ext>
                  </a:extLst>
                </a:gridCol>
                <a:gridCol w="2249542">
                  <a:extLst>
                    <a:ext uri="{9D8B030D-6E8A-4147-A177-3AD203B41FA5}">
                      <a16:colId xmlns:a16="http://schemas.microsoft.com/office/drawing/2014/main" val="1387415468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2599900631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1876972506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3851313295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1372060771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3881998600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739632113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3887840121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100286459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3358035034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1632837361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3854648832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3553107572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2202042905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1948446387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2104293344"/>
                    </a:ext>
                  </a:extLst>
                </a:gridCol>
              </a:tblGrid>
              <a:tr h="6001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일정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단계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100" b="1" dirty="0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100" b="1" dirty="0"/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12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13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14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877407"/>
                  </a:ext>
                </a:extLst>
              </a:tr>
              <a:tr h="60017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기획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아이디어 기획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929105"/>
                  </a:ext>
                </a:extLst>
              </a:tr>
              <a:tr h="600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주제 확정 및 세부 기획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493059"/>
                  </a:ext>
                </a:extLst>
              </a:tr>
              <a:tr h="60017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설계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논리 구조 및 서버 설계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118229"/>
                  </a:ext>
                </a:extLst>
              </a:tr>
              <a:tr h="600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데이터베이스 모델 설계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694207"/>
                  </a:ext>
                </a:extLst>
              </a:tr>
              <a:tr h="60017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구현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서버 구현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432140"/>
                  </a:ext>
                </a:extLst>
              </a:tr>
              <a:tr h="600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안드로이드 인터페이스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6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6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231138"/>
                  </a:ext>
                </a:extLst>
              </a:tr>
              <a:tr h="600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분석 데이터 처리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567473"/>
                  </a:ext>
                </a:extLst>
              </a:tr>
              <a:tr h="6001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유지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보수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디버깅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295793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D2CDDC2-9F65-4ABA-8895-71FA3D43975F}"/>
              </a:ext>
            </a:extLst>
          </p:cNvPr>
          <p:cNvSpPr/>
          <p:nvPr/>
        </p:nvSpPr>
        <p:spPr>
          <a:xfrm>
            <a:off x="9006742" y="922330"/>
            <a:ext cx="490194" cy="5401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3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B0DEBF-5386-4F41-A834-CC387095CA92}"/>
              </a:ext>
            </a:extLst>
          </p:cNvPr>
          <p:cNvGrpSpPr/>
          <p:nvPr/>
        </p:nvGrpSpPr>
        <p:grpSpPr>
          <a:xfrm>
            <a:off x="125512" y="951259"/>
            <a:ext cx="2159626" cy="497322"/>
            <a:chOff x="43235" y="1398834"/>
            <a:chExt cx="2230065" cy="1345354"/>
          </a:xfrm>
        </p:grpSpPr>
        <p:sp>
          <p:nvSpPr>
            <p:cNvPr id="3" name="직각 삼각형 2">
              <a:extLst>
                <a:ext uri="{FF2B5EF4-FFF2-40B4-BE49-F238E27FC236}">
                  <a16:creationId xmlns:a16="http://schemas.microsoft.com/office/drawing/2014/main" id="{6B8519D2-EE57-455D-901F-A3C728034005}"/>
                </a:ext>
              </a:extLst>
            </p:cNvPr>
            <p:cNvSpPr/>
            <p:nvPr/>
          </p:nvSpPr>
          <p:spPr>
            <a:xfrm flipH="1">
              <a:off x="685799" y="1398834"/>
              <a:ext cx="371475" cy="371475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1A983A4-C7EA-413F-A059-09A98F85FA98}"/>
                </a:ext>
              </a:extLst>
            </p:cNvPr>
            <p:cNvSpPr/>
            <p:nvPr/>
          </p:nvSpPr>
          <p:spPr>
            <a:xfrm>
              <a:off x="685800" y="1770309"/>
              <a:ext cx="1587500" cy="948377"/>
            </a:xfrm>
            <a:prstGeom prst="rect">
              <a:avLst/>
            </a:prstGeom>
            <a:solidFill>
              <a:srgbClr val="7A89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9C2260-885D-49C2-B4EF-A8F33ED28E39}"/>
                </a:ext>
              </a:extLst>
            </p:cNvPr>
            <p:cNvSpPr txBox="1"/>
            <p:nvPr/>
          </p:nvSpPr>
          <p:spPr>
            <a:xfrm>
              <a:off x="43235" y="1828333"/>
              <a:ext cx="1509730" cy="915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장소</a:t>
              </a:r>
              <a:endPara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B39BF87-64B7-40D8-ACA8-1F8C35740466}"/>
              </a:ext>
            </a:extLst>
          </p:cNvPr>
          <p:cNvGrpSpPr/>
          <p:nvPr/>
        </p:nvGrpSpPr>
        <p:grpSpPr>
          <a:xfrm>
            <a:off x="579864" y="2463172"/>
            <a:ext cx="1721711" cy="512728"/>
            <a:chOff x="551583" y="2580910"/>
            <a:chExt cx="1721717" cy="1415001"/>
          </a:xfrm>
        </p:grpSpPr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id="{D8D9710F-46A5-4AA4-B2BA-F9812C3E1807}"/>
                </a:ext>
              </a:extLst>
            </p:cNvPr>
            <p:cNvSpPr/>
            <p:nvPr/>
          </p:nvSpPr>
          <p:spPr>
            <a:xfrm flipH="1">
              <a:off x="685799" y="2580910"/>
              <a:ext cx="371475" cy="371475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81A3B1D-6F02-468A-8897-F7FAFC4E8370}"/>
                </a:ext>
              </a:extLst>
            </p:cNvPr>
            <p:cNvSpPr/>
            <p:nvPr/>
          </p:nvSpPr>
          <p:spPr>
            <a:xfrm>
              <a:off x="685800" y="2949863"/>
              <a:ext cx="1587500" cy="948377"/>
            </a:xfrm>
            <a:prstGeom prst="rect">
              <a:avLst/>
            </a:prstGeom>
            <a:solidFill>
              <a:srgbClr val="8C96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BA456EB-B202-47B5-A50F-AE01F7A84D80}"/>
                </a:ext>
              </a:extLst>
            </p:cNvPr>
            <p:cNvSpPr txBox="1"/>
            <p:nvPr/>
          </p:nvSpPr>
          <p:spPr>
            <a:xfrm>
              <a:off x="551583" y="3061587"/>
              <a:ext cx="1391779" cy="93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회의내용</a:t>
              </a:r>
              <a:endParaRPr lang="en-US" altLang="ko-KR" sz="16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32447E3-1E37-453F-9D34-C7261D6F3F08}"/>
              </a:ext>
            </a:extLst>
          </p:cNvPr>
          <p:cNvSpPr txBox="1"/>
          <p:nvPr/>
        </p:nvSpPr>
        <p:spPr>
          <a:xfrm>
            <a:off x="2793819" y="1107691"/>
            <a:ext cx="488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2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해동 </a:t>
            </a:r>
            <a:r>
              <a:rPr lang="ko-KR" altLang="en-US" sz="1600" b="1" dirty="0" err="1">
                <a:ln>
                  <a:solidFill>
                    <a:schemeClr val="accent2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스터디룸</a:t>
            </a:r>
            <a:endParaRPr lang="en-US" altLang="ko-KR" sz="1600" b="1" dirty="0">
              <a:ln>
                <a:solidFill>
                  <a:schemeClr val="accent2">
                    <a:alpha val="30000"/>
                  </a:schemeClr>
                </a:solidFill>
              </a:ln>
              <a:solidFill>
                <a:schemeClr val="accent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7F0652-2CE3-4CC9-8810-01D62AB73E7F}"/>
              </a:ext>
            </a:extLst>
          </p:cNvPr>
          <p:cNvSpPr txBox="1"/>
          <p:nvPr/>
        </p:nvSpPr>
        <p:spPr>
          <a:xfrm>
            <a:off x="457199" y="260856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5.3 </a:t>
            </a:r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회의 보고서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C4C3D52-3E70-4305-9AB9-1D971FC6C859}"/>
              </a:ext>
            </a:extLst>
          </p:cNvPr>
          <p:cNvGrpSpPr/>
          <p:nvPr/>
        </p:nvGrpSpPr>
        <p:grpSpPr>
          <a:xfrm>
            <a:off x="579864" y="4549044"/>
            <a:ext cx="1705270" cy="497317"/>
            <a:chOff x="568024" y="3757942"/>
            <a:chExt cx="1705276" cy="1362872"/>
          </a:xfrm>
        </p:grpSpPr>
        <p:sp>
          <p:nvSpPr>
            <p:cNvPr id="43" name="직각 삼각형 42">
              <a:extLst>
                <a:ext uri="{FF2B5EF4-FFF2-40B4-BE49-F238E27FC236}">
                  <a16:creationId xmlns:a16="http://schemas.microsoft.com/office/drawing/2014/main" id="{B718A776-BD3D-436D-9143-379D35E4731A}"/>
                </a:ext>
              </a:extLst>
            </p:cNvPr>
            <p:cNvSpPr/>
            <p:nvPr/>
          </p:nvSpPr>
          <p:spPr>
            <a:xfrm flipH="1">
              <a:off x="685799" y="3757942"/>
              <a:ext cx="371475" cy="371475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3F4B545-572A-4C39-8698-C481DCA0A025}"/>
                </a:ext>
              </a:extLst>
            </p:cNvPr>
            <p:cNvSpPr/>
            <p:nvPr/>
          </p:nvSpPr>
          <p:spPr>
            <a:xfrm>
              <a:off x="685800" y="4124164"/>
              <a:ext cx="1587500" cy="948377"/>
            </a:xfrm>
            <a:prstGeom prst="rect">
              <a:avLst/>
            </a:prstGeom>
            <a:solidFill>
              <a:srgbClr val="90B7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3A0FAF-81EE-4948-811A-C25CCC6D4545}"/>
                </a:ext>
              </a:extLst>
            </p:cNvPr>
            <p:cNvSpPr txBox="1"/>
            <p:nvPr/>
          </p:nvSpPr>
          <p:spPr>
            <a:xfrm>
              <a:off x="568024" y="4193024"/>
              <a:ext cx="1391779" cy="92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후속조치</a:t>
              </a:r>
              <a:endPara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26201D9-A989-42B8-AD45-BCB4717EF864}"/>
              </a:ext>
            </a:extLst>
          </p:cNvPr>
          <p:cNvGrpSpPr/>
          <p:nvPr/>
        </p:nvGrpSpPr>
        <p:grpSpPr>
          <a:xfrm>
            <a:off x="2863" y="1698243"/>
            <a:ext cx="2282271" cy="512566"/>
            <a:chOff x="-8971" y="4936333"/>
            <a:chExt cx="2282271" cy="1387860"/>
          </a:xfrm>
        </p:grpSpPr>
        <p:sp>
          <p:nvSpPr>
            <p:cNvPr id="19" name="직각 삼각형 18">
              <a:extLst>
                <a:ext uri="{FF2B5EF4-FFF2-40B4-BE49-F238E27FC236}">
                  <a16:creationId xmlns:a16="http://schemas.microsoft.com/office/drawing/2014/main" id="{C0F477F8-C0AE-44A1-AEB1-CD12EDC6F40C}"/>
                </a:ext>
              </a:extLst>
            </p:cNvPr>
            <p:cNvSpPr/>
            <p:nvPr/>
          </p:nvSpPr>
          <p:spPr>
            <a:xfrm flipH="1">
              <a:off x="685799" y="4936333"/>
              <a:ext cx="371475" cy="371475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0B0D880-6C3D-4C0C-85B2-91522B56FF67}"/>
                </a:ext>
              </a:extLst>
            </p:cNvPr>
            <p:cNvSpPr/>
            <p:nvPr/>
          </p:nvSpPr>
          <p:spPr>
            <a:xfrm>
              <a:off x="685800" y="5307808"/>
              <a:ext cx="1587500" cy="948377"/>
            </a:xfrm>
            <a:prstGeom prst="rect">
              <a:avLst/>
            </a:prstGeom>
            <a:solidFill>
              <a:srgbClr val="78C1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20015B-61BF-45C2-9210-5ABDFE0F3E8D}"/>
                </a:ext>
              </a:extLst>
            </p:cNvPr>
            <p:cNvSpPr txBox="1"/>
            <p:nvPr/>
          </p:nvSpPr>
          <p:spPr>
            <a:xfrm>
              <a:off x="-8971" y="5407500"/>
              <a:ext cx="1793907" cy="916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참석자 </a:t>
              </a:r>
              <a:endParaRPr lang="en-US" altLang="ko-KR" sz="16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56A3A08-7406-4500-BA86-8143AFE6414C}"/>
              </a:ext>
            </a:extLst>
          </p:cNvPr>
          <p:cNvSpPr txBox="1"/>
          <p:nvPr/>
        </p:nvSpPr>
        <p:spPr>
          <a:xfrm>
            <a:off x="2794853" y="1802532"/>
            <a:ext cx="488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n>
                  <a:solidFill>
                    <a:schemeClr val="accent5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소홍식</a:t>
            </a:r>
            <a:r>
              <a:rPr lang="en-US" altLang="ko-KR" sz="1600" b="1" dirty="0">
                <a:ln>
                  <a:solidFill>
                    <a:schemeClr val="accent5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</a:t>
            </a:r>
            <a:r>
              <a:rPr lang="ko-KR" altLang="en-US" sz="1600" b="1" dirty="0">
                <a:ln>
                  <a:solidFill>
                    <a:schemeClr val="accent5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김용운</a:t>
            </a:r>
            <a:r>
              <a:rPr lang="en-US" altLang="ko-KR" sz="1600" b="1" dirty="0">
                <a:ln>
                  <a:solidFill>
                    <a:schemeClr val="accent5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accent5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최성민</a:t>
            </a:r>
            <a:endParaRPr lang="en-US" altLang="ko-KR" sz="1600" b="1" dirty="0">
              <a:ln>
                <a:solidFill>
                  <a:schemeClr val="accent5">
                    <a:alpha val="30000"/>
                  </a:schemeClr>
                </a:solidFill>
              </a:ln>
              <a:solidFill>
                <a:schemeClr val="accent5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607358-838B-4D48-9DFA-64BBA463EB18}"/>
              </a:ext>
            </a:extLst>
          </p:cNvPr>
          <p:cNvSpPr txBox="1"/>
          <p:nvPr/>
        </p:nvSpPr>
        <p:spPr>
          <a:xfrm>
            <a:off x="2793818" y="2558930"/>
            <a:ext cx="74248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안드로이드에서 </a:t>
            </a:r>
            <a:r>
              <a:rPr lang="ko-KR" altLang="en-US" sz="1600" b="1" dirty="0" err="1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캡쳐한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이미지 불러오기 기능 구현 및 버그 수정</a:t>
            </a:r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스마트폰과 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PC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간 소켓으로 </a:t>
            </a:r>
            <a:r>
              <a:rPr lang="ko-KR" altLang="en-US" sz="1600" b="1" dirty="0" err="1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캡쳐한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이미지 전송 구현</a:t>
            </a:r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새로운 데이터 셋을 구하여 정확도 상승 필요</a:t>
            </a:r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4664FB-940E-4376-96FE-D90CA6F02575}"/>
              </a:ext>
            </a:extLst>
          </p:cNvPr>
          <p:cNvSpPr txBox="1"/>
          <p:nvPr/>
        </p:nvSpPr>
        <p:spPr>
          <a:xfrm>
            <a:off x="2793818" y="4759262"/>
            <a:ext cx="80847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소홍식</a:t>
            </a:r>
            <a:r>
              <a:rPr lang="ko-KR" altLang="en-US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 </a:t>
            </a:r>
            <a:r>
              <a:rPr lang="ko-KR" altLang="en-US" sz="1600" b="1" dirty="0" err="1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캡쳐한</a:t>
            </a:r>
            <a:r>
              <a:rPr lang="ko-KR" altLang="en-US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이미지를 불러오는 기능 구현 및 버그 수정</a:t>
            </a:r>
            <a:endParaRPr lang="en-US" altLang="ko-KR" sz="1600" b="1" dirty="0">
              <a:ln>
                <a:solidFill>
                  <a:schemeClr val="accent4">
                    <a:alpha val="30000"/>
                  </a:schemeClr>
                </a:solidFill>
              </a:ln>
              <a:solidFill>
                <a:schemeClr val="accent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600" b="1" dirty="0">
              <a:ln>
                <a:solidFill>
                  <a:schemeClr val="accent4">
                    <a:alpha val="30000"/>
                  </a:schemeClr>
                </a:solidFill>
              </a:ln>
              <a:solidFill>
                <a:schemeClr val="accent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최성민 </a:t>
            </a:r>
            <a:r>
              <a:rPr lang="en-US" altLang="ko-KR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 </a:t>
            </a:r>
            <a:r>
              <a:rPr lang="ko-KR" altLang="en-US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서버와 클라이언트 소켓 통신 구현</a:t>
            </a:r>
            <a:endParaRPr lang="en-US" altLang="ko-KR" sz="1600" b="1" dirty="0">
              <a:ln>
                <a:solidFill>
                  <a:schemeClr val="accent4">
                    <a:alpha val="30000"/>
                  </a:schemeClr>
                </a:solidFill>
              </a:ln>
              <a:solidFill>
                <a:schemeClr val="accent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600" b="1" dirty="0">
              <a:ln>
                <a:solidFill>
                  <a:schemeClr val="accent4">
                    <a:alpha val="30000"/>
                  </a:schemeClr>
                </a:solidFill>
              </a:ln>
              <a:solidFill>
                <a:schemeClr val="accent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김용운 </a:t>
            </a:r>
            <a:r>
              <a:rPr lang="en-US" altLang="ko-KR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 </a:t>
            </a:r>
            <a:r>
              <a:rPr lang="ko-KR" altLang="en-US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새로운 데이터셋 찾기</a:t>
            </a:r>
            <a:endParaRPr lang="en-US" altLang="ko-KR" sz="1600" b="1" dirty="0">
              <a:ln>
                <a:solidFill>
                  <a:schemeClr val="accent4">
                    <a:alpha val="30000"/>
                  </a:schemeClr>
                </a:solidFill>
              </a:ln>
              <a:solidFill>
                <a:schemeClr val="accent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25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DBC93233-5DD2-4A76-8EF5-A965288FF6BF}"/>
              </a:ext>
            </a:extLst>
          </p:cNvPr>
          <p:cNvSpPr/>
          <p:nvPr/>
        </p:nvSpPr>
        <p:spPr>
          <a:xfrm>
            <a:off x="1225928" y="1470172"/>
            <a:ext cx="3250822" cy="4362450"/>
          </a:xfrm>
          <a:prstGeom prst="rect">
            <a:avLst/>
          </a:prstGeom>
          <a:solidFill>
            <a:srgbClr val="A6C5DD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48712A-F66C-4E22-A50C-5E23FC122CC6}"/>
              </a:ext>
            </a:extLst>
          </p:cNvPr>
          <p:cNvSpPr/>
          <p:nvPr/>
        </p:nvSpPr>
        <p:spPr>
          <a:xfrm>
            <a:off x="6353176" y="2682728"/>
            <a:ext cx="4688166" cy="1676400"/>
          </a:xfrm>
          <a:prstGeom prst="rect">
            <a:avLst/>
          </a:prstGeom>
          <a:solidFill>
            <a:srgbClr val="A6C5DD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273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3515FB-8BC1-4814-8A80-415A01D5D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491" y="2821184"/>
            <a:ext cx="4343400" cy="14478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53569F4-269D-4F41-BE18-C40EEDC17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176" y="1622768"/>
            <a:ext cx="3032300" cy="408652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43AE03C-5D91-4D8B-ACC0-9DA4BFC73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030" y="831376"/>
            <a:ext cx="1121940" cy="113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4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DBC93233-5DD2-4A76-8EF5-A965288FF6BF}"/>
              </a:ext>
            </a:extLst>
          </p:cNvPr>
          <p:cNvSpPr/>
          <p:nvPr/>
        </p:nvSpPr>
        <p:spPr>
          <a:xfrm>
            <a:off x="3664328" y="1211584"/>
            <a:ext cx="5289172" cy="1828800"/>
          </a:xfrm>
          <a:prstGeom prst="rect">
            <a:avLst/>
          </a:prstGeom>
          <a:solidFill>
            <a:srgbClr val="A6C5DD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48712A-F66C-4E22-A50C-5E23FC122CC6}"/>
              </a:ext>
            </a:extLst>
          </p:cNvPr>
          <p:cNvSpPr/>
          <p:nvPr/>
        </p:nvSpPr>
        <p:spPr>
          <a:xfrm>
            <a:off x="2700338" y="3863342"/>
            <a:ext cx="7024688" cy="1866899"/>
          </a:xfrm>
          <a:prstGeom prst="rect">
            <a:avLst/>
          </a:prstGeom>
          <a:solidFill>
            <a:srgbClr val="A6C5DD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273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2D3E42-009D-4EA7-B87E-A14D7EDE1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3" y="3960501"/>
            <a:ext cx="6838950" cy="16287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A249CDF-4E75-40F6-A7A4-CE594686B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501" y="1364925"/>
            <a:ext cx="50958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5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273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3F9B80-D603-4D1F-B555-21E0F4F15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973" y="1574164"/>
            <a:ext cx="3670713" cy="33399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7C3082-31D3-4F4C-AA7D-054D834A6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20493" y="1408796"/>
            <a:ext cx="3339972" cy="36707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22DC8B-58B7-488F-A15C-FA041CC03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972" y="1574162"/>
            <a:ext cx="3670714" cy="333997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D41FDCA-BE65-4901-93DA-436170B3230E}"/>
              </a:ext>
            </a:extLst>
          </p:cNvPr>
          <p:cNvSpPr/>
          <p:nvPr/>
        </p:nvSpPr>
        <p:spPr>
          <a:xfrm>
            <a:off x="5651863" y="2937291"/>
            <a:ext cx="1062445" cy="842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83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273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Picture 16" descr="sell phone에 대한 이미지 검색결과">
            <a:extLst>
              <a:ext uri="{FF2B5EF4-FFF2-40B4-BE49-F238E27FC236}">
                <a16:creationId xmlns:a16="http://schemas.microsoft.com/office/drawing/2014/main" id="{BBBA92E7-D8DD-407C-911B-0635B4F20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155" y="1453786"/>
            <a:ext cx="2076475" cy="20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 descr="monitor icon에 대한 이미지 검색결과">
            <a:extLst>
              <a:ext uri="{FF2B5EF4-FFF2-40B4-BE49-F238E27FC236}">
                <a16:creationId xmlns:a16="http://schemas.microsoft.com/office/drawing/2014/main" id="{70246A1B-D1B4-4A04-89BC-1B20A361E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748" y="1235672"/>
            <a:ext cx="2294589" cy="229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 descr="tensorflow에 대한 이미지 검색결과">
            <a:extLst>
              <a:ext uri="{FF2B5EF4-FFF2-40B4-BE49-F238E27FC236}">
                <a16:creationId xmlns:a16="http://schemas.microsoft.com/office/drawing/2014/main" id="{E5B2FA8C-6D5A-48D3-80FA-BA400F2EC3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85324" y="1947420"/>
            <a:ext cx="384761" cy="38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íì¼:external/www.eclipse.org/eclipse-800x188.png">
            <a:extLst>
              <a:ext uri="{FF2B5EF4-FFF2-40B4-BE49-F238E27FC236}">
                <a16:creationId xmlns:a16="http://schemas.microsoft.com/office/drawing/2014/main" id="{6E4F6920-0AA1-4570-9DA8-93D3073B0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33" y="1870020"/>
            <a:ext cx="1664017" cy="39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8" descr="monitor icon에 대한 이미지 검색결과">
            <a:extLst>
              <a:ext uri="{FF2B5EF4-FFF2-40B4-BE49-F238E27FC236}">
                <a16:creationId xmlns:a16="http://schemas.microsoft.com/office/drawing/2014/main" id="{2DE7D643-2334-4D9A-95DF-F9121A4A1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746" y="3677214"/>
            <a:ext cx="2294589" cy="229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íì´ì¬ì ëí ì´ë¯¸ì§ ê²ìê²°ê³¼">
            <a:extLst>
              <a:ext uri="{FF2B5EF4-FFF2-40B4-BE49-F238E27FC236}">
                <a16:creationId xmlns:a16="http://schemas.microsoft.com/office/drawing/2014/main" id="{F71E6FEA-B35F-4CF2-95A7-107EA6C30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717" y="4290710"/>
            <a:ext cx="1783697" cy="56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왼쪽/오른쪽 9">
            <a:extLst>
              <a:ext uri="{FF2B5EF4-FFF2-40B4-BE49-F238E27FC236}">
                <a16:creationId xmlns:a16="http://schemas.microsoft.com/office/drawing/2014/main" id="{13F50988-21F8-4B79-9008-C49E975EF1DF}"/>
              </a:ext>
            </a:extLst>
          </p:cNvPr>
          <p:cNvSpPr/>
          <p:nvPr/>
        </p:nvSpPr>
        <p:spPr>
          <a:xfrm>
            <a:off x="4590854" y="1947419"/>
            <a:ext cx="3704734" cy="456415"/>
          </a:xfrm>
          <a:prstGeom prst="left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/오른쪽 15">
            <a:extLst>
              <a:ext uri="{FF2B5EF4-FFF2-40B4-BE49-F238E27FC236}">
                <a16:creationId xmlns:a16="http://schemas.microsoft.com/office/drawing/2014/main" id="{31E17F34-8E3C-4C76-98ED-1A17668890D9}"/>
              </a:ext>
            </a:extLst>
          </p:cNvPr>
          <p:cNvSpPr/>
          <p:nvPr/>
        </p:nvSpPr>
        <p:spPr>
          <a:xfrm rot="20503345">
            <a:off x="4612739" y="3554658"/>
            <a:ext cx="3704734" cy="456415"/>
          </a:xfrm>
          <a:prstGeom prst="left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5E372A4-9752-4137-8A85-8CBEF490778B}"/>
              </a:ext>
            </a:extLst>
          </p:cNvPr>
          <p:cNvCxnSpPr/>
          <p:nvPr/>
        </p:nvCxnSpPr>
        <p:spPr>
          <a:xfrm flipH="1">
            <a:off x="1753386" y="933254"/>
            <a:ext cx="2130457" cy="24038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601C581-9B46-49E0-8FC4-6E7B646F7BE3}"/>
              </a:ext>
            </a:extLst>
          </p:cNvPr>
          <p:cNvCxnSpPr>
            <a:cxnSpLocks/>
          </p:cNvCxnSpPr>
          <p:nvPr/>
        </p:nvCxnSpPr>
        <p:spPr>
          <a:xfrm>
            <a:off x="1666058" y="896548"/>
            <a:ext cx="2368614" cy="252538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87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273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276C69-CA18-4B7D-8D6E-E319E2301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848" y="1104400"/>
            <a:ext cx="2595612" cy="46144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EDC0F9-2D4F-4E1C-A4A8-C3C42AA33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07" y="1430599"/>
            <a:ext cx="5638260" cy="3962021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4D4BA3E-B947-447E-A240-9A2E656A95E8}"/>
              </a:ext>
            </a:extLst>
          </p:cNvPr>
          <p:cNvSpPr/>
          <p:nvPr/>
        </p:nvSpPr>
        <p:spPr>
          <a:xfrm>
            <a:off x="6875015" y="3095963"/>
            <a:ext cx="871485" cy="631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13254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사용자 지정 2">
      <a:dk1>
        <a:sysClr val="windowText" lastClr="000000"/>
      </a:dk1>
      <a:lt1>
        <a:sysClr val="window" lastClr="FFFFFF"/>
      </a:lt1>
      <a:dk2>
        <a:srgbClr val="3A4966"/>
      </a:dk2>
      <a:lt2>
        <a:srgbClr val="EEECE1"/>
      </a:lt2>
      <a:accent1>
        <a:srgbClr val="3A4966"/>
      </a:accent1>
      <a:accent2>
        <a:srgbClr val="4E6294"/>
      </a:accent2>
      <a:accent3>
        <a:srgbClr val="6573A7"/>
      </a:accent3>
      <a:accent4>
        <a:srgbClr val="6B9FC7"/>
      </a:accent4>
      <a:accent5>
        <a:srgbClr val="4BACC6"/>
      </a:accent5>
      <a:accent6>
        <a:srgbClr val="8064A2"/>
      </a:accent6>
      <a:hlink>
        <a:srgbClr val="8064A2"/>
      </a:hlink>
      <a:folHlink>
        <a:srgbClr val="800080"/>
      </a:folHlink>
    </a:clrScheme>
    <a:fontScheme name="나눔바른고딕 light">
      <a:majorFont>
        <a:latin typeface="나눔바른고딕 Light"/>
        <a:ea typeface="나눔바른고딕 Light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2252</TotalTime>
  <Words>438</Words>
  <Application>Microsoft Office PowerPoint</Application>
  <PresentationFormat>와이드스크린</PresentationFormat>
  <Paragraphs>140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나눔바른고딕 UltraLight</vt:lpstr>
      <vt:lpstr>Wingdings 2</vt:lpstr>
      <vt:lpstr>함초롬바탕</vt:lpstr>
      <vt:lpstr>Calibri</vt:lpstr>
      <vt:lpstr>맑은 고딕</vt:lpstr>
      <vt:lpstr>나눔바른고딕 Light</vt:lpstr>
      <vt:lpstr>Calibri Light</vt:lpstr>
      <vt:lpstr>HDOfficeLightV0</vt:lpstr>
      <vt:lpstr>1_HDOfficeLightV0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sungmin</cp:lastModifiedBy>
  <cp:revision>131</cp:revision>
  <dcterms:created xsi:type="dcterms:W3CDTF">2017-07-21T02:51:28Z</dcterms:created>
  <dcterms:modified xsi:type="dcterms:W3CDTF">2018-05-10T07:13:29Z</dcterms:modified>
</cp:coreProperties>
</file>