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0423"/>
    <p:restoredTop sz="94660"/>
  </p:normalViewPr>
  <p:slideViewPr>
    <p:cSldViewPr snapToGrid="0">
      <p:cViewPr varScale="1">
        <p:scale>
          <a:sx n="90" d="100"/>
          <a:sy n="90" d="100"/>
        </p:scale>
        <p:origin x="120" y="744"/>
      </p:cViewPr>
      <p:guideLst>
        <p:guide orient="horz" pos="957"/>
        <p:guide pos="210"/>
        <p:guide pos="74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85B342A-FAC3-4870-8F6D-96CD123C32E6}" type="datetime1">
              <a:rPr lang="ko-KR" altLang="en-US"/>
              <a:pPr lvl="0">
                <a:defRPr lang="ko-KR" altLang="en-US"/>
              </a:pPr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6EDCB4A-0412-4D62-95B0-422D8851D6A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6.jpe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0.png"  /><Relationship Id="rId4" Type="http://schemas.openxmlformats.org/officeDocument/2006/relationships/image" Target="../media/image3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3.png"  /><Relationship Id="rId5" Type="http://schemas.microsoft.com/office/2007/relationships/hdphoto" Target="../embeddings/oleObject2.wdp"  /><Relationship Id="rId6" Type="http://schemas.openxmlformats.org/officeDocument/2006/relationships/image" Target="../media/image4.png"  /><Relationship Id="rId7" Type="http://schemas.microsoft.com/office/2007/relationships/hdphoto" Target="../embeddings/oleObject3.wdp"  /><Relationship Id="rId8" Type="http://schemas.openxmlformats.org/officeDocument/2006/relationships/image" Target="../media/image5.png"  /><Relationship Id="rId9" Type="http://schemas.microsoft.com/office/2007/relationships/hdphoto" Target="../embeddings/oleObject4.wdp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Relationship Id="rId5" Type="http://schemas.openxmlformats.org/officeDocument/2006/relationships/image" Target="../media/image19.jpeg"  /><Relationship Id="rId6" Type="http://schemas.openxmlformats.org/officeDocument/2006/relationships/image" Target="../media/image20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726A15-0CE7-42AF-A749-8EA93801066B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205203-6905-4216-8EBE-455F316861CB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D12567-F5A6-4A20-B329-EB6A0868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5849F6-5A3D-4765-82CA-6E4DBF3CE8CE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FCB48-FD30-4261-8B8C-A946ED6BF9E5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60A20-1A86-420E-B598-8F185F400D60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(PL),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소홍식</a:t>
            </a:r>
            <a:r>
              <a:rPr lang="en-US" altLang="ko-KR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24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F1-2873-4135-9971-91D229ACF127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2018. 05. 17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320C-AD99-47F0-9627-A3FB8D9AE689}"/>
              </a:ext>
            </a:extLst>
          </p:cNvPr>
          <p:cNvSpPr txBox="1"/>
          <p:nvPr/>
        </p:nvSpPr>
        <p:spPr>
          <a:xfrm>
            <a:off x="8910467" y="5647660"/>
            <a:ext cx="30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발표자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 err="1">
                <a:solidFill>
                  <a:schemeClr val="bg1"/>
                </a:solidFill>
              </a:rPr>
              <a:t>소홍식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FC7F2-AA6D-450C-940A-A53716B7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5" y="7276400"/>
            <a:ext cx="4407940" cy="3583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A8AC9-F5E3-40C5-87F7-E66BA83E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0" y="7276400"/>
            <a:ext cx="4407940" cy="358348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35C752-7CB1-4B2C-ADA3-19260C44F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4" y="2072628"/>
            <a:ext cx="1985764" cy="2692442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4262B44-C173-4DD2-B166-93F32CCB6F97}"/>
              </a:ext>
            </a:extLst>
          </p:cNvPr>
          <p:cNvSpPr/>
          <p:nvPr/>
        </p:nvSpPr>
        <p:spPr>
          <a:xfrm>
            <a:off x="3600142" y="3416936"/>
            <a:ext cx="2790093" cy="46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BE810-93BF-4929-9871-D7B2904F4DB5}"/>
              </a:ext>
            </a:extLst>
          </p:cNvPr>
          <p:cNvSpPr txBox="1"/>
          <p:nvPr/>
        </p:nvSpPr>
        <p:spPr>
          <a:xfrm>
            <a:off x="3408380" y="2802871"/>
            <a:ext cx="331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ImageDataGenerator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E121A0-1982-49E8-874F-FA3AFB4A8233}"/>
              </a:ext>
            </a:extLst>
          </p:cNvPr>
          <p:cNvSpPr/>
          <p:nvPr/>
        </p:nvSpPr>
        <p:spPr>
          <a:xfrm>
            <a:off x="3938011" y="3982168"/>
            <a:ext cx="20803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기울기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15º</a:t>
            </a: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좌우 반전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0.1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 확대 축소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픽셀 밀림 효과 등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57CE2AA-8976-4018-9240-D8851FDC0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31" y="1946665"/>
            <a:ext cx="4965402" cy="2964670"/>
          </a:xfrm>
          <a:prstGeom prst="rect">
            <a:avLst/>
          </a:prstGeom>
        </p:spPr>
      </p:pic>
      <p:pic>
        <p:nvPicPr>
          <p:cNvPr id="1026" name="Picture 2" descr="kerasì ëí ì´ë¯¸ì§ ê²ìê²°ê³¼">
            <a:extLst>
              <a:ext uri="{FF2B5EF4-FFF2-40B4-BE49-F238E27FC236}">
                <a16:creationId xmlns:a16="http://schemas.microsoft.com/office/drawing/2014/main" id="{1BC7C6F4-29BC-40A8-973F-465D83FC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73" y="2501893"/>
            <a:ext cx="1037855" cy="3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7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FC7F2-AA6D-450C-940A-A53716B7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9" y="1141272"/>
            <a:ext cx="2797419" cy="2274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6A8AC9-F5E3-40C5-87F7-E66BA83E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0" y="2514302"/>
            <a:ext cx="2797419" cy="22741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C416BB-C7AA-47FC-BD90-55BD59B1E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62" y="1023577"/>
            <a:ext cx="4085377" cy="2139277"/>
          </a:xfrm>
          <a:prstGeom prst="rect">
            <a:avLst/>
          </a:prstGeom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F94E9805-7D4F-4903-AC43-027AC3D3937F}"/>
              </a:ext>
            </a:extLst>
          </p:cNvPr>
          <p:cNvSpPr/>
          <p:nvPr/>
        </p:nvSpPr>
        <p:spPr>
          <a:xfrm>
            <a:off x="1738211" y="3449759"/>
            <a:ext cx="506994" cy="4979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28FA2-2AA7-4F02-8819-44E1754FD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99" y="4299566"/>
            <a:ext cx="2797419" cy="17902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EA487D-0FC4-4C6F-A6E0-A46EFA6E4CFB}"/>
              </a:ext>
            </a:extLst>
          </p:cNvPr>
          <p:cNvSpPr/>
          <p:nvPr/>
        </p:nvSpPr>
        <p:spPr>
          <a:xfrm>
            <a:off x="841884" y="3917082"/>
            <a:ext cx="2299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ImageDataGenerator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3A591DD-B6F3-449C-BEA8-74185F8151D2}"/>
              </a:ext>
            </a:extLst>
          </p:cNvPr>
          <p:cNvSpPr/>
          <p:nvPr/>
        </p:nvSpPr>
        <p:spPr>
          <a:xfrm>
            <a:off x="3498318" y="3398483"/>
            <a:ext cx="651849" cy="388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5746CA51-166A-4DE3-AB22-47EEA29E6B46}"/>
              </a:ext>
            </a:extLst>
          </p:cNvPr>
          <p:cNvSpPr/>
          <p:nvPr/>
        </p:nvSpPr>
        <p:spPr>
          <a:xfrm>
            <a:off x="6814727" y="1767290"/>
            <a:ext cx="757473" cy="651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C7AA04E-3866-45E2-97F3-F78CE2856E6D}"/>
              </a:ext>
            </a:extLst>
          </p:cNvPr>
          <p:cNvSpPr/>
          <p:nvPr/>
        </p:nvSpPr>
        <p:spPr>
          <a:xfrm>
            <a:off x="9859224" y="3435367"/>
            <a:ext cx="398352" cy="924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5BFE11-481A-4B28-BC2D-4838F480D1FA}"/>
              </a:ext>
            </a:extLst>
          </p:cNvPr>
          <p:cNvSpPr/>
          <p:nvPr/>
        </p:nvSpPr>
        <p:spPr>
          <a:xfrm>
            <a:off x="8655317" y="4441546"/>
            <a:ext cx="2735452" cy="1828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28E9C-9D6A-4942-AA55-4B8C251FC2C8}"/>
              </a:ext>
            </a:extLst>
          </p:cNvPr>
          <p:cNvSpPr txBox="1"/>
          <p:nvPr/>
        </p:nvSpPr>
        <p:spPr>
          <a:xfrm>
            <a:off x="9418026" y="5145954"/>
            <a:ext cx="17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252F30-818D-4D85-8BBB-8A5366AC9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67" y="2785210"/>
            <a:ext cx="2124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B7285D-4AD7-42A3-BD04-E62AF965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25" y="1102936"/>
            <a:ext cx="2643335" cy="469926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26D85D-F275-40D4-9B21-3E19D37876D2}"/>
              </a:ext>
            </a:extLst>
          </p:cNvPr>
          <p:cNvSpPr/>
          <p:nvPr/>
        </p:nvSpPr>
        <p:spPr>
          <a:xfrm>
            <a:off x="5262222" y="3184055"/>
            <a:ext cx="833778" cy="53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2FC50C-09EE-4A23-95E8-5FE1818C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87" y="1102936"/>
            <a:ext cx="3502691" cy="44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EC3B1-882E-4873-A98D-A66C411F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79" y="2328268"/>
            <a:ext cx="4381500" cy="2076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AFF5F0-F52E-4B82-9445-449F79C6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79" y="1387355"/>
            <a:ext cx="5450162" cy="37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65343B-14F1-4517-A08B-393DCC94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40" y="749595"/>
            <a:ext cx="134302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E645B3-4900-441F-A21E-5E20B864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29" y="1093509"/>
            <a:ext cx="3502691" cy="44930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ACDE9B-D8FA-4DDC-BBDA-162BBA34F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62" y="2367715"/>
            <a:ext cx="4311192" cy="35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532853-2F9B-4090-853E-4F51AD8B3720}"/>
              </a:ext>
            </a:extLst>
          </p:cNvPr>
          <p:cNvSpPr/>
          <p:nvPr/>
        </p:nvSpPr>
        <p:spPr>
          <a:xfrm>
            <a:off x="8105029" y="1317531"/>
            <a:ext cx="3098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– 13,500</a:t>
            </a:r>
          </a:p>
          <a:p>
            <a:endParaRPr lang="en-US" altLang="ko-KR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 – 1,628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889F80C-7B03-4AA7-BD69-3A4505B83583}"/>
              </a:ext>
            </a:extLst>
          </p:cNvPr>
          <p:cNvSpPr/>
          <p:nvPr/>
        </p:nvSpPr>
        <p:spPr>
          <a:xfrm>
            <a:off x="9081714" y="2608028"/>
            <a:ext cx="572494" cy="1105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24AA7D-CEE1-4F2E-AF17-93048A21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55" y="4080426"/>
            <a:ext cx="3920701" cy="20341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4F6889-DF0B-493D-89D8-680B3EEEA23E}"/>
              </a:ext>
            </a:extLst>
          </p:cNvPr>
          <p:cNvSpPr/>
          <p:nvPr/>
        </p:nvSpPr>
        <p:spPr>
          <a:xfrm>
            <a:off x="9454101" y="5685183"/>
            <a:ext cx="1296062" cy="2226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8B388-D736-45A8-8B20-FF35094CFA75}"/>
              </a:ext>
            </a:extLst>
          </p:cNvPr>
          <p:cNvSpPr txBox="1"/>
          <p:nvPr/>
        </p:nvSpPr>
        <p:spPr>
          <a:xfrm>
            <a:off x="917961" y="2169388"/>
            <a:ext cx="331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ImageDataGenerator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7" name="Picture 2" descr="kerasì ëí ì´ë¯¸ì§ ê²ìê²°ê³¼">
            <a:extLst>
              <a:ext uri="{FF2B5EF4-FFF2-40B4-BE49-F238E27FC236}">
                <a16:creationId xmlns:a16="http://schemas.microsoft.com/office/drawing/2014/main" id="{4E37A28C-9140-4C8C-90EC-0654ACD4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54" y="1868410"/>
            <a:ext cx="1037855" cy="3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E980B8-854A-4102-A9B9-9161251F8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05700"/>
              </p:ext>
            </p:extLst>
          </p:nvPr>
        </p:nvGraphicFramePr>
        <p:xfrm>
          <a:off x="1184221" y="3069700"/>
          <a:ext cx="5327650" cy="1044448"/>
        </p:xfrm>
        <a:graphic>
          <a:graphicData uri="http://schemas.openxmlformats.org/drawingml/2006/table">
            <a:tbl>
              <a:tblPr/>
              <a:tblGrid>
                <a:gridCol w="1065530">
                  <a:extLst>
                    <a:ext uri="{9D8B030D-6E8A-4147-A177-3AD203B41FA5}">
                      <a16:colId xmlns:a16="http://schemas.microsoft.com/office/drawing/2014/main" val="3036011635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49866095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84499287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8895936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604360700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Neutral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Happy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Sad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Angry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Surprise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80929"/>
                  </a:ext>
                </a:extLst>
              </a:tr>
              <a:tr h="665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239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171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148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217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172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62784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BA40A71-655A-418C-B894-0DC38401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91575"/>
              </p:ext>
            </p:extLst>
          </p:nvPr>
        </p:nvGraphicFramePr>
        <p:xfrm>
          <a:off x="1184221" y="3077655"/>
          <a:ext cx="6393180" cy="1044448"/>
        </p:xfrm>
        <a:graphic>
          <a:graphicData uri="http://schemas.openxmlformats.org/drawingml/2006/table">
            <a:tbl>
              <a:tblPr/>
              <a:tblGrid>
                <a:gridCol w="1065530">
                  <a:extLst>
                    <a:ext uri="{9D8B030D-6E8A-4147-A177-3AD203B41FA5}">
                      <a16:colId xmlns:a16="http://schemas.microsoft.com/office/drawing/2014/main" val="246173439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60669726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3440310866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734101699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228305579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52820758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Neutral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Happy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Sad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Angry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Surprise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Total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44979"/>
                  </a:ext>
                </a:extLst>
              </a:tr>
              <a:tr h="665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3,805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2,735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2,367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3,471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2,750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15,128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6877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DF09B3-E925-4EA3-A92D-C99FABB821FB}"/>
              </a:ext>
            </a:extLst>
          </p:cNvPr>
          <p:cNvSpPr txBox="1"/>
          <p:nvPr/>
        </p:nvSpPr>
        <p:spPr>
          <a:xfrm>
            <a:off x="1184221" y="997826"/>
            <a:ext cx="331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Training Result</a:t>
            </a:r>
          </a:p>
        </p:txBody>
      </p:sp>
    </p:spTree>
    <p:extLst>
      <p:ext uri="{BB962C8B-B14F-4D97-AF65-F5344CB8AC3E}">
        <p14:creationId xmlns:p14="http://schemas.microsoft.com/office/powerpoint/2010/main" val="31504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 및 회의 보고서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주 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12B74-F061-4443-94E1-533A4EFCDE58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B137FF-5336-47F9-A46C-F1F45C09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4548"/>
              </p:ext>
            </p:extLst>
          </p:nvPr>
        </p:nvGraphicFramePr>
        <p:xfrm>
          <a:off x="282803" y="922330"/>
          <a:ext cx="11557268" cy="5401557"/>
        </p:xfrm>
        <a:graphic>
          <a:graphicData uri="http://schemas.openxmlformats.org/drawingml/2006/table">
            <a:tbl>
              <a:tblPr/>
              <a:tblGrid>
                <a:gridCol w="2249539">
                  <a:extLst>
                    <a:ext uri="{9D8B030D-6E8A-4147-A177-3AD203B41FA5}">
                      <a16:colId xmlns:a16="http://schemas.microsoft.com/office/drawing/2014/main" val="4161887581"/>
                    </a:ext>
                  </a:extLst>
                </a:gridCol>
                <a:gridCol w="2249539">
                  <a:extLst>
                    <a:ext uri="{9D8B030D-6E8A-4147-A177-3AD203B41FA5}">
                      <a16:colId xmlns:a16="http://schemas.microsoft.com/office/drawing/2014/main" val="38260415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105568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71548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920920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3428836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5519792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28917059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13280592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46682506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12971618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87658036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0615507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70270243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43651148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98368823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4018440116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95046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90203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30522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1900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75481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42077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893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97306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304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93AA47-AAE2-4A4B-A1C1-C1CD2ADA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31861"/>
              </p:ext>
            </p:extLst>
          </p:nvPr>
        </p:nvGraphicFramePr>
        <p:xfrm>
          <a:off x="282797" y="922336"/>
          <a:ext cx="11557274" cy="5401557"/>
        </p:xfrm>
        <a:graphic>
          <a:graphicData uri="http://schemas.openxmlformats.org/drawingml/2006/table">
            <a:tbl>
              <a:tblPr/>
              <a:tblGrid>
                <a:gridCol w="2249542">
                  <a:extLst>
                    <a:ext uri="{9D8B030D-6E8A-4147-A177-3AD203B41FA5}">
                      <a16:colId xmlns:a16="http://schemas.microsoft.com/office/drawing/2014/main" val="1918085010"/>
                    </a:ext>
                  </a:extLst>
                </a:gridCol>
                <a:gridCol w="2249542">
                  <a:extLst>
                    <a:ext uri="{9D8B030D-6E8A-4147-A177-3AD203B41FA5}">
                      <a16:colId xmlns:a16="http://schemas.microsoft.com/office/drawing/2014/main" val="1387415468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59990063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876972506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131329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37206077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1998600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739632113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8784012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00286459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358035034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632837361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85464883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3553107572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202042905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1948446387"/>
                    </a:ext>
                  </a:extLst>
                </a:gridCol>
                <a:gridCol w="470546">
                  <a:extLst>
                    <a:ext uri="{9D8B030D-6E8A-4147-A177-3AD203B41FA5}">
                      <a16:colId xmlns:a16="http://schemas.microsoft.com/office/drawing/2014/main" val="2104293344"/>
                    </a:ext>
                  </a:extLst>
                </a:gridCol>
              </a:tblGrid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/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77407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아이디어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29105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주제 확정 및 세부 기획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493059"/>
                  </a:ext>
                </a:extLst>
              </a:tr>
              <a:tr h="6001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 구조 및 서버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18229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모델 설계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694207"/>
                  </a:ext>
                </a:extLst>
              </a:tr>
              <a:tr h="60017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432140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인터페이스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6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31138"/>
                  </a:ext>
                </a:extLst>
              </a:tr>
              <a:tr h="600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분석 데이터 처리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67473"/>
                  </a:ext>
                </a:extLst>
              </a:tr>
              <a:tr h="600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유지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디버깅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9579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D2CDDC2-9F65-4ABA-8895-71FA3D43975F}"/>
              </a:ext>
            </a:extLst>
          </p:cNvPr>
          <p:cNvSpPr/>
          <p:nvPr/>
        </p:nvSpPr>
        <p:spPr>
          <a:xfrm>
            <a:off x="9487508" y="922330"/>
            <a:ext cx="490194" cy="5401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125512" y="951259"/>
            <a:ext cx="2159626" cy="497322"/>
            <a:chOff x="43235" y="1398834"/>
            <a:chExt cx="2230065" cy="1345354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33" y="1828332"/>
              <a:ext cx="1509730" cy="915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600" b="1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/>
                  <a:ea typeface="나눔바른고딕 Light"/>
                </a:rPr>
                <a:t>장소</a:t>
              </a:r>
              <a:endParaRPr lang="en-US" altLang="ko-KR" sz="160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/>
                <a:ea typeface="나눔바른고딕 Light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579864" y="2463172"/>
            <a:ext cx="1721711" cy="512728"/>
            <a:chOff x="551583" y="2580910"/>
            <a:chExt cx="1721717" cy="1415001"/>
          </a:xfrm>
        </p:grpSpPr>
        <p:sp>
          <p:nvSpPr>
            <p:cNvPr id="42" name="직각 삼각형 41"/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1582" y="3061586"/>
              <a:ext cx="1391779" cy="934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600" b="1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/>
                  <a:ea typeface="나눔바른고딕 Light"/>
                </a:rPr>
                <a:t>회의내용</a:t>
              </a:r>
              <a:endParaRPr lang="en-US" altLang="ko-KR" sz="1600" b="1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/>
                <a:ea typeface="나눔바른고딕 Ligh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793819" y="1107691"/>
            <a:ext cx="4884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/>
                <a:ea typeface="나눔바른고딕 Light"/>
              </a:rPr>
              <a:t>해동 스터디룸</a:t>
            </a:r>
            <a:endParaRPr lang="en-US" altLang="ko-KR" sz="1600" b="1">
              <a:ln w="9525"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260856"/>
            <a:ext cx="7221370" cy="45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n w="9525"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5.9 </a:t>
            </a:r>
            <a:r>
              <a:rPr lang="ko-KR" altLang="en-US" sz="2400" b="1">
                <a:ln w="9525"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/>
                <a:ea typeface="나눔바른고딕 Light"/>
              </a:rPr>
              <a:t>회의 보고서</a:t>
            </a:r>
            <a:endParaRPr lang="en-US" altLang="ko-KR" sz="2400" b="1">
              <a:ln w="9525"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/>
              <a:ea typeface="나눔바른고딕 Light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579864" y="4549044"/>
            <a:ext cx="1705270" cy="497317"/>
            <a:chOff x="568024" y="3757942"/>
            <a:chExt cx="1705276" cy="1362872"/>
          </a:xfrm>
        </p:grpSpPr>
        <p:sp>
          <p:nvSpPr>
            <p:cNvPr id="43" name="직각 삼각형 42"/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8022" y="4193025"/>
              <a:ext cx="1391779" cy="927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600" b="1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/>
                  <a:ea typeface="나눔바른고딕 Light"/>
                </a:rPr>
                <a:t>후속조치</a:t>
              </a:r>
              <a:endParaRPr lang="en-US" altLang="ko-KR" sz="160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/>
                <a:ea typeface="나눔바른고딕 Light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2863" y="1698243"/>
            <a:ext cx="2282271" cy="512566"/>
            <a:chOff x="-8971" y="4936333"/>
            <a:chExt cx="2282271" cy="1387860"/>
          </a:xfrm>
        </p:grpSpPr>
        <p:sp>
          <p:nvSpPr>
            <p:cNvPr id="19" name="직각 삼각형 18"/>
            <p:cNvSpPr/>
            <p:nvPr/>
          </p:nvSpPr>
          <p:spPr>
            <a:xfrm flipH="1">
              <a:off x="685799" y="4936333"/>
              <a:ext cx="371475" cy="37147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5800" y="5307808"/>
              <a:ext cx="1587500" cy="948377"/>
            </a:xfrm>
            <a:prstGeom prst="rect">
              <a:avLst/>
            </a:prstGeom>
            <a:solidFill>
              <a:srgbClr val="7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8971" y="5407500"/>
              <a:ext cx="1793907" cy="916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600" b="1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/>
                  <a:ea typeface="나눔바른고딕 Light"/>
                </a:rPr>
                <a:t>참석자 </a:t>
              </a:r>
              <a:endParaRPr lang="en-US" altLang="ko-KR" sz="1600" b="1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/>
                <a:ea typeface="나눔바른고딕 Ligh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94853" y="1802532"/>
            <a:ext cx="4884750" cy="33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/>
                <a:ea typeface="나눔바른고딕 Light"/>
              </a:rPr>
              <a:t>소홍식</a:t>
            </a:r>
            <a:r>
              <a:rPr lang="en-US" altLang="ko-KR" sz="1600" b="1">
                <a:ln w="9525"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/>
                <a:ea typeface="나눔바른고딕 Light"/>
              </a:rPr>
              <a:t>,</a:t>
            </a:r>
            <a:r>
              <a:rPr lang="ko-KR" altLang="en-US" sz="1600" b="1">
                <a:ln w="9525"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/>
                <a:ea typeface="나눔바른고딕 Light"/>
              </a:rPr>
              <a:t> 김용운</a:t>
            </a:r>
            <a:r>
              <a:rPr lang="en-US" altLang="ko-KR" sz="1600" b="1">
                <a:ln w="9525"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/>
                <a:ea typeface="나눔바른고딕 Light"/>
              </a:rPr>
              <a:t>, </a:t>
            </a:r>
            <a:r>
              <a:rPr lang="ko-KR" altLang="en-US" sz="1600" b="1">
                <a:ln w="9525"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/>
                <a:ea typeface="나눔바른고딕 Light"/>
              </a:rPr>
              <a:t>최성민</a:t>
            </a:r>
            <a:endParaRPr lang="en-US" altLang="ko-KR" sz="1600" b="1">
              <a:ln w="9525">
                <a:solidFill>
                  <a:schemeClr val="accent5">
                    <a:alpha val="30000"/>
                  </a:schemeClr>
                </a:solidFill>
              </a:ln>
              <a:solidFill>
                <a:schemeClr val="accent5"/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3818" y="2558930"/>
            <a:ext cx="7424838" cy="130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안드로이드에서 실시간 캡쳐한 이미지 </a:t>
            </a:r>
            <a:r>
              <a:rPr lang="en-US" altLang="ko-KR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pc</a:t>
            </a:r>
            <a:r>
              <a:rPr lang="ko-KR" altLang="en-US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서버에 전송하는 것</a:t>
            </a:r>
            <a:endParaRPr lang="ko-KR" altLang="en-US" sz="1600" b="1">
              <a:ln w="9525"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endParaRPr lang="en-US" altLang="ko-KR" sz="1600" b="1">
              <a:ln w="9525"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서버에 전송받은 이미지를 이전의 </a:t>
            </a:r>
            <a:r>
              <a:rPr lang="en-US" altLang="ko-KR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crop</a:t>
            </a:r>
            <a:r>
              <a:rPr lang="ko-KR" altLang="en-US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를 사용해서 </a:t>
            </a:r>
            <a:r>
              <a:rPr lang="en-US" altLang="ko-KR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crop</a:t>
            </a:r>
            <a:r>
              <a:rPr lang="ko-KR" altLang="en-US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하기</a:t>
            </a:r>
            <a:endParaRPr lang="ko-KR" altLang="en-US" sz="1600" b="1">
              <a:ln w="9525"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endParaRPr lang="en-US" altLang="ko-KR" sz="1600" b="1">
              <a:ln w="9525"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/>
                <a:ea typeface="나눔바른고딕 Light"/>
              </a:rPr>
              <a:t>새로운 데이터셋의 분류 및 트레이닝 준비</a:t>
            </a:r>
            <a:endParaRPr lang="en-US" altLang="ko-KR" sz="1600" b="1">
              <a:ln w="9525"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/>
              <a:ea typeface="나눔바른고딕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3818" y="4759262"/>
            <a:ext cx="8084714" cy="130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소홍식 </a:t>
            </a:r>
            <a:r>
              <a:rPr lang="en-US" altLang="ko-KR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– </a:t>
            </a: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파이썬 이미지 소켓 프로그램을 안드로이드에 적용</a:t>
            </a:r>
            <a:endParaRPr lang="ko-KR" altLang="en-US" sz="1600" b="1">
              <a:ln w="9525"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endParaRPr lang="en-US" altLang="ko-KR" sz="1600" b="1">
              <a:ln w="9525"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최성민 </a:t>
            </a:r>
            <a:r>
              <a:rPr lang="en-US" altLang="ko-KR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– </a:t>
            </a: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서버에 전송받은 이미지를 </a:t>
            </a:r>
            <a:r>
              <a:rPr lang="en-US" altLang="ko-KR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crop </a:t>
            </a: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적용</a:t>
            </a:r>
            <a:endParaRPr lang="ko-KR" altLang="en-US" sz="1600" b="1">
              <a:ln w="9525"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endParaRPr lang="en-US" altLang="ko-KR" sz="1600" b="1">
              <a:ln w="9525"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/>
              <a:ea typeface="나눔바른고딕 Light"/>
            </a:endParaRPr>
          </a:p>
          <a:p>
            <a:pPr lvl="0">
              <a:defRPr lang="ko-KR" altLang="en-US"/>
            </a:pP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김용운 </a:t>
            </a:r>
            <a:r>
              <a:rPr lang="en-US" altLang="ko-KR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– </a:t>
            </a:r>
            <a:r>
              <a:rPr lang="ko-KR" altLang="en-US" sz="1600" b="1">
                <a:ln w="9525"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/>
                <a:ea typeface="나눔바른고딕 Light"/>
              </a:rPr>
              <a:t>새로운 데이터셋의 분류 및 트레이닝 준비</a:t>
            </a:r>
            <a:endParaRPr lang="en-US" altLang="ko-KR" sz="1600" b="1">
              <a:ln w="9525"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/>
              <a:ea typeface="나눔바른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F9B80-D603-4D1F-B555-21E0F4F15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3" y="1574164"/>
            <a:ext cx="3670713" cy="3339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C3082-31D3-4F4C-AA7D-054D834A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20493" y="1408796"/>
            <a:ext cx="3339972" cy="3670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22DC8B-58B7-488F-A15C-FA041CC03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2" y="1574162"/>
            <a:ext cx="3670714" cy="33399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D41FDCA-BE65-4901-93DA-436170B3230E}"/>
              </a:ext>
            </a:extLst>
          </p:cNvPr>
          <p:cNvSpPr/>
          <p:nvPr/>
        </p:nvSpPr>
        <p:spPr>
          <a:xfrm>
            <a:off x="5651863" y="2937291"/>
            <a:ext cx="1062445" cy="84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Picture 16" descr="sell phone에 대한 이미지 검색결과">
            <a:extLst>
              <a:ext uri="{FF2B5EF4-FFF2-40B4-BE49-F238E27FC236}">
                <a16:creationId xmlns:a16="http://schemas.microsoft.com/office/drawing/2014/main" id="{BBBA92E7-D8DD-407C-911B-0635B4F2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55" y="1453786"/>
            <a:ext cx="2076475" cy="20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monitor icon에 대한 이미지 검색결과">
            <a:extLst>
              <a:ext uri="{FF2B5EF4-FFF2-40B4-BE49-F238E27FC236}">
                <a16:creationId xmlns:a16="http://schemas.microsoft.com/office/drawing/2014/main" id="{70246A1B-D1B4-4A04-89BC-1B20A361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8" y="1235672"/>
            <a:ext cx="2294589" cy="2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tensorflow에 대한 이미지 검색결과">
            <a:extLst>
              <a:ext uri="{FF2B5EF4-FFF2-40B4-BE49-F238E27FC236}">
                <a16:creationId xmlns:a16="http://schemas.microsoft.com/office/drawing/2014/main" id="{E5B2FA8C-6D5A-48D3-80FA-BA400F2EC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5324" y="1947420"/>
            <a:ext cx="384761" cy="3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íì¼:external/www.eclipse.org/eclipse-800x188.png">
            <a:extLst>
              <a:ext uri="{FF2B5EF4-FFF2-40B4-BE49-F238E27FC236}">
                <a16:creationId xmlns:a16="http://schemas.microsoft.com/office/drawing/2014/main" id="{6E4F6920-0AA1-4570-9DA8-93D3073B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33" y="1870020"/>
            <a:ext cx="1664017" cy="3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monitor icon에 대한 이미지 검색결과">
            <a:extLst>
              <a:ext uri="{FF2B5EF4-FFF2-40B4-BE49-F238E27FC236}">
                <a16:creationId xmlns:a16="http://schemas.microsoft.com/office/drawing/2014/main" id="{2DE7D643-2334-4D9A-95DF-F9121A4A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46" y="3677214"/>
            <a:ext cx="2294589" cy="2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F71E6FEA-B35F-4CF2-95A7-107EA6C3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7" y="4290710"/>
            <a:ext cx="1783697" cy="5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13F50988-21F8-4B79-9008-C49E975EF1DF}"/>
              </a:ext>
            </a:extLst>
          </p:cNvPr>
          <p:cNvSpPr/>
          <p:nvPr/>
        </p:nvSpPr>
        <p:spPr>
          <a:xfrm>
            <a:off x="4590854" y="1947419"/>
            <a:ext cx="3704734" cy="45641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31E17F34-8E3C-4C76-98ED-1A17668890D9}"/>
              </a:ext>
            </a:extLst>
          </p:cNvPr>
          <p:cNvSpPr/>
          <p:nvPr/>
        </p:nvSpPr>
        <p:spPr>
          <a:xfrm rot="20503345">
            <a:off x="4612739" y="3554658"/>
            <a:ext cx="3704734" cy="45641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5E372A4-9752-4137-8A85-8CBEF490778B}"/>
              </a:ext>
            </a:extLst>
          </p:cNvPr>
          <p:cNvCxnSpPr/>
          <p:nvPr/>
        </p:nvCxnSpPr>
        <p:spPr>
          <a:xfrm flipH="1">
            <a:off x="1753386" y="933254"/>
            <a:ext cx="2130457" cy="24038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01C581-9B46-49E0-8FC4-6E7B646F7BE3}"/>
              </a:ext>
            </a:extLst>
          </p:cNvPr>
          <p:cNvCxnSpPr>
            <a:cxnSpLocks/>
          </p:cNvCxnSpPr>
          <p:nvPr/>
        </p:nvCxnSpPr>
        <p:spPr>
          <a:xfrm>
            <a:off x="1666058" y="896548"/>
            <a:ext cx="2368614" cy="25253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7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76C69-CA18-4B7D-8D6E-E319E230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848" y="1104400"/>
            <a:ext cx="2595612" cy="4614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DC0F9-2D4F-4E1C-A4A8-C3C42AA3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7" y="1430599"/>
            <a:ext cx="5638260" cy="396202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D4BA3E-B947-447E-A240-9A2E656A95E8}"/>
              </a:ext>
            </a:extLst>
          </p:cNvPr>
          <p:cNvSpPr/>
          <p:nvPr/>
        </p:nvSpPr>
        <p:spPr>
          <a:xfrm>
            <a:off x="6875015" y="3095963"/>
            <a:ext cx="871485" cy="63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C05C4-C238-4E1A-9806-6F66478E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15" y="942679"/>
            <a:ext cx="6978290" cy="51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273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저번 주 진행 상황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D073A-FD4E-4922-B41F-8906A4375F27}"/>
              </a:ext>
            </a:extLst>
          </p:cNvPr>
          <p:cNvSpPr txBox="1"/>
          <p:nvPr/>
        </p:nvSpPr>
        <p:spPr>
          <a:xfrm>
            <a:off x="1066803" y="1897028"/>
            <a:ext cx="7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세에서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 사이의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여성과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명의 남성에 대하여 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-90, -45, 0, +45, +90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다섯 각도에서 촬영된 약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4900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여장의 영상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84615-234F-4265-A4FA-1EED56404C94}"/>
              </a:ext>
            </a:extLst>
          </p:cNvPr>
          <p:cNvSpPr txBox="1"/>
          <p:nvPr/>
        </p:nvSpPr>
        <p:spPr>
          <a:xfrm>
            <a:off x="1066803" y="1149789"/>
            <a:ext cx="594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rgbClr val="7030A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Karolinska Directed Emotional 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F5B4D-A47C-4CB1-8A2C-569FAAEDB1E9}"/>
              </a:ext>
            </a:extLst>
          </p:cNvPr>
          <p:cNvSpPr txBox="1"/>
          <p:nvPr/>
        </p:nvSpPr>
        <p:spPr>
          <a:xfrm>
            <a:off x="7239360" y="1246410"/>
            <a:ext cx="176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kdef.se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8C2F1-E7AA-4B83-BE74-718C64CB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5" y="3932898"/>
            <a:ext cx="1341947" cy="1819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A83C02-2D9C-4644-832A-3C8D25893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52" y="3932898"/>
            <a:ext cx="1341946" cy="18195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21591E-0E69-4523-9EED-593309FC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77" y="3932898"/>
            <a:ext cx="1341947" cy="18195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549856-8C96-4F49-91B0-2083ABF2F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03" y="3932896"/>
            <a:ext cx="1341947" cy="1819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49719F-0757-4E7F-824A-29783786B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29" y="3909103"/>
            <a:ext cx="1341947" cy="1819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772769-1AF1-46EF-B1D2-99A05F933872}"/>
              </a:ext>
            </a:extLst>
          </p:cNvPr>
          <p:cNvSpPr txBox="1"/>
          <p:nvPr/>
        </p:nvSpPr>
        <p:spPr>
          <a:xfrm>
            <a:off x="7312143" y="2527843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AA1F8-828F-4347-B6CF-51FC91D3042C}"/>
              </a:ext>
            </a:extLst>
          </p:cNvPr>
          <p:cNvSpPr txBox="1"/>
          <p:nvPr/>
        </p:nvSpPr>
        <p:spPr>
          <a:xfrm>
            <a:off x="7312143" y="3699622"/>
            <a:ext cx="82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E7573-1DEB-43E8-B078-9F7C9B4CD35F}"/>
              </a:ext>
            </a:extLst>
          </p:cNvPr>
          <p:cNvSpPr/>
          <p:nvPr/>
        </p:nvSpPr>
        <p:spPr>
          <a:xfrm>
            <a:off x="1066803" y="2785271"/>
            <a:ext cx="7293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무표정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행복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슬픔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화남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놀람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두려움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역겨움 총 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가지의 표정으로 되어있다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52827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384</ep:Words>
  <ep:PresentationFormat>와이드스크린</ep:PresentationFormat>
  <ep:Paragraphs>138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HDOfficeLightV0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2017-07-21T02:51:28.000</dcterms:created>
  <dc:creator>이성은</dc:creator>
  <cp:lastModifiedBy>hongsik</cp:lastModifiedBy>
  <dcterms:modified xsi:type="dcterms:W3CDTF">2018-05-17T06:14:46.663</dcterms:modified>
  <cp:revision>139</cp:revision>
  <dc:title>PowerPoint 프레젠테이션</dc:title>
</cp:coreProperties>
</file>