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72" r:id="rId2"/>
    <p:sldId id="258" r:id="rId3"/>
    <p:sldId id="277" r:id="rId4"/>
    <p:sldId id="259" r:id="rId5"/>
    <p:sldId id="279" r:id="rId6"/>
    <p:sldId id="264" r:id="rId7"/>
    <p:sldId id="273" r:id="rId8"/>
    <p:sldId id="265" r:id="rId9"/>
    <p:sldId id="266" r:id="rId10"/>
    <p:sldId id="274" r:id="rId11"/>
    <p:sldId id="267" r:id="rId12"/>
    <p:sldId id="268" r:id="rId13"/>
    <p:sldId id="275" r:id="rId14"/>
    <p:sldId id="269" r:id="rId15"/>
    <p:sldId id="270" r:id="rId16"/>
    <p:sldId id="271" r:id="rId17"/>
    <p:sldId id="278" r:id="rId18"/>
  </p:sldIdLst>
  <p:sldSz cx="9144000" cy="5143500" type="screen16x9"/>
  <p:notesSz cx="6858000" cy="9144000"/>
  <p:embeddedFontLst>
    <p:embeddedFont>
      <p:font typeface="210 맨발의청춘 B" panose="02020603020101020101" pitchFamily="18" charset="-127"/>
      <p:regular r:id="rId20"/>
    </p:embeddedFont>
    <p:embeddedFont>
      <p:font typeface="210 맨발의청춘 L" panose="02020603020101020101" pitchFamily="18" charset="-127"/>
      <p:regular r:id="rId21"/>
    </p:embeddedFont>
    <p:embeddedFont>
      <p:font typeface="210 맨발의청춘 R" panose="02020603020101020101" pitchFamily="18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4555"/>
    <a:srgbClr val="FFFFFF"/>
    <a:srgbClr val="B78C7F"/>
    <a:srgbClr val="E6E6E6"/>
    <a:srgbClr val="FFFF00"/>
    <a:srgbClr val="D68189"/>
    <a:srgbClr val="FEC9C9"/>
    <a:srgbClr val="C6A4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822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0D3BF-C41F-4BF0-8A27-06E941D8624A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19805-4B24-4A99-917E-A97D24450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29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9805-4B24-4A99-917E-A97D2445041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02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검색어와 트렌드 등을 조사하다가 여행에 관련된 기사를 접함</a:t>
            </a:r>
            <a:r>
              <a:rPr lang="en-US" altLang="ko-KR" dirty="0"/>
              <a:t>~~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9805-4B24-4A99-917E-A97D2445041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942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기사를 보고 조원들이 의견내서 </a:t>
            </a:r>
            <a:r>
              <a:rPr lang="en-US" altLang="ko-KR" dirty="0"/>
              <a:t>~~~ </a:t>
            </a:r>
            <a:r>
              <a:rPr lang="ko-KR" altLang="en-US" dirty="0"/>
              <a:t>주제를 선정함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9805-4B24-4A99-917E-A97D2445041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22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가설을 세우고 데이터를 분석해 이 가설이 맞는지 검증해보기로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9805-4B24-4A99-917E-A97D2445041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277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국가의 경제수준을 나타내기 위해 </a:t>
            </a:r>
            <a:r>
              <a:rPr lang="en-US" altLang="ko-KR" dirty="0"/>
              <a:t>~~~ </a:t>
            </a:r>
            <a:r>
              <a:rPr lang="ko-KR" altLang="en-US" dirty="0"/>
              <a:t>내용들을 종합하여 지표로 사용함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9805-4B24-4A99-917E-A97D2445041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5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따로 사용할 줄 아는 분석 프로그램이 없어서 </a:t>
            </a:r>
            <a:r>
              <a:rPr lang="ko-KR" altLang="en-US" dirty="0" err="1"/>
              <a:t>태블로를</a:t>
            </a:r>
            <a:r>
              <a:rPr lang="ko-KR" altLang="en-US" dirty="0"/>
              <a:t> 이용해 시각화해서 최대한 분석</a:t>
            </a:r>
            <a:r>
              <a:rPr lang="en-US" altLang="ko-KR" dirty="0"/>
              <a:t>~~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9805-4B24-4A99-917E-A97D2445041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846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처음에 세웠던 가설은 기각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9805-4B24-4A99-917E-A97D2445041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084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내용설명</a:t>
            </a:r>
            <a:r>
              <a:rPr lang="en-US" altLang="ko-KR" dirty="0"/>
              <a:t>~~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9805-4B24-4A99-917E-A97D2445041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165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76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38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86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3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29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5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84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78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6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8A62-3781-438D-9D13-4B61D27C6E38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7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veltimes.co.kr/news/articleView.html?idxno=10262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sn.com/ko-kr/money/topstorie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44F70E-A428-4AC1-A8F6-305783ABEE60}"/>
              </a:ext>
            </a:extLst>
          </p:cNvPr>
          <p:cNvCxnSpPr>
            <a:cxnSpLocks/>
          </p:cNvCxnSpPr>
          <p:nvPr/>
        </p:nvCxnSpPr>
        <p:spPr>
          <a:xfrm>
            <a:off x="6235" y="0"/>
            <a:ext cx="827584" cy="555526"/>
          </a:xfrm>
          <a:prstGeom prst="line">
            <a:avLst/>
          </a:prstGeom>
          <a:ln w="12700">
            <a:solidFill>
              <a:srgbClr val="274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EFE2AC-2A85-4C31-B327-1FB0E57E2B60}"/>
              </a:ext>
            </a:extLst>
          </p:cNvPr>
          <p:cNvCxnSpPr/>
          <p:nvPr/>
        </p:nvCxnSpPr>
        <p:spPr>
          <a:xfrm>
            <a:off x="8306139" y="4561033"/>
            <a:ext cx="837861" cy="582467"/>
          </a:xfrm>
          <a:prstGeom prst="line">
            <a:avLst/>
          </a:prstGeom>
          <a:ln w="12700">
            <a:solidFill>
              <a:srgbClr val="274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E5989EDB-9FD2-4796-87A0-7BF5E4F8CC64}"/>
              </a:ext>
            </a:extLst>
          </p:cNvPr>
          <p:cNvGrpSpPr/>
          <p:nvPr/>
        </p:nvGrpSpPr>
        <p:grpSpPr>
          <a:xfrm>
            <a:off x="2159731" y="1059582"/>
            <a:ext cx="4824536" cy="3024336"/>
            <a:chOff x="2159732" y="1057630"/>
            <a:chExt cx="4824536" cy="302433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A15FE92-5531-4DE6-A08C-4F2C00F3E1BF}"/>
                </a:ext>
              </a:extLst>
            </p:cNvPr>
            <p:cNvSpPr/>
            <p:nvPr/>
          </p:nvSpPr>
          <p:spPr>
            <a:xfrm>
              <a:off x="2159732" y="1057630"/>
              <a:ext cx="4824536" cy="30243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B2E0F3B-914F-4CDE-8996-4C5EE0705F5D}"/>
                </a:ext>
              </a:extLst>
            </p:cNvPr>
            <p:cNvSpPr/>
            <p:nvPr/>
          </p:nvSpPr>
          <p:spPr>
            <a:xfrm>
              <a:off x="2384933" y="1230449"/>
              <a:ext cx="4446141" cy="267869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496767A-3FF9-461D-BC62-61A44B8AF724}"/>
              </a:ext>
            </a:extLst>
          </p:cNvPr>
          <p:cNvSpPr txBox="1"/>
          <p:nvPr/>
        </p:nvSpPr>
        <p:spPr>
          <a:xfrm>
            <a:off x="2436422" y="1486762"/>
            <a:ext cx="43431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국가의 경제수준과</a:t>
            </a:r>
            <a:endParaRPr lang="en-US" altLang="ko-KR" sz="35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algn="ctr"/>
            <a:r>
              <a:rPr lang="ko-KR" altLang="en-US" sz="35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여행수요</a:t>
            </a:r>
            <a:endParaRPr lang="ko-KR" altLang="en-US" sz="35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FFAA71-D1F5-4041-A856-5F0207288349}"/>
              </a:ext>
            </a:extLst>
          </p:cNvPr>
          <p:cNvSpPr txBox="1"/>
          <p:nvPr/>
        </p:nvSpPr>
        <p:spPr>
          <a:xfrm>
            <a:off x="3077832" y="2910674"/>
            <a:ext cx="2988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7</a:t>
            </a:r>
            <a:r>
              <a:rPr lang="ko-KR" altLang="en-US" sz="12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조                         </a:t>
            </a:r>
            <a:endParaRPr lang="en-US" altLang="ko-KR" sz="12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201410717 </a:t>
            </a:r>
            <a:r>
              <a:rPr lang="ko-KR" altLang="en-US" sz="12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유진영</a:t>
            </a:r>
            <a:r>
              <a:rPr lang="en-US" altLang="ko-KR" sz="12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201410752 </a:t>
            </a:r>
            <a:r>
              <a:rPr lang="ko-KR" altLang="en-US" sz="1200" dirty="0" err="1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정한솔</a:t>
            </a:r>
            <a:endParaRPr lang="ko-KR" altLang="en-US" sz="12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201615024 </a:t>
            </a:r>
            <a:r>
              <a:rPr lang="ko-KR" altLang="en-US" sz="1200" dirty="0" err="1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김혜주</a:t>
            </a:r>
            <a:r>
              <a:rPr lang="en-US" altLang="ko-KR" sz="12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201610656 </a:t>
            </a:r>
            <a:r>
              <a:rPr lang="ko-KR" altLang="en-US" sz="12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정윤혜</a:t>
            </a:r>
            <a:endParaRPr lang="en-US" altLang="ko-KR" sz="12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201780082 </a:t>
            </a:r>
            <a:r>
              <a:rPr lang="ko-KR" altLang="en-US" sz="1200" dirty="0" err="1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홍사유</a:t>
            </a:r>
            <a:endParaRPr lang="ko-KR" altLang="en-US" sz="12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6701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44F70E-A428-4AC1-A8F6-305783ABEE60}"/>
              </a:ext>
            </a:extLst>
          </p:cNvPr>
          <p:cNvCxnSpPr/>
          <p:nvPr/>
        </p:nvCxnSpPr>
        <p:spPr>
          <a:xfrm>
            <a:off x="6235" y="0"/>
            <a:ext cx="827584" cy="555526"/>
          </a:xfrm>
          <a:prstGeom prst="line">
            <a:avLst/>
          </a:prstGeom>
          <a:ln w="12700">
            <a:solidFill>
              <a:srgbClr val="274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EFE2AC-2A85-4C31-B327-1FB0E57E2B60}"/>
              </a:ext>
            </a:extLst>
          </p:cNvPr>
          <p:cNvCxnSpPr/>
          <p:nvPr/>
        </p:nvCxnSpPr>
        <p:spPr>
          <a:xfrm>
            <a:off x="8306139" y="4561033"/>
            <a:ext cx="837861" cy="582467"/>
          </a:xfrm>
          <a:prstGeom prst="line">
            <a:avLst/>
          </a:prstGeom>
          <a:ln w="12700">
            <a:solidFill>
              <a:srgbClr val="274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823FE09-BE27-433D-94DB-250E4B9D237F}"/>
              </a:ext>
            </a:extLst>
          </p:cNvPr>
          <p:cNvSpPr/>
          <p:nvPr/>
        </p:nvSpPr>
        <p:spPr>
          <a:xfrm>
            <a:off x="3573016" y="1948502"/>
            <a:ext cx="199796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500" b="1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03  </a:t>
            </a:r>
            <a:r>
              <a:rPr lang="ko-KR" altLang="en-US" sz="3500" b="1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결론</a:t>
            </a:r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</a:p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 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가설 검증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  -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결론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616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627" y="157448"/>
            <a:ext cx="88197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03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1600" y="149753"/>
            <a:ext cx="59046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결론</a:t>
            </a:r>
            <a:endParaRPr lang="en-US" altLang="ko-KR" sz="2000" dirty="0">
              <a:solidFill>
                <a:srgbClr val="2745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2500" dirty="0">
                <a:solidFill>
                  <a:srgbClr val="B78C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가설 검증</a:t>
            </a:r>
            <a:endParaRPr lang="en-US" altLang="ko-KR" sz="2500" dirty="0">
              <a:solidFill>
                <a:srgbClr val="B78C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63DC70-1265-40D3-B75A-8C4AC75BBD6A}"/>
              </a:ext>
            </a:extLst>
          </p:cNvPr>
          <p:cNvSpPr txBox="1"/>
          <p:nvPr/>
        </p:nvSpPr>
        <p:spPr>
          <a:xfrm>
            <a:off x="1358084" y="2427734"/>
            <a:ext cx="6427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국가의 경제수준이 </a:t>
            </a:r>
            <a:r>
              <a:rPr lang="ko-KR" altLang="en-US" sz="3000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높을수록</a:t>
            </a:r>
            <a:endParaRPr lang="en-US" altLang="ko-KR" sz="3000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algn="ctr"/>
            <a:r>
              <a:rPr lang="ko-KR" altLang="en-US" sz="3000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해외여행의 수요와 소비가 증가할 것이다</a:t>
            </a:r>
            <a:r>
              <a:rPr lang="en-US" altLang="ko-KR" sz="3000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.</a:t>
            </a:r>
            <a:endParaRPr lang="ko-KR" altLang="en-US" sz="3000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AA67FB9-0AA8-4997-9406-1DF213E48D8F}"/>
              </a:ext>
            </a:extLst>
          </p:cNvPr>
          <p:cNvGrpSpPr/>
          <p:nvPr/>
        </p:nvGrpSpPr>
        <p:grpSpPr>
          <a:xfrm>
            <a:off x="0" y="2139702"/>
            <a:ext cx="9144000" cy="1480810"/>
            <a:chOff x="0" y="2027044"/>
            <a:chExt cx="9144000" cy="1480810"/>
          </a:xfrm>
          <a:solidFill>
            <a:srgbClr val="274555"/>
          </a:solidFill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3F500C6-926E-4A13-868E-F83464FF5419}"/>
                </a:ext>
              </a:extLst>
            </p:cNvPr>
            <p:cNvSpPr/>
            <p:nvPr/>
          </p:nvSpPr>
          <p:spPr>
            <a:xfrm>
              <a:off x="0" y="2027044"/>
              <a:ext cx="9144000" cy="14808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1CAC0A-C49F-4EC2-A732-51E52A55F66A}"/>
                </a:ext>
              </a:extLst>
            </p:cNvPr>
            <p:cNvSpPr txBox="1"/>
            <p:nvPr/>
          </p:nvSpPr>
          <p:spPr>
            <a:xfrm>
              <a:off x="1331640" y="2335401"/>
              <a:ext cx="6480720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dirty="0">
                  <a:solidFill>
                    <a:schemeClr val="bg1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국가의 경제수준이 높다고 해서</a:t>
              </a:r>
              <a:endParaRPr lang="en-US" altLang="ko-KR" sz="30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  <a:p>
              <a:pPr algn="ctr"/>
              <a:r>
                <a:rPr lang="ko-KR" altLang="en-US" sz="3000" dirty="0">
                  <a:solidFill>
                    <a:schemeClr val="bg1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해외여행의 수요가 증가하는 것은 아니다</a:t>
              </a:r>
              <a:r>
                <a:rPr lang="en-US" altLang="ko-KR" sz="3000" dirty="0">
                  <a:solidFill>
                    <a:schemeClr val="bg1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.</a:t>
              </a:r>
              <a:endParaRPr lang="ko-KR" altLang="en-US" sz="30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85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627" y="157448"/>
            <a:ext cx="88197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03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1600" y="149753"/>
            <a:ext cx="59046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결론</a:t>
            </a:r>
            <a:endParaRPr lang="en-US" altLang="ko-KR" sz="2000" dirty="0">
              <a:solidFill>
                <a:srgbClr val="2745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2500" dirty="0">
                <a:solidFill>
                  <a:srgbClr val="B78C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결론</a:t>
            </a:r>
            <a:endParaRPr lang="en-US" altLang="ko-KR" sz="2500" dirty="0">
              <a:solidFill>
                <a:srgbClr val="B78C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10354D1-A50B-4572-9A08-B1EBB0E50342}"/>
              </a:ext>
            </a:extLst>
          </p:cNvPr>
          <p:cNvGrpSpPr/>
          <p:nvPr/>
        </p:nvGrpSpPr>
        <p:grpSpPr>
          <a:xfrm>
            <a:off x="1336959" y="1563638"/>
            <a:ext cx="2941031" cy="2946765"/>
            <a:chOff x="1403648" y="1457726"/>
            <a:chExt cx="2941031" cy="294676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032439-D403-4837-941E-701E65EB1F98}"/>
                </a:ext>
              </a:extLst>
            </p:cNvPr>
            <p:cNvSpPr txBox="1"/>
            <p:nvPr/>
          </p:nvSpPr>
          <p:spPr>
            <a:xfrm>
              <a:off x="1690574" y="1769704"/>
              <a:ext cx="2249378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국가의 경제수준이</a:t>
              </a:r>
              <a:endParaRPr lang="en-US" altLang="ko-KR" sz="20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높다고 하더라도</a:t>
              </a:r>
              <a:endParaRPr lang="en-US" altLang="ko-KR" sz="20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다양한 이유에 의해</a:t>
              </a:r>
              <a:endParaRPr lang="en-US" altLang="ko-KR" sz="20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여행에 대한 수요는</a:t>
              </a:r>
              <a:endParaRPr lang="en-US" altLang="ko-KR" sz="20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달라질 수 있음</a:t>
              </a:r>
              <a:endParaRPr lang="en-US" altLang="ko-KR" sz="20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en-US" altLang="ko-KR" sz="20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(ex. </a:t>
              </a:r>
              <a:r>
                <a:rPr lang="ko-KR" altLang="en-US" sz="20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시간적 여유</a:t>
              </a:r>
              <a:r>
                <a:rPr lang="en-US" altLang="ko-KR" sz="20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,</a:t>
              </a:r>
            </a:p>
            <a:p>
              <a:pPr algn="ctr"/>
              <a:r>
                <a:rPr lang="ko-KR" altLang="en-US" sz="20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여행지의 치안 등</a:t>
              </a:r>
              <a:r>
                <a:rPr lang="en-US" altLang="ko-KR" sz="20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)</a:t>
              </a:r>
              <a:endParaRPr lang="ko-KR" altLang="en-US" sz="20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32" name="사각형: 둥근 한쪽 모서리 31">
              <a:extLst>
                <a:ext uri="{FF2B5EF4-FFF2-40B4-BE49-F238E27FC236}">
                  <a16:creationId xmlns:a16="http://schemas.microsoft.com/office/drawing/2014/main" id="{D38205B6-79BA-424F-9755-50DAECBAAD2A}"/>
                </a:ext>
              </a:extLst>
            </p:cNvPr>
            <p:cNvSpPr/>
            <p:nvPr/>
          </p:nvSpPr>
          <p:spPr>
            <a:xfrm rot="5400000">
              <a:off x="1360315" y="1501059"/>
              <a:ext cx="2880320" cy="2793654"/>
            </a:xfrm>
            <a:prstGeom prst="round1Rect">
              <a:avLst/>
            </a:prstGeom>
            <a:noFill/>
            <a:ln w="38100">
              <a:solidFill>
                <a:srgbClr val="274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원호 32">
              <a:extLst>
                <a:ext uri="{FF2B5EF4-FFF2-40B4-BE49-F238E27FC236}">
                  <a16:creationId xmlns:a16="http://schemas.microsoft.com/office/drawing/2014/main" id="{2A197E3F-FBEC-4EBE-AB91-C7CA0F6ACF5F}"/>
                </a:ext>
              </a:extLst>
            </p:cNvPr>
            <p:cNvSpPr/>
            <p:nvPr/>
          </p:nvSpPr>
          <p:spPr>
            <a:xfrm rot="4328134">
              <a:off x="3072698" y="3593645"/>
              <a:ext cx="603641" cy="1018052"/>
            </a:xfrm>
            <a:prstGeom prst="arc">
              <a:avLst>
                <a:gd name="adj1" fmla="val 17021284"/>
                <a:gd name="adj2" fmla="val 20111917"/>
              </a:avLst>
            </a:prstGeom>
            <a:ln w="38100">
              <a:solidFill>
                <a:srgbClr val="274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D5449A32-CAA2-49D8-AC2E-A3C43CCE9B9F}"/>
                </a:ext>
              </a:extLst>
            </p:cNvPr>
            <p:cNvSpPr/>
            <p:nvPr/>
          </p:nvSpPr>
          <p:spPr>
            <a:xfrm rot="7474049">
              <a:off x="3555845" y="3302115"/>
              <a:ext cx="863396" cy="714273"/>
            </a:xfrm>
            <a:prstGeom prst="arc">
              <a:avLst>
                <a:gd name="adj1" fmla="val 17575935"/>
                <a:gd name="adj2" fmla="val 20749553"/>
              </a:avLst>
            </a:prstGeom>
            <a:ln w="38100">
              <a:solidFill>
                <a:srgbClr val="274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9FD194B-88CD-48A6-A192-C4C6D12AA047}"/>
              </a:ext>
            </a:extLst>
          </p:cNvPr>
          <p:cNvGrpSpPr/>
          <p:nvPr/>
        </p:nvGrpSpPr>
        <p:grpSpPr>
          <a:xfrm>
            <a:off x="5014458" y="1563638"/>
            <a:ext cx="2941031" cy="2946765"/>
            <a:chOff x="5625026" y="1457726"/>
            <a:chExt cx="2941031" cy="294676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818466-45C3-47B4-B1B1-C693103DF8CB}"/>
                </a:ext>
              </a:extLst>
            </p:cNvPr>
            <p:cNvSpPr txBox="1"/>
            <p:nvPr/>
          </p:nvSpPr>
          <p:spPr>
            <a:xfrm>
              <a:off x="5909849" y="2164849"/>
              <a:ext cx="2249378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국가의 경기가</a:t>
              </a:r>
              <a:endParaRPr lang="en-US" altLang="ko-KR" sz="20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불황이더라도</a:t>
              </a:r>
              <a:endParaRPr lang="en-US" altLang="ko-KR" sz="20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sz="2000" dirty="0" err="1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워라밸</a:t>
              </a:r>
              <a:r>
                <a:rPr lang="ko-KR" altLang="en-US" sz="20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등에 의해서</a:t>
              </a:r>
              <a:endParaRPr lang="en-US" altLang="ko-KR" sz="20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여행에 대한 수요가</a:t>
              </a:r>
              <a:endParaRPr lang="en-US" altLang="ko-KR" sz="20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증가할 수 있음</a:t>
              </a:r>
            </a:p>
          </p:txBody>
        </p:sp>
        <p:sp>
          <p:nvSpPr>
            <p:cNvPr id="48" name="사각형: 둥근 한쪽 모서리 47">
              <a:extLst>
                <a:ext uri="{FF2B5EF4-FFF2-40B4-BE49-F238E27FC236}">
                  <a16:creationId xmlns:a16="http://schemas.microsoft.com/office/drawing/2014/main" id="{1EEDD2CF-26A3-42E6-8ED2-485D53742C4F}"/>
                </a:ext>
              </a:extLst>
            </p:cNvPr>
            <p:cNvSpPr/>
            <p:nvPr/>
          </p:nvSpPr>
          <p:spPr>
            <a:xfrm rot="5400000">
              <a:off x="5581693" y="1501059"/>
              <a:ext cx="2880320" cy="2793654"/>
            </a:xfrm>
            <a:prstGeom prst="round1Rect">
              <a:avLst/>
            </a:prstGeom>
            <a:noFill/>
            <a:ln w="38100">
              <a:solidFill>
                <a:srgbClr val="274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원호 48">
              <a:extLst>
                <a:ext uri="{FF2B5EF4-FFF2-40B4-BE49-F238E27FC236}">
                  <a16:creationId xmlns:a16="http://schemas.microsoft.com/office/drawing/2014/main" id="{4E7B1E08-D1A9-47EB-A173-A0CE5D60A9FC}"/>
                </a:ext>
              </a:extLst>
            </p:cNvPr>
            <p:cNvSpPr/>
            <p:nvPr/>
          </p:nvSpPr>
          <p:spPr>
            <a:xfrm rot="4328134">
              <a:off x="7294076" y="3593645"/>
              <a:ext cx="603641" cy="1018052"/>
            </a:xfrm>
            <a:prstGeom prst="arc">
              <a:avLst>
                <a:gd name="adj1" fmla="val 17021284"/>
                <a:gd name="adj2" fmla="val 20111917"/>
              </a:avLst>
            </a:prstGeom>
            <a:ln w="38100">
              <a:solidFill>
                <a:srgbClr val="274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원호 49">
              <a:extLst>
                <a:ext uri="{FF2B5EF4-FFF2-40B4-BE49-F238E27FC236}">
                  <a16:creationId xmlns:a16="http://schemas.microsoft.com/office/drawing/2014/main" id="{E65F8C8B-6D85-499A-BB66-DE02FC20B455}"/>
                </a:ext>
              </a:extLst>
            </p:cNvPr>
            <p:cNvSpPr/>
            <p:nvPr/>
          </p:nvSpPr>
          <p:spPr>
            <a:xfrm rot="7474049">
              <a:off x="7777223" y="3302115"/>
              <a:ext cx="863396" cy="714273"/>
            </a:xfrm>
            <a:prstGeom prst="arc">
              <a:avLst>
                <a:gd name="adj1" fmla="val 17460275"/>
                <a:gd name="adj2" fmla="val 20749553"/>
              </a:avLst>
            </a:prstGeom>
            <a:ln w="38100">
              <a:solidFill>
                <a:srgbClr val="274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8844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44F70E-A428-4AC1-A8F6-305783ABEE60}"/>
              </a:ext>
            </a:extLst>
          </p:cNvPr>
          <p:cNvCxnSpPr/>
          <p:nvPr/>
        </p:nvCxnSpPr>
        <p:spPr>
          <a:xfrm>
            <a:off x="6235" y="0"/>
            <a:ext cx="827584" cy="555526"/>
          </a:xfrm>
          <a:prstGeom prst="line">
            <a:avLst/>
          </a:prstGeom>
          <a:ln w="12700">
            <a:solidFill>
              <a:srgbClr val="274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EFE2AC-2A85-4C31-B327-1FB0E57E2B60}"/>
              </a:ext>
            </a:extLst>
          </p:cNvPr>
          <p:cNvCxnSpPr/>
          <p:nvPr/>
        </p:nvCxnSpPr>
        <p:spPr>
          <a:xfrm>
            <a:off x="8306139" y="4561033"/>
            <a:ext cx="837861" cy="582467"/>
          </a:xfrm>
          <a:prstGeom prst="line">
            <a:avLst/>
          </a:prstGeom>
          <a:ln w="12700">
            <a:solidFill>
              <a:srgbClr val="274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C41ABE-9222-4E2C-8A29-6F650A144A7D}"/>
              </a:ext>
            </a:extLst>
          </p:cNvPr>
          <p:cNvSpPr/>
          <p:nvPr/>
        </p:nvSpPr>
        <p:spPr>
          <a:xfrm>
            <a:off x="3429000" y="1794614"/>
            <a:ext cx="2286000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500" b="1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04  </a:t>
            </a:r>
            <a:r>
              <a:rPr lang="ko-KR" altLang="en-US" sz="3500" b="1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마무리</a:t>
            </a:r>
            <a:endParaRPr lang="en-US" altLang="ko-KR" sz="3500" b="1" dirty="0">
              <a:solidFill>
                <a:srgbClr val="2745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 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시사점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  - </a:t>
            </a:r>
            <a:r>
              <a:rPr lang="ko-KR" alt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느낀점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  -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자료 출처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0187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627" y="157448"/>
            <a:ext cx="88197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1600" y="149753"/>
            <a:ext cx="59046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마무리</a:t>
            </a:r>
            <a:endParaRPr lang="en-US" altLang="ko-KR" sz="2000" dirty="0">
              <a:solidFill>
                <a:srgbClr val="2745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2500" dirty="0">
                <a:solidFill>
                  <a:srgbClr val="B78C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시사점</a:t>
            </a:r>
            <a:endParaRPr lang="en-US" altLang="ko-KR" sz="2500" dirty="0">
              <a:solidFill>
                <a:srgbClr val="B78C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2719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627" y="157448"/>
            <a:ext cx="88197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1600" y="149753"/>
            <a:ext cx="59046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마무리</a:t>
            </a:r>
            <a:endParaRPr lang="en-US" altLang="ko-KR" sz="2000" dirty="0">
              <a:solidFill>
                <a:srgbClr val="2745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2500" dirty="0">
                <a:solidFill>
                  <a:srgbClr val="B78C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느낀 점</a:t>
            </a:r>
            <a:endParaRPr lang="en-US" altLang="ko-KR" sz="2500" dirty="0">
              <a:solidFill>
                <a:srgbClr val="B78C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13AE20-82F2-46A6-806D-9FD9460D18DB}"/>
              </a:ext>
            </a:extLst>
          </p:cNvPr>
          <p:cNvSpPr txBox="1"/>
          <p:nvPr/>
        </p:nvSpPr>
        <p:spPr>
          <a:xfrm>
            <a:off x="6196056" y="1994473"/>
            <a:ext cx="23535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너무 어려워</a:t>
            </a:r>
            <a:r>
              <a:rPr lang="en-US" altLang="ko-KR" sz="17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…………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9585DC-FCDD-43AE-A407-7A22466036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675102"/>
            <a:ext cx="1090940" cy="10909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810A530-C3A7-4BD6-B837-9A9CF15C28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591" y="1194921"/>
            <a:ext cx="1090940" cy="109094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5283225-6AD4-48FA-B494-2E959D353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559" y="3675102"/>
            <a:ext cx="1090940" cy="1090940"/>
          </a:xfrm>
          <a:prstGeom prst="rect">
            <a:avLst/>
          </a:prstGeom>
        </p:spPr>
      </p:pic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66BD7197-C2AB-49D8-A32F-FF1180A79118}"/>
              </a:ext>
            </a:extLst>
          </p:cNvPr>
          <p:cNvSpPr/>
          <p:nvPr/>
        </p:nvSpPr>
        <p:spPr>
          <a:xfrm>
            <a:off x="6044237" y="1194921"/>
            <a:ext cx="2657156" cy="1961228"/>
          </a:xfrm>
          <a:prstGeom prst="wedgeRoundRectCallout">
            <a:avLst>
              <a:gd name="adj1" fmla="val 6098"/>
              <a:gd name="adj2" fmla="val 70451"/>
              <a:gd name="adj3" fmla="val 16667"/>
            </a:avLst>
          </a:prstGeom>
          <a:noFill/>
          <a:ln w="38100">
            <a:solidFill>
              <a:srgbClr val="274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D4F26D6-98C7-4494-A6DE-49F3046292DD}"/>
              </a:ext>
            </a:extLst>
          </p:cNvPr>
          <p:cNvGrpSpPr/>
          <p:nvPr/>
        </p:nvGrpSpPr>
        <p:grpSpPr>
          <a:xfrm>
            <a:off x="404516" y="1194921"/>
            <a:ext cx="2657156" cy="2075079"/>
            <a:chOff x="258661" y="1308775"/>
            <a:chExt cx="2657156" cy="207507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6018D29-AAD9-4D9F-AF4D-06457FEEDE7F}"/>
                </a:ext>
              </a:extLst>
            </p:cNvPr>
            <p:cNvSpPr txBox="1"/>
            <p:nvPr/>
          </p:nvSpPr>
          <p:spPr>
            <a:xfrm>
              <a:off x="294665" y="1646122"/>
              <a:ext cx="2585147" cy="1400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7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경제수준이 여가생활에</a:t>
              </a:r>
              <a:endParaRPr lang="en-US" altLang="ko-KR" sz="17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sz="17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가장 큰 영향을 미칠 것으로</a:t>
              </a:r>
              <a:endParaRPr lang="en-US" altLang="ko-KR" sz="17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sz="17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생각하여</a:t>
              </a:r>
              <a:r>
                <a:rPr lang="en-US" altLang="ko-KR" sz="17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</a:t>
              </a:r>
              <a:r>
                <a:rPr lang="ko-KR" altLang="en-US" sz="17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가설을</a:t>
              </a:r>
              <a:r>
                <a:rPr lang="en-US" altLang="ko-KR" sz="17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</a:t>
              </a:r>
              <a:r>
                <a:rPr lang="ko-KR" altLang="en-US" sz="17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세웠으나</a:t>
              </a:r>
              <a:endParaRPr lang="en-US" altLang="ko-KR" sz="17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sz="17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생각보다</a:t>
              </a:r>
              <a:r>
                <a:rPr lang="en-US" altLang="ko-KR" sz="17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</a:t>
              </a:r>
              <a:r>
                <a:rPr lang="ko-KR" altLang="en-US" sz="17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영향을 주는</a:t>
              </a:r>
              <a:endParaRPr lang="en-US" altLang="ko-KR" sz="17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sz="17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요소들이</a:t>
              </a:r>
              <a:r>
                <a:rPr lang="en-US" altLang="ko-KR" sz="17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</a:t>
              </a:r>
              <a:r>
                <a:rPr lang="ko-KR" altLang="en-US" sz="17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다양함을 알게 됨</a:t>
              </a:r>
              <a:endParaRPr lang="en-US" altLang="ko-KR" sz="17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26" name="말풍선: 모서리가 둥근 사각형 25">
              <a:extLst>
                <a:ext uri="{FF2B5EF4-FFF2-40B4-BE49-F238E27FC236}">
                  <a16:creationId xmlns:a16="http://schemas.microsoft.com/office/drawing/2014/main" id="{34F81655-3803-422A-988C-DB592E9475FC}"/>
                </a:ext>
              </a:extLst>
            </p:cNvPr>
            <p:cNvSpPr/>
            <p:nvPr/>
          </p:nvSpPr>
          <p:spPr>
            <a:xfrm>
              <a:off x="258661" y="1308775"/>
              <a:ext cx="2657156" cy="2075079"/>
            </a:xfrm>
            <a:prstGeom prst="wedgeRoundRectCallout">
              <a:avLst>
                <a:gd name="adj1" fmla="val -5906"/>
                <a:gd name="adj2" fmla="val 64162"/>
                <a:gd name="adj3" fmla="val 16667"/>
              </a:avLst>
            </a:prstGeom>
            <a:noFill/>
            <a:ln w="38100">
              <a:solidFill>
                <a:srgbClr val="274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0669496-8916-45F0-9FBA-7BBB8C5E809B}"/>
              </a:ext>
            </a:extLst>
          </p:cNvPr>
          <p:cNvGrpSpPr/>
          <p:nvPr/>
        </p:nvGrpSpPr>
        <p:grpSpPr>
          <a:xfrm>
            <a:off x="3393302" y="3045815"/>
            <a:ext cx="2353519" cy="1720227"/>
            <a:chOff x="3393302" y="3032520"/>
            <a:chExt cx="2353519" cy="172022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33C9D25-CE94-4C46-9188-1F60979886FC}"/>
                </a:ext>
              </a:extLst>
            </p:cNvPr>
            <p:cNvSpPr txBox="1"/>
            <p:nvPr/>
          </p:nvSpPr>
          <p:spPr>
            <a:xfrm>
              <a:off x="3393302" y="3323246"/>
              <a:ext cx="235351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7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다른 분석 프로그램을</a:t>
              </a:r>
              <a:endParaRPr lang="en-US" altLang="ko-KR" sz="17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sz="17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적용했으면 더 구체적인</a:t>
              </a:r>
              <a:endParaRPr lang="en-US" altLang="ko-KR" sz="17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sz="17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분석이 가능했을 텐데</a:t>
              </a:r>
              <a:endParaRPr lang="en-US" altLang="ko-KR" sz="17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sz="17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그렇게 하지 못해 아쉬움</a:t>
              </a:r>
              <a:endParaRPr lang="en-US" altLang="ko-KR" sz="17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29" name="말풍선: 모서리가 둥근 사각형 28">
              <a:extLst>
                <a:ext uri="{FF2B5EF4-FFF2-40B4-BE49-F238E27FC236}">
                  <a16:creationId xmlns:a16="http://schemas.microsoft.com/office/drawing/2014/main" id="{D18E3066-2C08-4C91-9DAC-518259674B55}"/>
                </a:ext>
              </a:extLst>
            </p:cNvPr>
            <p:cNvSpPr/>
            <p:nvPr/>
          </p:nvSpPr>
          <p:spPr>
            <a:xfrm>
              <a:off x="3393303" y="3032520"/>
              <a:ext cx="2353518" cy="1720227"/>
            </a:xfrm>
            <a:prstGeom prst="wedgeRoundRectCallout">
              <a:avLst>
                <a:gd name="adj1" fmla="val -4114"/>
                <a:gd name="adj2" fmla="val -87037"/>
                <a:gd name="adj3" fmla="val 16667"/>
              </a:avLst>
            </a:prstGeom>
            <a:noFill/>
            <a:ln w="38100">
              <a:solidFill>
                <a:srgbClr val="274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2267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627" y="157448"/>
            <a:ext cx="88197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1600" y="149753"/>
            <a:ext cx="59046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마무리</a:t>
            </a:r>
            <a:endParaRPr lang="en-US" altLang="ko-KR" sz="2000" dirty="0">
              <a:solidFill>
                <a:srgbClr val="2745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2500" dirty="0">
                <a:solidFill>
                  <a:srgbClr val="B78C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자료 출처</a:t>
            </a:r>
            <a:endParaRPr lang="en-US" altLang="ko-KR" sz="2500" dirty="0">
              <a:solidFill>
                <a:srgbClr val="B78C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B7FF46-4C0D-4987-A2AE-1EF1F1F361DE}"/>
              </a:ext>
            </a:extLst>
          </p:cNvPr>
          <p:cNvSpPr txBox="1"/>
          <p:nvPr/>
        </p:nvSpPr>
        <p:spPr>
          <a:xfrm>
            <a:off x="251520" y="1275606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기사 </a:t>
            </a:r>
            <a:r>
              <a:rPr lang="en-US" altLang="ko-KR" sz="15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http://www.traveltimes.co.kr/news/articleView.html?idxno=102623</a:t>
            </a:r>
            <a:endParaRPr lang="en-US" altLang="ko-KR" sz="1500" dirty="0">
              <a:solidFill>
                <a:srgbClr val="B78C7F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15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https://www.msn.com/ko-kr/money/topstories</a:t>
            </a:r>
            <a:endParaRPr lang="en-US" altLang="ko-KR" sz="1500" dirty="0">
              <a:solidFill>
                <a:srgbClr val="B78C7F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endParaRPr lang="en-US" altLang="ko-KR" sz="1500" dirty="0">
              <a:solidFill>
                <a:srgbClr val="B78C7F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15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한국관광공사</a:t>
            </a:r>
          </a:p>
        </p:txBody>
      </p:sp>
    </p:spTree>
    <p:extLst>
      <p:ext uri="{BB962C8B-B14F-4D97-AF65-F5344CB8AC3E}">
        <p14:creationId xmlns:p14="http://schemas.microsoft.com/office/powerpoint/2010/main" val="3993785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44F70E-A428-4AC1-A8F6-305783ABEE60}"/>
              </a:ext>
            </a:extLst>
          </p:cNvPr>
          <p:cNvCxnSpPr/>
          <p:nvPr/>
        </p:nvCxnSpPr>
        <p:spPr>
          <a:xfrm>
            <a:off x="6235" y="0"/>
            <a:ext cx="827584" cy="555526"/>
          </a:xfrm>
          <a:prstGeom prst="line">
            <a:avLst/>
          </a:prstGeom>
          <a:ln w="12700">
            <a:solidFill>
              <a:srgbClr val="274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EFE2AC-2A85-4C31-B327-1FB0E57E2B60}"/>
              </a:ext>
            </a:extLst>
          </p:cNvPr>
          <p:cNvCxnSpPr/>
          <p:nvPr/>
        </p:nvCxnSpPr>
        <p:spPr>
          <a:xfrm>
            <a:off x="8306139" y="4561033"/>
            <a:ext cx="837861" cy="582467"/>
          </a:xfrm>
          <a:prstGeom prst="line">
            <a:avLst/>
          </a:prstGeom>
          <a:ln w="12700">
            <a:solidFill>
              <a:srgbClr val="274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E5989EDB-9FD2-4796-87A0-7BF5E4F8CC64}"/>
              </a:ext>
            </a:extLst>
          </p:cNvPr>
          <p:cNvGrpSpPr/>
          <p:nvPr/>
        </p:nvGrpSpPr>
        <p:grpSpPr>
          <a:xfrm>
            <a:off x="2159732" y="1057630"/>
            <a:ext cx="4824536" cy="3024336"/>
            <a:chOff x="2159732" y="1057630"/>
            <a:chExt cx="4824536" cy="302433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A15FE92-5531-4DE6-A08C-4F2C00F3E1BF}"/>
                </a:ext>
              </a:extLst>
            </p:cNvPr>
            <p:cNvSpPr/>
            <p:nvPr/>
          </p:nvSpPr>
          <p:spPr>
            <a:xfrm>
              <a:off x="2159732" y="1057630"/>
              <a:ext cx="4824536" cy="30243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B2E0F3B-914F-4CDE-8996-4C5EE0705F5D}"/>
                </a:ext>
              </a:extLst>
            </p:cNvPr>
            <p:cNvSpPr/>
            <p:nvPr/>
          </p:nvSpPr>
          <p:spPr>
            <a:xfrm>
              <a:off x="2384933" y="1230449"/>
              <a:ext cx="4446141" cy="267869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496767A-3FF9-461D-BC62-61A44B8AF724}"/>
              </a:ext>
            </a:extLst>
          </p:cNvPr>
          <p:cNvSpPr txBox="1"/>
          <p:nvPr/>
        </p:nvSpPr>
        <p:spPr>
          <a:xfrm>
            <a:off x="2830306" y="2254327"/>
            <a:ext cx="34833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THANK YOU</a:t>
            </a:r>
            <a:endParaRPr lang="ko-KR" altLang="en-US" sz="3500" dirty="0">
              <a:solidFill>
                <a:schemeClr val="bg1">
                  <a:lumMod val="9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168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8280920" y="5668094"/>
            <a:ext cx="899592" cy="764704"/>
          </a:xfrm>
          <a:prstGeom prst="line">
            <a:avLst/>
          </a:prstGeom>
          <a:ln w="9525">
            <a:solidFill>
              <a:srgbClr val="6D60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flipH="1">
            <a:off x="1079612" y="569185"/>
            <a:ext cx="1980220" cy="4008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050" b="1" spc="-150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2200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01  </a:t>
            </a:r>
            <a:r>
              <a:rPr lang="ko-KR" altLang="en-US" sz="2200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서론</a:t>
            </a:r>
            <a:endParaRPr lang="en-US" altLang="ko-KR" sz="2200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   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주제 선정 배경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    -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가설 수립</a:t>
            </a:r>
            <a:endParaRPr lang="en-US" altLang="ko-KR" sz="1400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endParaRPr lang="en-US" altLang="ko-KR" sz="1000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2200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02  </a:t>
            </a:r>
            <a:r>
              <a:rPr lang="ko-KR" altLang="en-US" sz="2200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본론</a:t>
            </a:r>
            <a:endParaRPr lang="en-US" altLang="ko-KR" sz="2200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   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데이터 수집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    -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데이터 분석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endParaRPr lang="en-US" altLang="ko-KR" sz="1000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2200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03  </a:t>
            </a:r>
            <a:r>
              <a:rPr lang="ko-KR" altLang="en-US" sz="2200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결론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   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가설 검증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    -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결론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endParaRPr lang="en-US" altLang="ko-KR" sz="1000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2200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04  </a:t>
            </a:r>
            <a:r>
              <a:rPr lang="ko-KR" altLang="en-US" sz="2200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마무리</a:t>
            </a:r>
            <a:endParaRPr lang="en-US" altLang="ko-KR" sz="2200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   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시사점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    -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느낀점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    -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자료 출처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 flipH="1">
            <a:off x="4211960" y="0"/>
            <a:ext cx="4934684" cy="5143500"/>
          </a:xfrm>
          <a:prstGeom prst="rtTriangle">
            <a:avLst/>
          </a:prstGeom>
          <a:solidFill>
            <a:srgbClr val="274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796136" y="4313190"/>
            <a:ext cx="324036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6500" dirty="0">
                <a:solidFill>
                  <a:schemeClr val="bg1">
                    <a:lumMod val="9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INDEX</a:t>
            </a:r>
            <a:endParaRPr lang="ko-KR" altLang="en-US" sz="6500" dirty="0">
              <a:solidFill>
                <a:schemeClr val="bg1">
                  <a:lumMod val="9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AB4B6EF-2339-4AC2-B8C2-160A095731AE}"/>
              </a:ext>
            </a:extLst>
          </p:cNvPr>
          <p:cNvCxnSpPr/>
          <p:nvPr/>
        </p:nvCxnSpPr>
        <p:spPr>
          <a:xfrm>
            <a:off x="6235" y="0"/>
            <a:ext cx="827584" cy="555526"/>
          </a:xfrm>
          <a:prstGeom prst="line">
            <a:avLst/>
          </a:prstGeom>
          <a:ln w="12700">
            <a:solidFill>
              <a:srgbClr val="274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7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44F70E-A428-4AC1-A8F6-305783ABEE60}"/>
              </a:ext>
            </a:extLst>
          </p:cNvPr>
          <p:cNvCxnSpPr/>
          <p:nvPr/>
        </p:nvCxnSpPr>
        <p:spPr>
          <a:xfrm>
            <a:off x="6235" y="0"/>
            <a:ext cx="827584" cy="555526"/>
          </a:xfrm>
          <a:prstGeom prst="line">
            <a:avLst/>
          </a:prstGeom>
          <a:ln w="12700">
            <a:solidFill>
              <a:srgbClr val="274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EFE2AC-2A85-4C31-B327-1FB0E57E2B60}"/>
              </a:ext>
            </a:extLst>
          </p:cNvPr>
          <p:cNvCxnSpPr/>
          <p:nvPr/>
        </p:nvCxnSpPr>
        <p:spPr>
          <a:xfrm>
            <a:off x="8306139" y="4561033"/>
            <a:ext cx="837861" cy="582467"/>
          </a:xfrm>
          <a:prstGeom prst="line">
            <a:avLst/>
          </a:prstGeom>
          <a:ln w="12700">
            <a:solidFill>
              <a:srgbClr val="274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D7477C-0954-4A44-B4BC-CFA250BD8745}"/>
              </a:ext>
            </a:extLst>
          </p:cNvPr>
          <p:cNvSpPr/>
          <p:nvPr/>
        </p:nvSpPr>
        <p:spPr>
          <a:xfrm>
            <a:off x="3316424" y="1948502"/>
            <a:ext cx="251115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50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01  </a:t>
            </a:r>
            <a:r>
              <a:rPr lang="ko-KR" altLang="en-US" sz="350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서론</a:t>
            </a:r>
            <a:endParaRPr lang="en-US" altLang="ko-KR" sz="3500" dirty="0">
              <a:solidFill>
                <a:srgbClr val="2745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 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주제 선정 배경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  -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가설 수립</a:t>
            </a:r>
            <a:endParaRPr lang="en-US" altLang="ko-KR" sz="2000" dirty="0">
              <a:solidFill>
                <a:srgbClr val="B78C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9678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627" y="157448"/>
            <a:ext cx="8099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01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9592" y="149753"/>
            <a:ext cx="59046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서론</a:t>
            </a:r>
            <a:endParaRPr lang="en-US" altLang="ko-KR" sz="2000" dirty="0">
              <a:solidFill>
                <a:srgbClr val="2745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2500" dirty="0">
                <a:solidFill>
                  <a:srgbClr val="B78C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주제 선정 배경</a:t>
            </a:r>
            <a:endParaRPr lang="en-US" altLang="ko-KR" sz="2500" dirty="0">
              <a:solidFill>
                <a:srgbClr val="B78C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9F956C0-2FD9-4757-A21C-621AB15598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88" t="18155" r="34250" b="5178"/>
          <a:stretch/>
        </p:blipFill>
        <p:spPr>
          <a:xfrm>
            <a:off x="251520" y="1419622"/>
            <a:ext cx="3773668" cy="308291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76E447E-A371-4AB6-9ED2-098A11B46D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563" t="24788" r="16926" b="5960"/>
          <a:stretch/>
        </p:blipFill>
        <p:spPr>
          <a:xfrm>
            <a:off x="4260262" y="1750803"/>
            <a:ext cx="4574429" cy="2599640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41B5928A-4DAA-4B5C-94DC-14BEA0B353F2}"/>
              </a:ext>
            </a:extLst>
          </p:cNvPr>
          <p:cNvGrpSpPr/>
          <p:nvPr/>
        </p:nvGrpSpPr>
        <p:grpSpPr>
          <a:xfrm>
            <a:off x="486594" y="1963882"/>
            <a:ext cx="8348096" cy="1832004"/>
            <a:chOff x="486594" y="1963882"/>
            <a:chExt cx="8348096" cy="1832004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1545175B-7004-4C2F-977B-099369080068}"/>
                </a:ext>
              </a:extLst>
            </p:cNvPr>
            <p:cNvGrpSpPr/>
            <p:nvPr/>
          </p:nvGrpSpPr>
          <p:grpSpPr>
            <a:xfrm>
              <a:off x="486594" y="2283718"/>
              <a:ext cx="3147689" cy="974241"/>
              <a:chOff x="486594" y="2283718"/>
              <a:chExt cx="3147689" cy="974241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98FCEC6-7CA2-4356-A8C8-BAC4CC6A89E7}"/>
                  </a:ext>
                </a:extLst>
              </p:cNvPr>
              <p:cNvSpPr/>
              <p:nvPr/>
            </p:nvSpPr>
            <p:spPr>
              <a:xfrm>
                <a:off x="486594" y="2283718"/>
                <a:ext cx="1872208" cy="144016"/>
              </a:xfrm>
              <a:prstGeom prst="rect">
                <a:avLst/>
              </a:prstGeom>
              <a:solidFill>
                <a:srgbClr val="FFFF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6D54493-AC78-40D9-B703-9A4F336CEAB1}"/>
                  </a:ext>
                </a:extLst>
              </p:cNvPr>
              <p:cNvSpPr/>
              <p:nvPr/>
            </p:nvSpPr>
            <p:spPr>
              <a:xfrm>
                <a:off x="2770187" y="2978615"/>
                <a:ext cx="864096" cy="144016"/>
              </a:xfrm>
              <a:prstGeom prst="rect">
                <a:avLst/>
              </a:prstGeom>
              <a:solidFill>
                <a:srgbClr val="FFFF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A32A5C6-B643-44DC-B786-F02FEC48BDC6}"/>
                  </a:ext>
                </a:extLst>
              </p:cNvPr>
              <p:cNvSpPr/>
              <p:nvPr/>
            </p:nvSpPr>
            <p:spPr>
              <a:xfrm>
                <a:off x="507115" y="3113943"/>
                <a:ext cx="3104728" cy="144016"/>
              </a:xfrm>
              <a:prstGeom prst="rect">
                <a:avLst/>
              </a:prstGeom>
              <a:solidFill>
                <a:srgbClr val="FFFF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B8A252A3-8550-4936-92F9-ABD5A870DD90}"/>
                </a:ext>
              </a:extLst>
            </p:cNvPr>
            <p:cNvGrpSpPr/>
            <p:nvPr/>
          </p:nvGrpSpPr>
          <p:grpSpPr>
            <a:xfrm>
              <a:off x="5436096" y="1963882"/>
              <a:ext cx="3398594" cy="1832004"/>
              <a:chOff x="5436096" y="1963882"/>
              <a:chExt cx="3398594" cy="1832004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83A6CFA-13F0-4100-ABC8-4FF59F096715}"/>
                  </a:ext>
                </a:extLst>
              </p:cNvPr>
              <p:cNvSpPr/>
              <p:nvPr/>
            </p:nvSpPr>
            <p:spPr>
              <a:xfrm>
                <a:off x="5611371" y="1963882"/>
                <a:ext cx="3223319" cy="216024"/>
              </a:xfrm>
              <a:prstGeom prst="rect">
                <a:avLst/>
              </a:prstGeom>
              <a:solidFill>
                <a:srgbClr val="FFFF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0AFB35D-E095-46D4-B6DE-DE82871DEFD9}"/>
                  </a:ext>
                </a:extLst>
              </p:cNvPr>
              <p:cNvSpPr/>
              <p:nvPr/>
            </p:nvSpPr>
            <p:spPr>
              <a:xfrm>
                <a:off x="5436096" y="3667772"/>
                <a:ext cx="2232248" cy="128114"/>
              </a:xfrm>
              <a:prstGeom prst="rect">
                <a:avLst/>
              </a:prstGeom>
              <a:solidFill>
                <a:srgbClr val="FFFF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525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627" y="157448"/>
            <a:ext cx="8099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01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9592" y="149753"/>
            <a:ext cx="59046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서론</a:t>
            </a:r>
            <a:endParaRPr lang="en-US" altLang="ko-KR" sz="2000" dirty="0">
              <a:solidFill>
                <a:srgbClr val="2745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2500" dirty="0">
                <a:solidFill>
                  <a:srgbClr val="B78C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주제 선정 배경</a:t>
            </a:r>
            <a:endParaRPr lang="en-US" altLang="ko-KR" sz="2500" dirty="0">
              <a:solidFill>
                <a:srgbClr val="B78C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62AE06A-A969-4515-A63C-01A7E38561D3}"/>
              </a:ext>
            </a:extLst>
          </p:cNvPr>
          <p:cNvGrpSpPr/>
          <p:nvPr/>
        </p:nvGrpSpPr>
        <p:grpSpPr>
          <a:xfrm>
            <a:off x="395536" y="1344132"/>
            <a:ext cx="3456384" cy="3456384"/>
            <a:chOff x="395536" y="1344132"/>
            <a:chExt cx="3456384" cy="345638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F819F90-7A48-4294-9E09-54315964F757}"/>
                </a:ext>
              </a:extLst>
            </p:cNvPr>
            <p:cNvSpPr/>
            <p:nvPr/>
          </p:nvSpPr>
          <p:spPr>
            <a:xfrm>
              <a:off x="395536" y="1344132"/>
              <a:ext cx="3456384" cy="3456384"/>
            </a:xfrm>
            <a:prstGeom prst="rect">
              <a:avLst/>
            </a:prstGeom>
            <a:noFill/>
            <a:ln w="38100">
              <a:solidFill>
                <a:srgbClr val="274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2D6653-4775-47E5-A824-51E8D5D2BD3D}"/>
                </a:ext>
              </a:extLst>
            </p:cNvPr>
            <p:cNvSpPr txBox="1"/>
            <p:nvPr/>
          </p:nvSpPr>
          <p:spPr>
            <a:xfrm>
              <a:off x="602621" y="1540941"/>
              <a:ext cx="2961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여행지의 </a:t>
              </a:r>
              <a:r>
                <a:rPr lang="en-US" altLang="ko-KR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SNS </a:t>
              </a:r>
              <a:r>
                <a:rPr lang="ko-KR" altLang="en-US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해시태그 및</a:t>
              </a:r>
              <a:endParaRPr lang="en-US" altLang="ko-KR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포털 검색어 기반 데이터 분석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89BA61-2CA2-4FC4-8E50-7E720AA1CC02}"/>
                </a:ext>
              </a:extLst>
            </p:cNvPr>
            <p:cNvSpPr txBox="1"/>
            <p:nvPr/>
          </p:nvSpPr>
          <p:spPr>
            <a:xfrm>
              <a:off x="818644" y="2337289"/>
              <a:ext cx="26012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근로자의 스트레스 수준과</a:t>
              </a:r>
              <a:endParaRPr lang="en-US" altLang="ko-KR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여행수요의 상관관계 분석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44D8D0-994D-4809-9817-DE8D4B3D8338}"/>
                </a:ext>
              </a:extLst>
            </p:cNvPr>
            <p:cNvSpPr txBox="1"/>
            <p:nvPr/>
          </p:nvSpPr>
          <p:spPr>
            <a:xfrm>
              <a:off x="602621" y="3174158"/>
              <a:ext cx="30332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여행지 트렌드와 의류산업과의</a:t>
              </a:r>
              <a:endParaRPr lang="en-US" altLang="ko-KR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상관관계 분석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FEFF1F-D02C-45E2-97F6-D165A775F65D}"/>
                </a:ext>
              </a:extLst>
            </p:cNvPr>
            <p:cNvSpPr txBox="1"/>
            <p:nvPr/>
          </p:nvSpPr>
          <p:spPr>
            <a:xfrm>
              <a:off x="473779" y="3976776"/>
              <a:ext cx="3321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국가 경제성장률 및 </a:t>
              </a:r>
              <a:r>
                <a:rPr lang="ko-KR" altLang="en-US" dirty="0" err="1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워라밸</a:t>
              </a:r>
              <a:r>
                <a:rPr lang="en-US" altLang="ko-KR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</a:t>
              </a:r>
              <a:r>
                <a:rPr lang="ko-KR" altLang="en-US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지향에</a:t>
              </a:r>
              <a:endParaRPr lang="en-US" altLang="ko-KR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따른 여행 수요 전망</a:t>
              </a:r>
            </a:p>
          </p:txBody>
        </p:sp>
      </p:grp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C3BC91E-A05E-434D-A027-D02959E00972}"/>
              </a:ext>
            </a:extLst>
          </p:cNvPr>
          <p:cNvSpPr/>
          <p:nvPr/>
        </p:nvSpPr>
        <p:spPr>
          <a:xfrm>
            <a:off x="4139952" y="2843128"/>
            <a:ext cx="864098" cy="458392"/>
          </a:xfrm>
          <a:prstGeom prst="rightArrow">
            <a:avLst/>
          </a:prstGeom>
          <a:solidFill>
            <a:srgbClr val="274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504D4F0-26A5-42A1-A9CC-D8878CD1F5AD}"/>
              </a:ext>
            </a:extLst>
          </p:cNvPr>
          <p:cNvGrpSpPr/>
          <p:nvPr/>
        </p:nvGrpSpPr>
        <p:grpSpPr>
          <a:xfrm>
            <a:off x="5292082" y="1344132"/>
            <a:ext cx="3456384" cy="3456384"/>
            <a:chOff x="5292082" y="1344132"/>
            <a:chExt cx="3456384" cy="345638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3A5B462-0328-4C3B-8594-179E08B6E14A}"/>
                </a:ext>
              </a:extLst>
            </p:cNvPr>
            <p:cNvSpPr/>
            <p:nvPr/>
          </p:nvSpPr>
          <p:spPr>
            <a:xfrm>
              <a:off x="5292082" y="1344132"/>
              <a:ext cx="3456384" cy="3456384"/>
            </a:xfrm>
            <a:prstGeom prst="rect">
              <a:avLst/>
            </a:prstGeom>
            <a:noFill/>
            <a:ln w="38100">
              <a:solidFill>
                <a:srgbClr val="274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E2C2142-7712-4DE6-AC1D-9CCD1F43A2DE}"/>
                </a:ext>
              </a:extLst>
            </p:cNvPr>
            <p:cNvSpPr txBox="1"/>
            <p:nvPr/>
          </p:nvSpPr>
          <p:spPr>
            <a:xfrm>
              <a:off x="5539638" y="2060290"/>
              <a:ext cx="29612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사회적인 관점으로 봤을 때</a:t>
              </a:r>
              <a:endParaRPr lang="en-US" altLang="ko-KR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en-US" altLang="ko-KR" dirty="0">
                  <a:solidFill>
                    <a:srgbClr val="274555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‘</a:t>
              </a:r>
              <a:r>
                <a:rPr lang="ko-KR" altLang="en-US" dirty="0" err="1">
                  <a:solidFill>
                    <a:srgbClr val="274555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워라밸</a:t>
              </a:r>
              <a:r>
                <a:rPr lang="en-US" altLang="ko-KR" dirty="0">
                  <a:solidFill>
                    <a:srgbClr val="274555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’</a:t>
              </a:r>
              <a:r>
                <a:rPr lang="ko-KR" altLang="en-US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이라는 신조어 등장에</a:t>
              </a:r>
              <a:endParaRPr lang="en-US" altLang="ko-KR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따라 </a:t>
              </a:r>
              <a:r>
                <a:rPr lang="ko-KR" altLang="en-US" dirty="0">
                  <a:solidFill>
                    <a:srgbClr val="274555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여행에 대한 관심 증가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03DA80-999A-4F47-8FBE-7B50294FEA96}"/>
                </a:ext>
              </a:extLst>
            </p:cNvPr>
            <p:cNvSpPr txBox="1"/>
            <p:nvPr/>
          </p:nvSpPr>
          <p:spPr>
            <a:xfrm>
              <a:off x="5478180" y="3340178"/>
              <a:ext cx="30841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이를 경제적인 관점으로 접근해</a:t>
              </a:r>
              <a:endParaRPr lang="en-US" altLang="ko-KR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dirty="0">
                  <a:solidFill>
                    <a:srgbClr val="274555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국가의 경제수준에 따른</a:t>
              </a:r>
              <a:endParaRPr lang="en-US" altLang="ko-KR" dirty="0">
                <a:solidFill>
                  <a:srgbClr val="274555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dirty="0">
                  <a:solidFill>
                    <a:srgbClr val="274555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여행 수요 전망 </a:t>
              </a:r>
              <a:r>
                <a:rPr lang="ko-KR" altLang="en-US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분석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769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627" y="157448"/>
            <a:ext cx="8099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01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9592" y="149753"/>
            <a:ext cx="59046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서론</a:t>
            </a:r>
            <a:endParaRPr lang="en-US" altLang="ko-KR" sz="2000" dirty="0">
              <a:solidFill>
                <a:srgbClr val="2745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2500" dirty="0">
                <a:solidFill>
                  <a:srgbClr val="B78C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가설 수립</a:t>
            </a:r>
            <a:endParaRPr lang="en-US" altLang="ko-KR" sz="2500" dirty="0">
              <a:solidFill>
                <a:srgbClr val="B78C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2E5DCF-696A-4BE3-8017-062C8DF9EAA8}"/>
              </a:ext>
            </a:extLst>
          </p:cNvPr>
          <p:cNvSpPr txBox="1"/>
          <p:nvPr/>
        </p:nvSpPr>
        <p:spPr>
          <a:xfrm>
            <a:off x="1358084" y="2427734"/>
            <a:ext cx="6427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국가의 경제수준이 </a:t>
            </a:r>
            <a:r>
              <a:rPr lang="ko-KR" altLang="en-US" sz="3000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높을수록</a:t>
            </a:r>
            <a:endParaRPr lang="en-US" altLang="ko-KR" sz="3000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algn="ctr"/>
            <a:r>
              <a:rPr lang="ko-KR" altLang="en-US" sz="3000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해외여행의 수요와 소비가 증가할 것이다</a:t>
            </a:r>
            <a:r>
              <a:rPr lang="en-US" altLang="ko-KR" sz="3000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.</a:t>
            </a:r>
            <a:endParaRPr lang="ko-KR" altLang="en-US" sz="3000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714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44F70E-A428-4AC1-A8F6-305783ABEE60}"/>
              </a:ext>
            </a:extLst>
          </p:cNvPr>
          <p:cNvCxnSpPr/>
          <p:nvPr/>
        </p:nvCxnSpPr>
        <p:spPr>
          <a:xfrm>
            <a:off x="6235" y="0"/>
            <a:ext cx="827584" cy="555526"/>
          </a:xfrm>
          <a:prstGeom prst="line">
            <a:avLst/>
          </a:prstGeom>
          <a:ln w="12700">
            <a:solidFill>
              <a:srgbClr val="274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EFE2AC-2A85-4C31-B327-1FB0E57E2B60}"/>
              </a:ext>
            </a:extLst>
          </p:cNvPr>
          <p:cNvCxnSpPr/>
          <p:nvPr/>
        </p:nvCxnSpPr>
        <p:spPr>
          <a:xfrm>
            <a:off x="8306139" y="4561033"/>
            <a:ext cx="837861" cy="582467"/>
          </a:xfrm>
          <a:prstGeom prst="line">
            <a:avLst/>
          </a:prstGeom>
          <a:ln w="12700">
            <a:solidFill>
              <a:srgbClr val="274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95BADD-3532-4F31-B601-689965AFF1B3}"/>
              </a:ext>
            </a:extLst>
          </p:cNvPr>
          <p:cNvSpPr/>
          <p:nvPr/>
        </p:nvSpPr>
        <p:spPr>
          <a:xfrm>
            <a:off x="3460440" y="1948502"/>
            <a:ext cx="222312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500" b="1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02  </a:t>
            </a:r>
            <a:r>
              <a:rPr lang="ko-KR" altLang="en-US" sz="3500" b="1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본론</a:t>
            </a:r>
            <a:endParaRPr lang="en-US" altLang="ko-KR" sz="3500" b="1" dirty="0">
              <a:solidFill>
                <a:srgbClr val="2745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 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수집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  -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분석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720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627" y="157448"/>
            <a:ext cx="88197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1600" y="149753"/>
            <a:ext cx="59046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본론</a:t>
            </a:r>
            <a:endParaRPr lang="en-US" altLang="ko-KR" sz="2000" dirty="0">
              <a:solidFill>
                <a:srgbClr val="2745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2500" dirty="0">
                <a:solidFill>
                  <a:srgbClr val="B78C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수집</a:t>
            </a:r>
            <a:endParaRPr lang="en-US" altLang="ko-KR" sz="2500" dirty="0">
              <a:solidFill>
                <a:srgbClr val="B78C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B16CC2-E3FD-477E-96BD-26A3E722F180}"/>
              </a:ext>
            </a:extLst>
          </p:cNvPr>
          <p:cNvSpPr txBox="1"/>
          <p:nvPr/>
        </p:nvSpPr>
        <p:spPr>
          <a:xfrm>
            <a:off x="-396552" y="1397280"/>
            <a:ext cx="706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분석대상</a:t>
            </a:r>
            <a:endParaRPr lang="en-US" altLang="ko-KR" dirty="0">
              <a:solidFill>
                <a:srgbClr val="B78C7F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OECD </a:t>
            </a:r>
            <a:r>
              <a:rPr lang="ko-KR" altLang="en-US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국가 </a:t>
            </a:r>
            <a:r>
              <a:rPr lang="en-US" altLang="ko-KR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(~~~)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B04CA0-80FB-4402-8902-A0E7FE594C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25" y="1387165"/>
            <a:ext cx="771550" cy="771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9F5A07-0BA4-4A51-8852-D4BC40C38570}"/>
              </a:ext>
            </a:extLst>
          </p:cNvPr>
          <p:cNvSpPr txBox="1"/>
          <p:nvPr/>
        </p:nvSpPr>
        <p:spPr>
          <a:xfrm>
            <a:off x="89627" y="2705606"/>
            <a:ext cx="706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각 국가의 경제수준을 나타내는 지표</a:t>
            </a:r>
            <a:endParaRPr lang="en-US" altLang="ko-KR" dirty="0">
              <a:solidFill>
                <a:srgbClr val="B78C7F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노동시간 및 노동량</a:t>
            </a:r>
            <a:r>
              <a:rPr lang="en-US" altLang="ko-KR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실업률</a:t>
            </a:r>
            <a:r>
              <a:rPr lang="en-US" altLang="ko-KR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환율</a:t>
            </a:r>
            <a:endParaRPr lang="en-US" altLang="ko-KR" dirty="0">
              <a:solidFill>
                <a:srgbClr val="B78C7F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DC96D7A-6AE2-4F35-9639-E60F2E6AF7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25" y="2592809"/>
            <a:ext cx="771550" cy="7715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067E4E-CA70-4993-81A2-43C392306611}"/>
              </a:ext>
            </a:extLst>
          </p:cNvPr>
          <p:cNvSpPr txBox="1"/>
          <p:nvPr/>
        </p:nvSpPr>
        <p:spPr>
          <a:xfrm>
            <a:off x="-189467" y="4101669"/>
            <a:ext cx="706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분석 기간</a:t>
            </a:r>
            <a:endParaRPr lang="en-US" altLang="ko-KR" dirty="0">
              <a:solidFill>
                <a:srgbClr val="B78C7F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73581DC-9F3B-44F8-959A-B913E5C7A51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25" y="3901135"/>
            <a:ext cx="770400" cy="7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8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627" y="157448"/>
            <a:ext cx="88197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1600" y="149753"/>
            <a:ext cx="59046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본론</a:t>
            </a:r>
            <a:endParaRPr lang="en-US" altLang="ko-KR" sz="2000" dirty="0">
              <a:solidFill>
                <a:srgbClr val="2745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2500" dirty="0">
                <a:solidFill>
                  <a:srgbClr val="B78C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분석</a:t>
            </a:r>
            <a:endParaRPr lang="en-US" altLang="ko-KR" sz="2500" dirty="0">
              <a:solidFill>
                <a:srgbClr val="B78C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9388C6-F00A-462A-B440-85DABC7CBEDF}"/>
              </a:ext>
            </a:extLst>
          </p:cNvPr>
          <p:cNvSpPr txBox="1"/>
          <p:nvPr/>
        </p:nvSpPr>
        <p:spPr>
          <a:xfrm>
            <a:off x="1039138" y="2571750"/>
            <a:ext cx="706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수집한 데이터들을 정리하여</a:t>
            </a:r>
            <a:endParaRPr lang="en-US" altLang="ko-KR" dirty="0">
              <a:solidFill>
                <a:srgbClr val="B78C7F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dirty="0" err="1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Tablo</a:t>
            </a:r>
            <a:r>
              <a:rPr lang="ko-KR" altLang="en-US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를 사용해 시각화</a:t>
            </a:r>
          </a:p>
        </p:txBody>
      </p:sp>
    </p:spTree>
    <p:extLst>
      <p:ext uri="{BB962C8B-B14F-4D97-AF65-F5344CB8AC3E}">
        <p14:creationId xmlns:p14="http://schemas.microsoft.com/office/powerpoint/2010/main" val="3548918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415</Words>
  <Application>Microsoft Office PowerPoint</Application>
  <PresentationFormat>화면 슬라이드 쇼(16:9)</PresentationFormat>
  <Paragraphs>136</Paragraphs>
  <Slides>17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210 맨발의청춘 B</vt:lpstr>
      <vt:lpstr>한컴 윤고딕 230</vt:lpstr>
      <vt:lpstr>210 맨발의청춘 L</vt:lpstr>
      <vt:lpstr>210 맨발의청춘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조예림</dc:creator>
  <cp:lastModifiedBy> </cp:lastModifiedBy>
  <cp:revision>56</cp:revision>
  <dcterms:created xsi:type="dcterms:W3CDTF">2017-05-15T10:31:55Z</dcterms:created>
  <dcterms:modified xsi:type="dcterms:W3CDTF">2018-12-08T19:10:06Z</dcterms:modified>
</cp:coreProperties>
</file>