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1513041.mediaspace.kaltura.com/media/INFO+607+Tensorflow/1_kqkg9atw"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A60X_NDte7o"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1-7 + 26 - Brian</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d15e9573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d15e9573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d15e9573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d15e9573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ce45b3f5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ce45b3f5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d15e9573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d15e9573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d15e9573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d15e9573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d15e9573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d15e9573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200" u="sng">
                <a:solidFill>
                  <a:schemeClr val="hlink"/>
                </a:solidFill>
                <a:hlinkClick r:id="rId2"/>
              </a:rPr>
              <a:t>https://1513041.mediaspace.kaltura.com/media/INFO+607+Tensorflow/1_kqkg9atw</a:t>
            </a:r>
            <a:endParaRPr sz="5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cfc03b9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cfc03b9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cfc03b9e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cfc03b9e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cfc03b9e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cfc03b9e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e240e7d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e240e7d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ce45b3f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ce45b3f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cfc03b9e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cfc03b9e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cfc03b9e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dcfc03b9e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d7d60f8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dd7d60f8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dcfc03b9e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dcfc03b9e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dcfc03b9e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dcfc03b9e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dcfc03b9e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dcfc03b9e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dce45b3f5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dce45b3f5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dce45b3f5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dce45b3f5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dba2d07ab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dba2d07ab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d15e9573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d15e9573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dce45b3f5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dce45b3f5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d15e9573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d15e9573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ce45b3f5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ce45b3f5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https://www.youtube.com/watch?v=A60X_NDte7o</a:t>
            </a:r>
            <a:endParaRPr/>
          </a:p>
          <a:p>
            <a:pPr indent="0" lvl="0" marL="0" rtl="0" algn="l">
              <a:spcBef>
                <a:spcPts val="0"/>
              </a:spcBef>
              <a:spcAft>
                <a:spcPts val="0"/>
              </a:spcAft>
              <a:buNone/>
            </a:pPr>
            <a:r>
              <a:rPr lang="en"/>
              <a:t>Input goes into the convolution layer then goes into pooling layer to decrease the computational power required for processing. This is repeated multiple times until finally being moved into the FC layer where it exists as a flattened column vector.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d15e9573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d15e9573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d15e9573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d15e9573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ce45b3f5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ce45b3f5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D9D9D9"/>
        </a:solidFill>
      </p:bgPr>
    </p:bg>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3D8E4">
            <a:alpha val="40220"/>
          </a:srgbClr>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www.youtube.com/watch?v=A60X_NDte7o" TargetMode="External"/><Relationship Id="rId4" Type="http://schemas.openxmlformats.org/officeDocument/2006/relationships/hyperlink" Target="https://towardsdatascience.com/deep-learning-with-tensorflow-part-1-b19ce7803428" TargetMode="External"/><Relationship Id="rId5" Type="http://schemas.openxmlformats.org/officeDocument/2006/relationships/hyperlink" Target="https://towardsdatascience.com/why-deep-learning-is-needed-over-traditional-machine-learning-1b6a99177063" TargetMode="External"/><Relationship Id="rId6" Type="http://schemas.openxmlformats.org/officeDocument/2006/relationships/hyperlink" Target="https://www.researchgate.net/publication/325465942_Development_of_a_Gemstone_Type_Identification_System_Based_on_HSV_Space_Colour_Using_an_Artificial_Neural_Network_Back_Propagation_Algorithm" TargetMode="External"/><Relationship Id="rId7" Type="http://schemas.openxmlformats.org/officeDocument/2006/relationships/hyperlink" Target="https://www.analyticsvidhya.com/blog/2020/02/cnn-vs-rnn-vs-mlp-analyzing-3-types-of-neural-networks-in-deep-learning/" TargetMode="External"/><Relationship Id="rId8" Type="http://schemas.openxmlformats.org/officeDocument/2006/relationships/hyperlink" Target="https://blog.tensorflow.org/2018/05/colab-easy-way-to-learn-and-use-tensorflow.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lsind18/gemstones-images"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youtube.com/watch?v=A60X_NDte7o"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4848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TensorFlow</a:t>
            </a:r>
            <a:endParaRPr b="1"/>
          </a:p>
          <a:p>
            <a:pPr indent="0" lvl="0" marL="0" rtl="0" algn="ctr">
              <a:spcBef>
                <a:spcPts val="0"/>
              </a:spcBef>
              <a:spcAft>
                <a:spcPts val="0"/>
              </a:spcAft>
              <a:buNone/>
            </a:pPr>
            <a:r>
              <a:rPr b="1" lang="en"/>
              <a:t>Gemstone Classification</a:t>
            </a:r>
            <a:endParaRPr b="1"/>
          </a:p>
        </p:txBody>
      </p:sp>
      <p:sp>
        <p:nvSpPr>
          <p:cNvPr id="55" name="Google Shape;55;p13"/>
          <p:cNvSpPr txBox="1"/>
          <p:nvPr>
            <p:ph idx="1" type="subTitle"/>
          </p:nvPr>
        </p:nvSpPr>
        <p:spPr>
          <a:xfrm>
            <a:off x="311700" y="29778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Hong Son, Yiyun Zhang </a:t>
            </a:r>
            <a:r>
              <a:rPr lang="en"/>
              <a:t>(Ben)</a:t>
            </a:r>
            <a:r>
              <a:rPr lang="en"/>
              <a:t>, Brian Kong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Classes</a:t>
            </a:r>
            <a:endParaRPr b="1"/>
          </a:p>
        </p:txBody>
      </p:sp>
      <p:pic>
        <p:nvPicPr>
          <p:cNvPr id="121" name="Google Shape;121;p22"/>
          <p:cNvPicPr preferRelativeResize="0"/>
          <p:nvPr/>
        </p:nvPicPr>
        <p:blipFill>
          <a:blip r:embed="rId3">
            <a:alphaModFix/>
          </a:blip>
          <a:stretch>
            <a:fillRect/>
          </a:stretch>
        </p:blipFill>
        <p:spPr>
          <a:xfrm>
            <a:off x="1538275" y="1241425"/>
            <a:ext cx="6067425" cy="3238500"/>
          </a:xfrm>
          <a:prstGeom prst="rect">
            <a:avLst/>
          </a:prstGeom>
          <a:noFill/>
          <a:ln>
            <a:noFill/>
          </a:ln>
        </p:spPr>
      </p:pic>
      <p:sp>
        <p:nvSpPr>
          <p:cNvPr id="122" name="Google Shape;122;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Load </a:t>
            </a:r>
            <a:r>
              <a:rPr b="1" lang="en"/>
              <a:t>VGG16</a:t>
            </a:r>
            <a:endParaRPr b="1"/>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is easy to implement since it’s already pre-trained from existing data</a:t>
            </a:r>
            <a:endParaRPr/>
          </a:p>
          <a:p>
            <a:pPr indent="-317500" lvl="1" marL="914400" rtl="0" algn="l">
              <a:spcBef>
                <a:spcPts val="0"/>
              </a:spcBef>
              <a:spcAft>
                <a:spcPts val="0"/>
              </a:spcAft>
              <a:buSzPts val="1400"/>
              <a:buChar char="○"/>
            </a:pPr>
            <a:r>
              <a:rPr lang="en"/>
              <a:t>Load the model through Keras</a:t>
            </a:r>
            <a:endParaRPr/>
          </a:p>
          <a:p>
            <a:pPr indent="0" lvl="0" marL="914400" rtl="0" algn="l">
              <a:spcBef>
                <a:spcPts val="1200"/>
              </a:spcBef>
              <a:spcAft>
                <a:spcPts val="1200"/>
              </a:spcAft>
              <a:buNone/>
            </a:pPr>
            <a:r>
              <a:t/>
            </a:r>
            <a:endParaRPr/>
          </a:p>
        </p:txBody>
      </p:sp>
      <p:pic>
        <p:nvPicPr>
          <p:cNvPr id="129" name="Google Shape;129;p23"/>
          <p:cNvPicPr preferRelativeResize="0"/>
          <p:nvPr/>
        </p:nvPicPr>
        <p:blipFill>
          <a:blip r:embed="rId3">
            <a:alphaModFix/>
          </a:blip>
          <a:stretch>
            <a:fillRect/>
          </a:stretch>
        </p:blipFill>
        <p:spPr>
          <a:xfrm>
            <a:off x="1540638" y="2255400"/>
            <a:ext cx="6200775" cy="1466850"/>
          </a:xfrm>
          <a:prstGeom prst="rect">
            <a:avLst/>
          </a:prstGeom>
          <a:noFill/>
          <a:ln>
            <a:noFill/>
          </a:ln>
        </p:spPr>
      </p:pic>
      <p:sp>
        <p:nvSpPr>
          <p:cNvPr id="130" name="Google Shape;13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Print </a:t>
            </a:r>
            <a:r>
              <a:rPr b="1" lang="en"/>
              <a:t>VGG16 Model Summary</a:t>
            </a:r>
            <a:endParaRPr b="1"/>
          </a:p>
        </p:txBody>
      </p:sp>
      <p:pic>
        <p:nvPicPr>
          <p:cNvPr id="136" name="Google Shape;136;p24"/>
          <p:cNvPicPr preferRelativeResize="0"/>
          <p:nvPr/>
        </p:nvPicPr>
        <p:blipFill>
          <a:blip r:embed="rId3">
            <a:alphaModFix/>
          </a:blip>
          <a:stretch>
            <a:fillRect/>
          </a:stretch>
        </p:blipFill>
        <p:spPr>
          <a:xfrm>
            <a:off x="1933075" y="2206325"/>
            <a:ext cx="4596050" cy="2516525"/>
          </a:xfrm>
          <a:prstGeom prst="rect">
            <a:avLst/>
          </a:prstGeom>
          <a:noFill/>
          <a:ln>
            <a:noFill/>
          </a:ln>
        </p:spPr>
      </p:pic>
      <p:sp>
        <p:nvSpPr>
          <p:cNvPr id="137" name="Google Shape;13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Looking at the summary shows that it requires the image to be</a:t>
            </a:r>
            <a:endParaRPr/>
          </a:p>
          <a:p>
            <a:pPr indent="-317500" lvl="1" marL="914400" rtl="0" algn="l">
              <a:spcBef>
                <a:spcPts val="0"/>
              </a:spcBef>
              <a:spcAft>
                <a:spcPts val="0"/>
              </a:spcAft>
              <a:buSzPts val="1400"/>
              <a:buChar char="○"/>
            </a:pPr>
            <a:r>
              <a:rPr lang="en"/>
              <a:t>224 X 224 Pixels</a:t>
            </a:r>
            <a:endParaRPr/>
          </a:p>
          <a:p>
            <a:pPr indent="-317500" lvl="1" marL="914400" rtl="0" algn="l">
              <a:spcBef>
                <a:spcPts val="0"/>
              </a:spcBef>
              <a:spcAft>
                <a:spcPts val="0"/>
              </a:spcAft>
              <a:buSzPts val="1400"/>
              <a:buChar char="○"/>
            </a:pPr>
            <a:r>
              <a:rPr lang="en"/>
              <a:t>With 3 channels (x, y, z)</a:t>
            </a:r>
            <a:endParaRPr/>
          </a:p>
          <a:p>
            <a:pPr indent="0" lvl="0" marL="914400" rtl="0" algn="l">
              <a:spcBef>
                <a:spcPts val="1200"/>
              </a:spcBef>
              <a:spcAft>
                <a:spcPts val="1200"/>
              </a:spcAft>
              <a:buNone/>
            </a:pPr>
            <a:r>
              <a:t/>
            </a:r>
            <a:endParaRPr/>
          </a:p>
        </p:txBody>
      </p:sp>
      <p:sp>
        <p:nvSpPr>
          <p:cNvPr id="138" name="Google Shape;138;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Predict Using </a:t>
            </a:r>
            <a:r>
              <a:rPr b="1" lang="en"/>
              <a:t>VGG16</a:t>
            </a:r>
            <a:endParaRPr b="1"/>
          </a:p>
        </p:txBody>
      </p:sp>
      <p:sp>
        <p:nvSpPr>
          <p:cNvPr id="144" name="Google Shape;14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Then prepare the test data and </a:t>
            </a:r>
            <a:r>
              <a:rPr lang="en"/>
              <a:t>predict</a:t>
            </a:r>
            <a:r>
              <a:rPr lang="en"/>
              <a:t> the classes</a:t>
            </a: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Our first 8 predictions and the classes are shown on</a:t>
            </a:r>
            <a:endParaRPr/>
          </a:p>
          <a:p>
            <a:pPr indent="0" lvl="0" marL="457200" rtl="0" algn="l">
              <a:spcBef>
                <a:spcPts val="1200"/>
              </a:spcBef>
              <a:spcAft>
                <a:spcPts val="1200"/>
              </a:spcAft>
              <a:buNone/>
            </a:pPr>
            <a:r>
              <a:rPr lang="en"/>
              <a:t>the right</a:t>
            </a:r>
            <a:endParaRPr/>
          </a:p>
        </p:txBody>
      </p:sp>
      <p:pic>
        <p:nvPicPr>
          <p:cNvPr id="145" name="Google Shape;145;p25"/>
          <p:cNvPicPr preferRelativeResize="0"/>
          <p:nvPr/>
        </p:nvPicPr>
        <p:blipFill>
          <a:blip r:embed="rId3">
            <a:alphaModFix/>
          </a:blip>
          <a:stretch>
            <a:fillRect/>
          </a:stretch>
        </p:blipFill>
        <p:spPr>
          <a:xfrm>
            <a:off x="1086350" y="1705463"/>
            <a:ext cx="4629150" cy="1495425"/>
          </a:xfrm>
          <a:prstGeom prst="rect">
            <a:avLst/>
          </a:prstGeom>
          <a:noFill/>
          <a:ln>
            <a:noFill/>
          </a:ln>
        </p:spPr>
      </p:pic>
      <p:pic>
        <p:nvPicPr>
          <p:cNvPr id="146" name="Google Shape;146;p25"/>
          <p:cNvPicPr preferRelativeResize="0"/>
          <p:nvPr/>
        </p:nvPicPr>
        <p:blipFill>
          <a:blip r:embed="rId4">
            <a:alphaModFix/>
          </a:blip>
          <a:stretch>
            <a:fillRect/>
          </a:stretch>
        </p:blipFill>
        <p:spPr>
          <a:xfrm>
            <a:off x="6489525" y="627150"/>
            <a:ext cx="2228850" cy="4210050"/>
          </a:xfrm>
          <a:prstGeom prst="rect">
            <a:avLst/>
          </a:prstGeom>
          <a:noFill/>
          <a:ln>
            <a:noFill/>
          </a:ln>
        </p:spPr>
      </p:pic>
      <p:sp>
        <p:nvSpPr>
          <p:cNvPr id="147" name="Google Shape;14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Results</a:t>
            </a:r>
            <a:endParaRPr b="1"/>
          </a:p>
        </p:txBody>
      </p:sp>
      <p:sp>
        <p:nvSpPr>
          <p:cNvPr id="153" name="Google Shape;15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we found from doing this part is that the VGG16 model is not a great resource for predicting gemstones.</a:t>
            </a:r>
            <a:endParaRPr/>
          </a:p>
          <a:p>
            <a:pPr indent="-342900" lvl="0" marL="457200" rtl="0" algn="l">
              <a:spcBef>
                <a:spcPts val="0"/>
              </a:spcBef>
              <a:spcAft>
                <a:spcPts val="0"/>
              </a:spcAft>
              <a:buSzPts val="1800"/>
              <a:buChar char="●"/>
            </a:pPr>
            <a:r>
              <a:rPr lang="en"/>
              <a:t>We see a range of different predictions but some shows up in different gemstones such as shower cap (39/363), pick (36/363), hair slide(24/363), pencil </a:t>
            </a:r>
            <a:r>
              <a:rPr lang="en"/>
              <a:t>sharpener</a:t>
            </a:r>
            <a:r>
              <a:rPr lang="en"/>
              <a:t> (21/363), and croquet ball(12/</a:t>
            </a:r>
            <a:r>
              <a:rPr lang="en"/>
              <a:t>363</a:t>
            </a:r>
            <a:r>
              <a:rPr lang="en"/>
              <a:t>).</a:t>
            </a:r>
            <a:endParaRPr/>
          </a:p>
          <a:p>
            <a:pPr indent="-342900" lvl="0" marL="457200" rtl="0" algn="l">
              <a:spcBef>
                <a:spcPts val="0"/>
              </a:spcBef>
              <a:spcAft>
                <a:spcPts val="0"/>
              </a:spcAft>
              <a:buSzPts val="1800"/>
              <a:buChar char="●"/>
            </a:pPr>
            <a:r>
              <a:rPr lang="en"/>
              <a:t>We think that VGG16 would be better for classifying objects related common household items, technologies and animals.</a:t>
            </a:r>
            <a:endParaRPr/>
          </a:p>
        </p:txBody>
      </p:sp>
      <p:pic>
        <p:nvPicPr>
          <p:cNvPr id="154" name="Google Shape;154;p26"/>
          <p:cNvPicPr preferRelativeResize="0"/>
          <p:nvPr/>
        </p:nvPicPr>
        <p:blipFill>
          <a:blip r:embed="rId3">
            <a:alphaModFix/>
          </a:blip>
          <a:stretch>
            <a:fillRect/>
          </a:stretch>
        </p:blipFill>
        <p:spPr>
          <a:xfrm>
            <a:off x="4051225" y="3617038"/>
            <a:ext cx="4362450" cy="1247775"/>
          </a:xfrm>
          <a:prstGeom prst="rect">
            <a:avLst/>
          </a:prstGeom>
          <a:noFill/>
          <a:ln>
            <a:noFill/>
          </a:ln>
        </p:spPr>
      </p:pic>
      <p:sp>
        <p:nvSpPr>
          <p:cNvPr id="155" name="Google Shape;155;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Own CNN Model</a:t>
            </a:r>
            <a:endParaRPr b="1"/>
          </a:p>
        </p:txBody>
      </p:sp>
      <p:sp>
        <p:nvSpPr>
          <p:cNvPr id="161" name="Google Shape;16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also trained our own CNN model using data from our </a:t>
            </a:r>
            <a:r>
              <a:rPr lang="en"/>
              <a:t>train</a:t>
            </a:r>
            <a:r>
              <a:rPr lang="en"/>
              <a:t> set to see how it would </a:t>
            </a:r>
            <a:r>
              <a:rPr lang="en"/>
              <a:t>perform</a:t>
            </a:r>
            <a:r>
              <a:rPr lang="en"/>
              <a:t> against VGG 16 Model.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62" name="Google Shape;162;p27"/>
          <p:cNvSpPr txBox="1"/>
          <p:nvPr>
            <p:ph idx="1" type="body"/>
          </p:nvPr>
        </p:nvSpPr>
        <p:spPr>
          <a:xfrm>
            <a:off x="0" y="4800600"/>
            <a:ext cx="6210300" cy="34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000"/>
              <a:t>Link is here</a:t>
            </a:r>
            <a:endParaRPr b="1" sz="1000"/>
          </a:p>
        </p:txBody>
      </p:sp>
      <p:sp>
        <p:nvSpPr>
          <p:cNvPr id="163" name="Google Shape;16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Data Preparation</a:t>
            </a:r>
            <a:endParaRPr b="1"/>
          </a:p>
        </p:txBody>
      </p:sp>
      <p:sp>
        <p:nvSpPr>
          <p:cNvPr id="169" name="Google Shape;16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Reading each image from disk.</a:t>
            </a:r>
            <a:endParaRPr/>
          </a:p>
          <a:p>
            <a:pPr indent="-342900" lvl="0" marL="457200" rtl="0" algn="l">
              <a:spcBef>
                <a:spcPts val="0"/>
              </a:spcBef>
              <a:spcAft>
                <a:spcPts val="0"/>
              </a:spcAft>
              <a:buSzPts val="1800"/>
              <a:buChar char="●"/>
            </a:pPr>
            <a:r>
              <a:rPr lang="en"/>
              <a:t>Standardizing size and Color.</a:t>
            </a:r>
            <a:endParaRPr/>
          </a:p>
          <a:p>
            <a:pPr indent="-342900" lvl="0" marL="457200" rtl="0" algn="l">
              <a:spcBef>
                <a:spcPts val="0"/>
              </a:spcBef>
              <a:spcAft>
                <a:spcPts val="0"/>
              </a:spcAft>
              <a:buSzPts val="1800"/>
              <a:buChar char="●"/>
            </a:pPr>
            <a:r>
              <a:rPr lang="en"/>
              <a:t>Converting into a Numpy Array.</a:t>
            </a:r>
            <a:endParaRPr/>
          </a:p>
        </p:txBody>
      </p:sp>
      <p:pic>
        <p:nvPicPr>
          <p:cNvPr id="170" name="Google Shape;170;p28"/>
          <p:cNvPicPr preferRelativeResize="0"/>
          <p:nvPr/>
        </p:nvPicPr>
        <p:blipFill>
          <a:blip r:embed="rId3">
            <a:alphaModFix/>
          </a:blip>
          <a:stretch>
            <a:fillRect/>
          </a:stretch>
        </p:blipFill>
        <p:spPr>
          <a:xfrm>
            <a:off x="4156350" y="1866400"/>
            <a:ext cx="4762500" cy="2647950"/>
          </a:xfrm>
          <a:prstGeom prst="rect">
            <a:avLst/>
          </a:prstGeom>
          <a:noFill/>
          <a:ln>
            <a:noFill/>
          </a:ln>
        </p:spPr>
      </p:pic>
      <p:sp>
        <p:nvSpPr>
          <p:cNvPr id="171" name="Google Shape;171;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Get Image Labels</a:t>
            </a:r>
            <a:endParaRPr b="1"/>
          </a:p>
        </p:txBody>
      </p:sp>
      <p:sp>
        <p:nvSpPr>
          <p:cNvPr id="177" name="Google Shape;17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Converting string labels to numbers.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Create 2 arrays containing images and corresponding names of the classes.</a:t>
            </a:r>
            <a:endParaRPr/>
          </a:p>
          <a:p>
            <a:pPr indent="0" lvl="0" marL="0" rtl="0" algn="l">
              <a:spcBef>
                <a:spcPts val="1200"/>
              </a:spcBef>
              <a:spcAft>
                <a:spcPts val="1200"/>
              </a:spcAft>
              <a:buNone/>
            </a:pPr>
            <a:r>
              <a:t/>
            </a:r>
            <a:endParaRPr/>
          </a:p>
        </p:txBody>
      </p:sp>
      <p:pic>
        <p:nvPicPr>
          <p:cNvPr id="178" name="Google Shape;178;p29"/>
          <p:cNvPicPr preferRelativeResize="0"/>
          <p:nvPr/>
        </p:nvPicPr>
        <p:blipFill>
          <a:blip r:embed="rId3">
            <a:alphaModFix/>
          </a:blip>
          <a:stretch>
            <a:fillRect/>
          </a:stretch>
        </p:blipFill>
        <p:spPr>
          <a:xfrm>
            <a:off x="1797638" y="1798300"/>
            <a:ext cx="3343275" cy="1162050"/>
          </a:xfrm>
          <a:prstGeom prst="rect">
            <a:avLst/>
          </a:prstGeom>
          <a:noFill/>
          <a:ln>
            <a:noFill/>
          </a:ln>
        </p:spPr>
      </p:pic>
      <p:pic>
        <p:nvPicPr>
          <p:cNvPr id="179" name="Google Shape;179;p29"/>
          <p:cNvPicPr preferRelativeResize="0"/>
          <p:nvPr/>
        </p:nvPicPr>
        <p:blipFill>
          <a:blip r:embed="rId4">
            <a:alphaModFix/>
          </a:blip>
          <a:stretch>
            <a:fillRect/>
          </a:stretch>
        </p:blipFill>
        <p:spPr>
          <a:xfrm>
            <a:off x="1914525" y="3639588"/>
            <a:ext cx="5314950" cy="1247775"/>
          </a:xfrm>
          <a:prstGeom prst="rect">
            <a:avLst/>
          </a:prstGeom>
          <a:noFill/>
          <a:ln>
            <a:noFill/>
          </a:ln>
        </p:spPr>
      </p:pic>
      <p:sp>
        <p:nvSpPr>
          <p:cNvPr id="180" name="Google Shape;180;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311700" y="467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Plotting Images with labels</a:t>
            </a:r>
            <a:endParaRPr b="1"/>
          </a:p>
        </p:txBody>
      </p:sp>
      <p:sp>
        <p:nvSpPr>
          <p:cNvPr id="186" name="Google Shape;18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7" name="Google Shape;187;p30"/>
          <p:cNvPicPr preferRelativeResize="0"/>
          <p:nvPr/>
        </p:nvPicPr>
        <p:blipFill>
          <a:blip r:embed="rId3">
            <a:alphaModFix/>
          </a:blip>
          <a:stretch>
            <a:fillRect/>
          </a:stretch>
        </p:blipFill>
        <p:spPr>
          <a:xfrm>
            <a:off x="364025" y="1265501"/>
            <a:ext cx="8022374" cy="3539275"/>
          </a:xfrm>
          <a:prstGeom prst="rect">
            <a:avLst/>
          </a:prstGeom>
          <a:noFill/>
          <a:ln>
            <a:noFill/>
          </a:ln>
        </p:spPr>
      </p:pic>
      <p:sp>
        <p:nvSpPr>
          <p:cNvPr id="188" name="Google Shape;18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b="1" lang="en"/>
              <a:t>Crop Edges</a:t>
            </a:r>
            <a:endParaRPr b="1"/>
          </a:p>
          <a:p>
            <a:pPr indent="0" lvl="0" marL="0" rtl="0" algn="l">
              <a:spcBef>
                <a:spcPts val="0"/>
              </a:spcBef>
              <a:spcAft>
                <a:spcPts val="0"/>
              </a:spcAft>
              <a:buNone/>
            </a:pPr>
            <a:r>
              <a:t/>
            </a:r>
            <a:endParaRPr/>
          </a:p>
        </p:txBody>
      </p:sp>
      <p:sp>
        <p:nvSpPr>
          <p:cNvPr id="194" name="Google Shape;19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5" name="Google Shape;195;p31"/>
          <p:cNvPicPr preferRelativeResize="0"/>
          <p:nvPr/>
        </p:nvPicPr>
        <p:blipFill>
          <a:blip r:embed="rId3">
            <a:alphaModFix/>
          </a:blip>
          <a:stretch>
            <a:fillRect/>
          </a:stretch>
        </p:blipFill>
        <p:spPr>
          <a:xfrm>
            <a:off x="2333625" y="1342975"/>
            <a:ext cx="4476750" cy="3543425"/>
          </a:xfrm>
          <a:prstGeom prst="rect">
            <a:avLst/>
          </a:prstGeom>
          <a:noFill/>
          <a:ln>
            <a:noFill/>
          </a:ln>
        </p:spPr>
      </p:pic>
      <p:sp>
        <p:nvSpPr>
          <p:cNvPr id="196" name="Google Shape;196;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The Goal</a:t>
            </a:r>
            <a:endParaRPr b="1"/>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Experiment</a:t>
            </a:r>
            <a:r>
              <a:rPr lang="en"/>
              <a:t> the functionality, usability, and capacity of Tensorflow with a case study.</a:t>
            </a:r>
            <a:endParaRPr/>
          </a:p>
          <a:p>
            <a:pPr indent="-317500" lvl="1" marL="914400" rtl="0" algn="l">
              <a:spcBef>
                <a:spcPts val="0"/>
              </a:spcBef>
              <a:spcAft>
                <a:spcPts val="0"/>
              </a:spcAft>
              <a:buSzPts val="1400"/>
              <a:buChar char="-"/>
            </a:pPr>
            <a:r>
              <a:rPr lang="en"/>
              <a:t>Our case study relates to classifying gemstones. </a:t>
            </a:r>
            <a:r>
              <a:rPr lang="en"/>
              <a:t>A gemstone is mineral, stone, or organic matter that can be cut and polished or used as jewelry or other ornament.</a:t>
            </a:r>
            <a:endParaRPr/>
          </a:p>
          <a:p>
            <a:pPr indent="0" lvl="0" marL="0" rtl="0" algn="l">
              <a:spcBef>
                <a:spcPts val="1200"/>
              </a:spcBef>
              <a:spcAft>
                <a:spcPts val="0"/>
              </a:spcAft>
              <a:buNone/>
            </a:pPr>
            <a:r>
              <a:t/>
            </a:r>
            <a:endParaRPr/>
          </a:p>
          <a:p>
            <a:pPr indent="-317500" lvl="1" marL="914400" rtl="0" algn="l">
              <a:spcBef>
                <a:spcPts val="1200"/>
              </a:spcBef>
              <a:spcAft>
                <a:spcPts val="0"/>
              </a:spcAft>
              <a:buSzPts val="1400"/>
              <a:buChar char="-"/>
            </a:pPr>
            <a:r>
              <a:rPr lang="en"/>
              <a:t>Our research expands from a previous research done by Syarif Hidayatullah State Islamic University where they worked on image processing problems around three types of gemstone</a:t>
            </a:r>
            <a:endParaRPr/>
          </a:p>
          <a:p>
            <a:pPr indent="-317500" lvl="2" marL="1371600" rtl="0" algn="l">
              <a:spcBef>
                <a:spcPts val="0"/>
              </a:spcBef>
              <a:spcAft>
                <a:spcPts val="0"/>
              </a:spcAft>
              <a:buSzPts val="1400"/>
              <a:buChar char="-"/>
            </a:pPr>
            <a:r>
              <a:rPr lang="en"/>
              <a:t>We expand from ANN to CNN Model</a:t>
            </a:r>
            <a:endParaRPr/>
          </a:p>
          <a:p>
            <a:pPr indent="0" lvl="0" marL="0" rtl="0" algn="l">
              <a:spcBef>
                <a:spcPts val="1200"/>
              </a:spcBef>
              <a:spcAft>
                <a:spcPts val="0"/>
              </a:spcAft>
              <a:buNone/>
            </a:pPr>
            <a:r>
              <a:t/>
            </a:r>
            <a:endParaRPr/>
          </a:p>
          <a:p>
            <a:pPr indent="-317500" lvl="1" marL="914400" rtl="0" algn="l">
              <a:spcBef>
                <a:spcPts val="1200"/>
              </a:spcBef>
              <a:spcAft>
                <a:spcPts val="0"/>
              </a:spcAft>
              <a:buSzPts val="1400"/>
              <a:buChar char="-"/>
            </a:pPr>
            <a:r>
              <a:rPr lang="en"/>
              <a:t>We will be using CNN Model to perform the classification.</a:t>
            </a:r>
            <a:endParaRPr/>
          </a:p>
        </p:txBody>
      </p:sp>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Cropping Images</a:t>
            </a:r>
            <a:endParaRPr b="1"/>
          </a:p>
        </p:txBody>
      </p:sp>
      <p:sp>
        <p:nvSpPr>
          <p:cNvPr id="202" name="Google Shape;20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b="1"/>
          </a:p>
        </p:txBody>
      </p:sp>
      <p:pic>
        <p:nvPicPr>
          <p:cNvPr id="203" name="Google Shape;203;p32"/>
          <p:cNvPicPr preferRelativeResize="0"/>
          <p:nvPr/>
        </p:nvPicPr>
        <p:blipFill>
          <a:blip r:embed="rId3">
            <a:alphaModFix/>
          </a:blip>
          <a:stretch>
            <a:fillRect/>
          </a:stretch>
        </p:blipFill>
        <p:spPr>
          <a:xfrm>
            <a:off x="1414450" y="1236950"/>
            <a:ext cx="6315075" cy="3448050"/>
          </a:xfrm>
          <a:prstGeom prst="rect">
            <a:avLst/>
          </a:prstGeom>
          <a:noFill/>
          <a:ln>
            <a:noFill/>
          </a:ln>
        </p:spPr>
      </p:pic>
      <p:sp>
        <p:nvSpPr>
          <p:cNvPr id="204" name="Google Shape;204;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Model Creation</a:t>
            </a:r>
            <a:endParaRPr b="1"/>
          </a:p>
        </p:txBody>
      </p:sp>
      <p:sp>
        <p:nvSpPr>
          <p:cNvPr id="210" name="Google Shape;21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1x Conv2D 32 Pool</a:t>
            </a:r>
            <a:endParaRPr/>
          </a:p>
          <a:p>
            <a:pPr indent="0" lvl="0" marL="0" rtl="0" algn="l">
              <a:spcBef>
                <a:spcPts val="1200"/>
              </a:spcBef>
              <a:spcAft>
                <a:spcPts val="0"/>
              </a:spcAft>
              <a:buNone/>
            </a:pPr>
            <a:r>
              <a:rPr lang="en"/>
              <a:t>1x </a:t>
            </a:r>
            <a:r>
              <a:rPr lang="en"/>
              <a:t>Conv2D 64 Pool</a:t>
            </a:r>
            <a:endParaRPr/>
          </a:p>
          <a:p>
            <a:pPr indent="0" lvl="0" marL="0" rtl="0" algn="l">
              <a:spcBef>
                <a:spcPts val="1200"/>
              </a:spcBef>
              <a:spcAft>
                <a:spcPts val="0"/>
              </a:spcAft>
              <a:buNone/>
            </a:pPr>
            <a:r>
              <a:rPr lang="en"/>
              <a:t>3x Conv2D 128 Pool</a:t>
            </a:r>
            <a:endParaRPr/>
          </a:p>
          <a:p>
            <a:pPr indent="0" lvl="0" marL="0" rtl="0" algn="l">
              <a:spcBef>
                <a:spcPts val="1200"/>
              </a:spcBef>
              <a:spcAft>
                <a:spcPts val="0"/>
              </a:spcAft>
              <a:buNone/>
            </a:pPr>
            <a:r>
              <a:rPr lang="en"/>
              <a:t>1x FLAT</a:t>
            </a:r>
            <a:endParaRPr/>
          </a:p>
          <a:p>
            <a:pPr indent="0" lvl="0" marL="0" rtl="0" algn="l">
              <a:spcBef>
                <a:spcPts val="1200"/>
              </a:spcBef>
              <a:spcAft>
                <a:spcPts val="0"/>
              </a:spcAft>
              <a:buNone/>
            </a:pPr>
            <a:r>
              <a:rPr lang="en"/>
              <a:t>1x Drop</a:t>
            </a:r>
            <a:endParaRPr/>
          </a:p>
          <a:p>
            <a:pPr indent="0" lvl="0" marL="0" rtl="0" algn="l">
              <a:spcBef>
                <a:spcPts val="1200"/>
              </a:spcBef>
              <a:spcAft>
                <a:spcPts val="0"/>
              </a:spcAft>
              <a:buNone/>
            </a:pPr>
            <a:r>
              <a:rPr lang="en"/>
              <a:t>1x Dense 512</a:t>
            </a:r>
            <a:endParaRPr/>
          </a:p>
          <a:p>
            <a:pPr indent="0" lvl="0" marL="0" rtl="0" algn="l">
              <a:spcBef>
                <a:spcPts val="1200"/>
              </a:spcBef>
              <a:spcAft>
                <a:spcPts val="0"/>
              </a:spcAft>
              <a:buClr>
                <a:schemeClr val="dk1"/>
              </a:buClr>
              <a:buSzPts val="1100"/>
              <a:buFont typeface="Arial"/>
              <a:buNone/>
            </a:pPr>
            <a:r>
              <a:rPr lang="en"/>
              <a:t>1x Dense Len/Classes</a:t>
            </a:r>
            <a:endParaRPr/>
          </a:p>
          <a:p>
            <a:pPr indent="0" lvl="0" marL="0" rtl="0" algn="l">
              <a:spcBef>
                <a:spcPts val="1200"/>
              </a:spcBef>
              <a:spcAft>
                <a:spcPts val="1200"/>
              </a:spcAft>
              <a:buNone/>
            </a:pPr>
            <a:r>
              <a:t/>
            </a:r>
            <a:endParaRPr/>
          </a:p>
        </p:txBody>
      </p:sp>
      <p:pic>
        <p:nvPicPr>
          <p:cNvPr id="211" name="Google Shape;211;p33"/>
          <p:cNvPicPr preferRelativeResize="0"/>
          <p:nvPr/>
        </p:nvPicPr>
        <p:blipFill>
          <a:blip r:embed="rId3">
            <a:alphaModFix/>
          </a:blip>
          <a:stretch>
            <a:fillRect/>
          </a:stretch>
        </p:blipFill>
        <p:spPr>
          <a:xfrm>
            <a:off x="2705100" y="1321208"/>
            <a:ext cx="6438900" cy="3345867"/>
          </a:xfrm>
          <a:prstGeom prst="rect">
            <a:avLst/>
          </a:prstGeom>
          <a:noFill/>
          <a:ln>
            <a:noFill/>
          </a:ln>
        </p:spPr>
      </p:pic>
      <p:sp>
        <p:nvSpPr>
          <p:cNvPr id="212" name="Google Shape;212;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848775"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Model Comparison</a:t>
            </a:r>
            <a:endParaRPr b="1"/>
          </a:p>
        </p:txBody>
      </p:sp>
      <p:pic>
        <p:nvPicPr>
          <p:cNvPr id="218" name="Google Shape;218;p34"/>
          <p:cNvPicPr preferRelativeResize="0"/>
          <p:nvPr/>
        </p:nvPicPr>
        <p:blipFill>
          <a:blip r:embed="rId3">
            <a:alphaModFix/>
          </a:blip>
          <a:stretch>
            <a:fillRect/>
          </a:stretch>
        </p:blipFill>
        <p:spPr>
          <a:xfrm>
            <a:off x="648976" y="287312"/>
            <a:ext cx="2716325" cy="4568875"/>
          </a:xfrm>
          <a:prstGeom prst="rect">
            <a:avLst/>
          </a:prstGeom>
          <a:noFill/>
          <a:ln>
            <a:noFill/>
          </a:ln>
        </p:spPr>
      </p:pic>
      <p:pic>
        <p:nvPicPr>
          <p:cNvPr id="219" name="Google Shape;219;p34"/>
          <p:cNvPicPr preferRelativeResize="0"/>
          <p:nvPr/>
        </p:nvPicPr>
        <p:blipFill>
          <a:blip r:embed="rId4">
            <a:alphaModFix/>
          </a:blip>
          <a:stretch>
            <a:fillRect/>
          </a:stretch>
        </p:blipFill>
        <p:spPr>
          <a:xfrm>
            <a:off x="3958828" y="668925"/>
            <a:ext cx="3487300" cy="3888850"/>
          </a:xfrm>
          <a:prstGeom prst="rect">
            <a:avLst/>
          </a:prstGeom>
          <a:noFill/>
          <a:ln>
            <a:noFill/>
          </a:ln>
        </p:spPr>
      </p:pic>
      <p:sp>
        <p:nvSpPr>
          <p:cNvPr id="220" name="Google Shape;220;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Fitting the model</a:t>
            </a:r>
            <a:endParaRPr b="1"/>
          </a:p>
        </p:txBody>
      </p:sp>
      <p:sp>
        <p:nvSpPr>
          <p:cNvPr id="226" name="Google Shape;226;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Note that we only ran this with 10 epochs.</a:t>
            </a:r>
            <a:endParaRPr/>
          </a:p>
        </p:txBody>
      </p:sp>
      <p:pic>
        <p:nvPicPr>
          <p:cNvPr id="227" name="Google Shape;227;p35"/>
          <p:cNvPicPr preferRelativeResize="0"/>
          <p:nvPr/>
        </p:nvPicPr>
        <p:blipFill>
          <a:blip r:embed="rId3">
            <a:alphaModFix/>
          </a:blip>
          <a:stretch>
            <a:fillRect/>
          </a:stretch>
        </p:blipFill>
        <p:spPr>
          <a:xfrm>
            <a:off x="691300" y="1790973"/>
            <a:ext cx="7761400" cy="2728450"/>
          </a:xfrm>
          <a:prstGeom prst="rect">
            <a:avLst/>
          </a:prstGeom>
          <a:noFill/>
          <a:ln>
            <a:noFill/>
          </a:ln>
        </p:spPr>
      </p:pic>
      <p:sp>
        <p:nvSpPr>
          <p:cNvPr id="228" name="Google Shape;22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Accuracy and Loss</a:t>
            </a:r>
            <a:endParaRPr b="1"/>
          </a:p>
        </p:txBody>
      </p:sp>
      <p:sp>
        <p:nvSpPr>
          <p:cNvPr id="234" name="Google Shape;234;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Accuracy is the number of right predictions / the total number of predictions.</a:t>
            </a:r>
            <a:endParaRPr/>
          </a:p>
          <a:p>
            <a:pPr indent="0" lvl="0" marL="0" rtl="0" algn="l">
              <a:spcBef>
                <a:spcPts val="1200"/>
              </a:spcBef>
              <a:spcAft>
                <a:spcPts val="1200"/>
              </a:spcAft>
              <a:buNone/>
            </a:pPr>
            <a:r>
              <a:rPr lang="en"/>
              <a:t>Likely would have seen better results with more epochs. </a:t>
            </a:r>
            <a:endParaRPr/>
          </a:p>
        </p:txBody>
      </p:sp>
      <p:pic>
        <p:nvPicPr>
          <p:cNvPr id="235" name="Google Shape;235;p36"/>
          <p:cNvPicPr preferRelativeResize="0"/>
          <p:nvPr/>
        </p:nvPicPr>
        <p:blipFill>
          <a:blip r:embed="rId3">
            <a:alphaModFix/>
          </a:blip>
          <a:stretch>
            <a:fillRect/>
          </a:stretch>
        </p:blipFill>
        <p:spPr>
          <a:xfrm>
            <a:off x="545450" y="2682513"/>
            <a:ext cx="7239000" cy="1495425"/>
          </a:xfrm>
          <a:prstGeom prst="rect">
            <a:avLst/>
          </a:prstGeom>
          <a:noFill/>
          <a:ln>
            <a:noFill/>
          </a:ln>
        </p:spPr>
      </p:pic>
      <p:sp>
        <p:nvSpPr>
          <p:cNvPr id="236" name="Google Shape;236;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F1 Score and Confusion Matrix</a:t>
            </a:r>
            <a:endParaRPr/>
          </a:p>
        </p:txBody>
      </p:sp>
      <p:sp>
        <p:nvSpPr>
          <p:cNvPr id="242" name="Google Shape;242;p37"/>
          <p:cNvSpPr txBox="1"/>
          <p:nvPr>
            <p:ph idx="1" type="body"/>
          </p:nvPr>
        </p:nvSpPr>
        <p:spPr>
          <a:xfrm>
            <a:off x="311700" y="1152475"/>
            <a:ext cx="3612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F1 score, also known as F measure</a:t>
            </a:r>
            <a:endParaRPr/>
          </a:p>
          <a:p>
            <a:pPr indent="-342900" lvl="0" marL="457200" rtl="0" algn="l">
              <a:spcBef>
                <a:spcPts val="1200"/>
              </a:spcBef>
              <a:spcAft>
                <a:spcPts val="0"/>
              </a:spcAft>
              <a:buSzPts val="1800"/>
              <a:buChar char="●"/>
            </a:pPr>
            <a:r>
              <a:rPr lang="en"/>
              <a:t>shows the accuracy of the test in a balanced way</a:t>
            </a:r>
            <a:endParaRPr/>
          </a:p>
          <a:p>
            <a:pPr indent="-342900" lvl="0" marL="457200" rtl="0" algn="l">
              <a:spcBef>
                <a:spcPts val="0"/>
              </a:spcBef>
              <a:spcAft>
                <a:spcPts val="0"/>
              </a:spcAft>
              <a:buSzPts val="1800"/>
              <a:buChar char="●"/>
            </a:pPr>
            <a:r>
              <a:rPr lang="en"/>
              <a:t>calculates both precision and recall value in order to determine the accuracy.</a:t>
            </a:r>
            <a:endParaRPr/>
          </a:p>
          <a:p>
            <a:pPr indent="0" lvl="0" marL="0" rtl="0" algn="l">
              <a:spcBef>
                <a:spcPts val="1200"/>
              </a:spcBef>
              <a:spcAft>
                <a:spcPts val="1200"/>
              </a:spcAft>
              <a:buNone/>
            </a:pPr>
            <a:r>
              <a:t/>
            </a:r>
            <a:endParaRPr/>
          </a:p>
        </p:txBody>
      </p:sp>
      <p:pic>
        <p:nvPicPr>
          <p:cNvPr id="243" name="Google Shape;243;p37"/>
          <p:cNvPicPr preferRelativeResize="0"/>
          <p:nvPr/>
        </p:nvPicPr>
        <p:blipFill>
          <a:blip r:embed="rId3">
            <a:alphaModFix/>
          </a:blip>
          <a:stretch>
            <a:fillRect/>
          </a:stretch>
        </p:blipFill>
        <p:spPr>
          <a:xfrm>
            <a:off x="311700" y="3825075"/>
            <a:ext cx="1416581" cy="269825"/>
          </a:xfrm>
          <a:prstGeom prst="rect">
            <a:avLst/>
          </a:prstGeom>
          <a:noFill/>
          <a:ln>
            <a:noFill/>
          </a:ln>
        </p:spPr>
      </p:pic>
      <p:pic>
        <p:nvPicPr>
          <p:cNvPr id="244" name="Google Shape;244;p37"/>
          <p:cNvPicPr preferRelativeResize="0"/>
          <p:nvPr/>
        </p:nvPicPr>
        <p:blipFill>
          <a:blip r:embed="rId4">
            <a:alphaModFix/>
          </a:blip>
          <a:stretch>
            <a:fillRect/>
          </a:stretch>
        </p:blipFill>
        <p:spPr>
          <a:xfrm>
            <a:off x="4744650" y="1152475"/>
            <a:ext cx="3467100" cy="3664250"/>
          </a:xfrm>
          <a:prstGeom prst="rect">
            <a:avLst/>
          </a:prstGeom>
          <a:noFill/>
          <a:ln>
            <a:noFill/>
          </a:ln>
        </p:spPr>
      </p:pic>
      <p:sp>
        <p:nvSpPr>
          <p:cNvPr id="245" name="Google Shape;245;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Conclusion</a:t>
            </a:r>
            <a:endParaRPr b="1"/>
          </a:p>
        </p:txBody>
      </p:sp>
      <p:sp>
        <p:nvSpPr>
          <p:cNvPr id="251" name="Google Shape;251;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learned the functionality of CNN Model</a:t>
            </a:r>
            <a:endParaRPr/>
          </a:p>
          <a:p>
            <a:pPr indent="-317500" lvl="1" marL="914400" rtl="0" algn="l">
              <a:spcBef>
                <a:spcPts val="0"/>
              </a:spcBef>
              <a:spcAft>
                <a:spcPts val="0"/>
              </a:spcAft>
              <a:buSzPts val="1400"/>
              <a:buChar char="○"/>
            </a:pPr>
            <a:r>
              <a:rPr lang="en"/>
              <a:t>Images goes through a series of </a:t>
            </a:r>
            <a:r>
              <a:rPr lang="en"/>
              <a:t>convolution layers, pooling, and then classified through softmax.</a:t>
            </a:r>
            <a:endParaRPr/>
          </a:p>
          <a:p>
            <a:pPr indent="-342900" lvl="0" marL="457200" rtl="0" algn="l">
              <a:spcBef>
                <a:spcPts val="0"/>
              </a:spcBef>
              <a:spcAft>
                <a:spcPts val="0"/>
              </a:spcAft>
              <a:buSzPts val="1800"/>
              <a:buChar char="●"/>
            </a:pPr>
            <a:r>
              <a:rPr lang="en"/>
              <a:t>Tensorflow helped reduced the load of the work</a:t>
            </a:r>
            <a:endParaRPr/>
          </a:p>
          <a:p>
            <a:pPr indent="-317500" lvl="1" marL="914400" rtl="0" algn="l">
              <a:spcBef>
                <a:spcPts val="0"/>
              </a:spcBef>
              <a:spcAft>
                <a:spcPts val="0"/>
              </a:spcAft>
              <a:buSzPts val="1400"/>
              <a:buChar char="○"/>
            </a:pPr>
            <a:r>
              <a:rPr lang="en"/>
              <a:t>For this problem, we would have to write a lot of logic if we didn’t use Tensorflo</a:t>
            </a:r>
            <a:r>
              <a:rPr lang="en"/>
              <a:t>w</a:t>
            </a:r>
            <a:r>
              <a:rPr lang="en"/>
              <a:t> </a:t>
            </a:r>
            <a:endParaRPr/>
          </a:p>
          <a:p>
            <a:pPr indent="-342900" lvl="0" marL="457200" rtl="0" algn="l">
              <a:spcBef>
                <a:spcPts val="0"/>
              </a:spcBef>
              <a:spcAft>
                <a:spcPts val="0"/>
              </a:spcAft>
              <a:buSzPts val="1800"/>
              <a:buChar char="●"/>
            </a:pPr>
            <a:r>
              <a:rPr lang="en"/>
              <a:t>Tensorflow can be used for difficult problems. This is a difficult task so ~50% accuracy isn’t too bad with the epochs we used (18 epochs)</a:t>
            </a:r>
            <a:endParaRPr/>
          </a:p>
          <a:p>
            <a:pPr indent="-317500" lvl="1" marL="914400" rtl="0" algn="l">
              <a:spcBef>
                <a:spcPts val="0"/>
              </a:spcBef>
              <a:spcAft>
                <a:spcPts val="0"/>
              </a:spcAft>
              <a:buSzPts val="1400"/>
              <a:buChar char="○"/>
            </a:pPr>
            <a:r>
              <a:rPr lang="en"/>
              <a:t>We expect it to improve with more epochs</a:t>
            </a:r>
            <a:endParaRPr/>
          </a:p>
          <a:p>
            <a:pPr indent="-317500" lvl="2" marL="1371600" rtl="0" algn="l">
              <a:spcBef>
                <a:spcPts val="0"/>
              </a:spcBef>
              <a:spcAft>
                <a:spcPts val="0"/>
              </a:spcAft>
              <a:buSzPts val="1400"/>
              <a:buChar char="■"/>
            </a:pPr>
            <a:r>
              <a:rPr lang="en"/>
              <a:t>Google Collab crashed with more than 18+ epochs </a:t>
            </a:r>
            <a:endParaRPr/>
          </a:p>
        </p:txBody>
      </p:sp>
      <p:sp>
        <p:nvSpPr>
          <p:cNvPr id="252" name="Google Shape;252;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References</a:t>
            </a:r>
            <a:endParaRPr b="1"/>
          </a:p>
        </p:txBody>
      </p:sp>
      <p:sp>
        <p:nvSpPr>
          <p:cNvPr id="258" name="Google Shape;258;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Heo, M. (2020). [TensorFlow 2 Deep Learning] CNN. </a:t>
            </a:r>
            <a:r>
              <a:rPr lang="en" sz="1100" u="sng">
                <a:solidFill>
                  <a:schemeClr val="accent5"/>
                </a:solidFill>
                <a:hlinkClick r:id="rId3">
                  <a:extLst>
                    <a:ext uri="{A12FA001-AC4F-418D-AE19-62706E023703}">
                      <ahyp:hlinkClr val="tx"/>
                    </a:ext>
                  </a:extLst>
                </a:hlinkClick>
              </a:rPr>
              <a:t>https://www.youtube.com/watch?v=A60X_NDte7o</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Kofler, M. (2017). Deep Learning with Tensorflow: Part 1 — theory and setup. Towards Data Science. </a:t>
            </a:r>
            <a:r>
              <a:rPr lang="en" sz="12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https://towardsdatascience.com/deep-learning-with-tensorflow-part-1-b19ce7803428</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Mahapatra, S. (2018). Why Deep Learning over Traditional Machine Learning? Towards Data Science. </a:t>
            </a:r>
            <a:r>
              <a:rPr lang="en" sz="1200"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https://towardsdatascience.com/why-deep-learning-is-needed-over-traditional-machine-learning-1b6a99177063</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Maula, Ismatul, et al. "Development of a Gemstone Type Identification System Based on HSV Space Colour Using an Artificial Neural Network Back Propagation Algorithm." International Conference on Science and Technology (ICOSAT 2017)-Promoting Sustainable Agriculture, Food Security, Energy, and Environment Through Science and Technology for Development. Atlantis Press, 2017. </a:t>
            </a:r>
            <a:r>
              <a:rPr lang="en" sz="1200" u="sng">
                <a:solidFill>
                  <a:srgbClr val="1155CC"/>
                </a:solidFill>
                <a:latin typeface="Times New Roman"/>
                <a:ea typeface="Times New Roman"/>
                <a:cs typeface="Times New Roman"/>
                <a:sym typeface="Times New Roman"/>
                <a:hlinkClick r:id="rId6">
                  <a:extLst>
                    <a:ext uri="{A12FA001-AC4F-418D-AE19-62706E023703}">
                      <ahyp:hlinkClr val="tx"/>
                    </a:ext>
                  </a:extLst>
                </a:hlinkClick>
              </a:rPr>
              <a:t>https://www.researchgate.net/publication/325465942_Development_of_a_Gemstone_Type_Identification_System_Based_on_HSV_Space_Colour_Using_an_Artificial_Neural_Network_Back_Propagation_Algorithm</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Pai, A. (2020). CNN vs. RNN vs. ANN – Analyzing 3 Types of Neural Networks in Deep Learning. Analytics Vidhya. </a:t>
            </a:r>
            <a:r>
              <a:rPr lang="en" sz="1200" u="sng">
                <a:solidFill>
                  <a:srgbClr val="1155CC"/>
                </a:solidFill>
                <a:latin typeface="Times New Roman"/>
                <a:ea typeface="Times New Roman"/>
                <a:cs typeface="Times New Roman"/>
                <a:sym typeface="Times New Roman"/>
                <a:hlinkClick r:id="rId7">
                  <a:extLst>
                    <a:ext uri="{A12FA001-AC4F-418D-AE19-62706E023703}">
                      <ahyp:hlinkClr val="tx"/>
                    </a:ext>
                  </a:extLst>
                </a:hlinkClick>
              </a:rPr>
              <a:t>https://www.analyticsvidhya.com/blog/2020/02/cnn-vs-rnn-vs-mlp-analyzing-3-types-of-neural-networks-in-deep-learning/</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Tensorflow Blog. (2018). Colab: An easy way to learn and use TensorFlow. </a:t>
            </a:r>
            <a:r>
              <a:rPr lang="en" sz="1200" u="sng">
                <a:solidFill>
                  <a:srgbClr val="1155CC"/>
                </a:solidFill>
                <a:latin typeface="Times New Roman"/>
                <a:ea typeface="Times New Roman"/>
                <a:cs typeface="Times New Roman"/>
                <a:sym typeface="Times New Roman"/>
                <a:hlinkClick r:id="rId8">
                  <a:extLst>
                    <a:ext uri="{A12FA001-AC4F-418D-AE19-62706E023703}">
                      <ahyp:hlinkClr val="tx"/>
                    </a:ext>
                  </a:extLst>
                </a:hlinkClick>
              </a:rPr>
              <a:t>https://blog.tensorflow.org/2018/05/colab-easy-way-to-learn-and-use-tensorflow.html</a:t>
            </a:r>
            <a:endParaRPr sz="1200">
              <a:solidFill>
                <a:schemeClr val="dk1"/>
              </a:solidFill>
              <a:latin typeface="Times New Roman"/>
              <a:ea typeface="Times New Roman"/>
              <a:cs typeface="Times New Roman"/>
              <a:sym typeface="Times New Roman"/>
            </a:endParaRPr>
          </a:p>
          <a:p>
            <a:pPr indent="-171450" lvl="0" marL="171450" rtl="0" algn="l">
              <a:lnSpc>
                <a:spcPct val="105000"/>
              </a:lnSpc>
              <a:spcBef>
                <a:spcPts val="1200"/>
              </a:spcBef>
              <a:spcAft>
                <a:spcPts val="1200"/>
              </a:spcAft>
              <a:buSzPts val="688"/>
              <a:buNone/>
            </a:pPr>
            <a:r>
              <a:t/>
            </a:r>
            <a:endParaRPr sz="700">
              <a:solidFill>
                <a:schemeClr val="dk1"/>
              </a:solidFill>
            </a:endParaRPr>
          </a:p>
        </p:txBody>
      </p:sp>
      <p:sp>
        <p:nvSpPr>
          <p:cNvPr id="259" name="Google Shape;259;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Questions?</a:t>
            </a:r>
            <a:endParaRPr b="1"/>
          </a:p>
        </p:txBody>
      </p:sp>
      <p:sp>
        <p:nvSpPr>
          <p:cNvPr id="265" name="Google Shape;265;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66" name="Google Shape;266;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Business Problem</a:t>
            </a:r>
            <a:endParaRPr b="1"/>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This project can be useful for the creation of a gemstone identification app</a:t>
            </a:r>
            <a:endParaRPr/>
          </a:p>
          <a:p>
            <a:pPr indent="-317500" lvl="1" marL="914400" rtl="0" algn="l">
              <a:spcBef>
                <a:spcPts val="0"/>
              </a:spcBef>
              <a:spcAft>
                <a:spcPts val="0"/>
              </a:spcAft>
              <a:buSzPts val="1400"/>
              <a:buChar char="○"/>
            </a:pPr>
            <a:r>
              <a:rPr lang="en"/>
              <a:t>Targeted at those who have a profession or a hobby for collecting rocks and identifying gemstones </a:t>
            </a:r>
            <a:endParaRPr/>
          </a:p>
          <a:p>
            <a:pPr indent="-317500" lvl="2" marL="1371600" rtl="0" algn="l">
              <a:spcBef>
                <a:spcPts val="0"/>
              </a:spcBef>
              <a:spcAft>
                <a:spcPts val="0"/>
              </a:spcAft>
              <a:buSzPts val="1400"/>
              <a:buChar char="■"/>
            </a:pPr>
            <a:r>
              <a:rPr lang="en"/>
              <a:t>For example, if someone needs to fix gemstones, they can use the app to find out what gemstone they would need to get.</a:t>
            </a:r>
            <a:endParaRPr/>
          </a:p>
          <a:p>
            <a:pPr indent="-317500" lvl="2" marL="1371600" rtl="0" algn="l">
              <a:spcBef>
                <a:spcPts val="0"/>
              </a:spcBef>
              <a:spcAft>
                <a:spcPts val="0"/>
              </a:spcAft>
              <a:buSzPts val="1400"/>
              <a:buChar char="■"/>
            </a:pPr>
            <a:r>
              <a:rPr lang="en"/>
              <a:t>Another example, is developing a collection of gemstone and sorting it.</a:t>
            </a:r>
            <a:endParaRPr/>
          </a:p>
          <a:p>
            <a:pPr indent="-317500" lvl="2" marL="1371600" rtl="0" algn="l">
              <a:spcBef>
                <a:spcPts val="0"/>
              </a:spcBef>
              <a:spcAft>
                <a:spcPts val="0"/>
              </a:spcAft>
              <a:buSzPts val="1400"/>
              <a:buChar char="■"/>
            </a:pPr>
            <a:r>
              <a:rPr lang="en"/>
              <a:t>Or just coming </a:t>
            </a:r>
            <a:r>
              <a:rPr lang="en"/>
              <a:t>across</a:t>
            </a:r>
            <a:r>
              <a:rPr lang="en"/>
              <a:t> a shiny looking rock and wondering what it is. </a:t>
            </a:r>
            <a:endParaRPr/>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Dataset</a:t>
            </a:r>
            <a:endParaRPr b="1"/>
          </a:p>
          <a:p>
            <a:pPr indent="0" lvl="0" marL="0" rtl="0" algn="l">
              <a:spcBef>
                <a:spcPts val="0"/>
              </a:spcBef>
              <a:spcAft>
                <a:spcPts val="0"/>
              </a:spcAft>
              <a:buNone/>
            </a:pPr>
            <a:r>
              <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https://www.kaggle.com/lsind18/gemstones-images</a:t>
            </a:r>
            <a:endParaRPr/>
          </a:p>
          <a:p>
            <a:pPr indent="-342900" lvl="0" marL="457200" rtl="0" algn="l">
              <a:spcBef>
                <a:spcPts val="0"/>
              </a:spcBef>
              <a:spcAft>
                <a:spcPts val="0"/>
              </a:spcAft>
              <a:buSzPts val="1800"/>
              <a:buChar char="●"/>
            </a:pPr>
            <a:r>
              <a:rPr lang="en"/>
              <a:t>3,200+ images of different gemstones and 87 classes</a:t>
            </a:r>
            <a:endParaRPr/>
          </a:p>
          <a:p>
            <a:pPr indent="-342900" lvl="0" marL="457200" rtl="0" algn="l">
              <a:spcBef>
                <a:spcPts val="0"/>
              </a:spcBef>
              <a:spcAft>
                <a:spcPts val="0"/>
              </a:spcAft>
              <a:buSzPts val="1800"/>
              <a:buChar char="●"/>
            </a:pPr>
            <a:r>
              <a:rPr lang="en"/>
              <a:t>The pictures were passed from minerals.net and rasavgems.com so we are assuming that the majority of the images are real gemstones</a:t>
            </a:r>
            <a:endParaRPr/>
          </a:p>
          <a:p>
            <a:pPr indent="-342900" lvl="0" marL="457200" rtl="0" algn="l">
              <a:spcBef>
                <a:spcPts val="0"/>
              </a:spcBef>
              <a:spcAft>
                <a:spcPts val="0"/>
              </a:spcAft>
              <a:buSzPts val="1800"/>
              <a:buChar char="●"/>
            </a:pPr>
            <a:r>
              <a:rPr lang="en"/>
              <a:t>The train data consists of ~2,800 files while the test data consist of ~40 files</a:t>
            </a:r>
            <a:endParaRPr/>
          </a:p>
        </p:txBody>
      </p:sp>
      <p:pic>
        <p:nvPicPr>
          <p:cNvPr id="76" name="Google Shape;76;p16"/>
          <p:cNvPicPr preferRelativeResize="0"/>
          <p:nvPr/>
        </p:nvPicPr>
        <p:blipFill>
          <a:blip r:embed="rId4">
            <a:alphaModFix/>
          </a:blip>
          <a:stretch>
            <a:fillRect/>
          </a:stretch>
        </p:blipFill>
        <p:spPr>
          <a:xfrm>
            <a:off x="1123950" y="2966263"/>
            <a:ext cx="6896100" cy="2028825"/>
          </a:xfrm>
          <a:prstGeom prst="rect">
            <a:avLst/>
          </a:prstGeom>
          <a:noFill/>
          <a:ln>
            <a:noFill/>
          </a:ln>
        </p:spPr>
      </p:pic>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Tensorflow</a:t>
            </a:r>
            <a:endParaRPr b="1"/>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Tensorflow is a framework created by the Google Brain Team for creating Deep Learning models</a:t>
            </a:r>
            <a:endParaRPr/>
          </a:p>
          <a:p>
            <a:pPr indent="-334327" lvl="0" marL="457200" rtl="0" algn="l">
              <a:spcBef>
                <a:spcPts val="0"/>
              </a:spcBef>
              <a:spcAft>
                <a:spcPts val="0"/>
              </a:spcAft>
              <a:buSzPct val="100000"/>
              <a:buChar char="●"/>
            </a:pPr>
            <a:r>
              <a:rPr lang="en"/>
              <a:t>It can be used to solve complex problems with great accuracy</a:t>
            </a:r>
            <a:endParaRPr/>
          </a:p>
          <a:p>
            <a:pPr indent="-334327" lvl="0" marL="457200" rtl="0" algn="l">
              <a:spcBef>
                <a:spcPts val="0"/>
              </a:spcBef>
              <a:spcAft>
                <a:spcPts val="0"/>
              </a:spcAft>
              <a:buSzPct val="100000"/>
              <a:buChar char="●"/>
            </a:pPr>
            <a:r>
              <a:rPr lang="en"/>
              <a:t>Tensorflow can be used to solve problems related to images, videos, text, or even audio</a:t>
            </a:r>
            <a:endParaRPr/>
          </a:p>
          <a:p>
            <a:pPr indent="-334327" lvl="0" marL="457200" rtl="0" algn="l">
              <a:spcBef>
                <a:spcPts val="0"/>
              </a:spcBef>
              <a:spcAft>
                <a:spcPts val="0"/>
              </a:spcAft>
              <a:buSzPct val="100000"/>
              <a:buChar char="●"/>
            </a:pPr>
            <a:r>
              <a:rPr lang="en"/>
              <a:t> Tensorflow was also created with processing limitations in mind</a:t>
            </a:r>
            <a:endParaRPr/>
          </a:p>
          <a:p>
            <a:pPr indent="-310832" lvl="1" marL="914400" rtl="0" algn="l">
              <a:spcBef>
                <a:spcPts val="0"/>
              </a:spcBef>
              <a:spcAft>
                <a:spcPts val="0"/>
              </a:spcAft>
              <a:buSzPct val="100000"/>
              <a:buChar char="○"/>
            </a:pPr>
            <a:r>
              <a:rPr lang="en"/>
              <a:t>Can run on almost all computers and even some smartphones</a:t>
            </a:r>
            <a:endParaRPr/>
          </a:p>
          <a:p>
            <a:pPr indent="-310832" lvl="2" marL="1371600" rtl="0" algn="l">
              <a:spcBef>
                <a:spcPts val="0"/>
              </a:spcBef>
              <a:spcAft>
                <a:spcPts val="0"/>
              </a:spcAft>
              <a:buSzPct val="100000"/>
              <a:buChar char="■"/>
            </a:pPr>
            <a:r>
              <a:rPr lang="en"/>
              <a:t>Important - high end computers are needed on the back-end</a:t>
            </a:r>
            <a:endParaRPr/>
          </a:p>
          <a:p>
            <a:pPr indent="-310832" lvl="2" marL="1371600" rtl="0" algn="l">
              <a:spcBef>
                <a:spcPts val="0"/>
              </a:spcBef>
              <a:spcAft>
                <a:spcPts val="0"/>
              </a:spcAft>
              <a:buSzPct val="100000"/>
              <a:buChar char="■"/>
            </a:pPr>
            <a:r>
              <a:rPr lang="en"/>
              <a:t>Tensorflow Lite - offers a lighter weight solution that is intended for mobile platforms</a:t>
            </a:r>
            <a:endParaRPr/>
          </a:p>
          <a:p>
            <a:pPr indent="-334327" lvl="0" marL="457200" rtl="0" algn="l">
              <a:spcBef>
                <a:spcPts val="0"/>
              </a:spcBef>
              <a:spcAft>
                <a:spcPts val="0"/>
              </a:spcAft>
              <a:buSzPct val="100000"/>
              <a:buChar char="●"/>
            </a:pPr>
            <a:r>
              <a:rPr lang="en"/>
              <a:t>Main advantage is simplifying things for the developer. It takes care of a lot of the detailed work when it comes to tuning algorithms so that the developer can focus on a more macro view of the application.</a:t>
            </a:r>
            <a:endParaRPr/>
          </a:p>
          <a:p>
            <a:pPr indent="0" lvl="0" marL="914400" rtl="0" algn="l">
              <a:spcBef>
                <a:spcPts val="1200"/>
              </a:spcBef>
              <a:spcAft>
                <a:spcPts val="1200"/>
              </a:spcAft>
              <a:buNone/>
            </a:pPr>
            <a:r>
              <a:t/>
            </a:r>
            <a:endParaRPr/>
          </a:p>
        </p:txBody>
      </p:sp>
      <p:sp>
        <p:nvSpPr>
          <p:cNvPr id="84" name="Google Shape;8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281225"/>
            <a:ext cx="8520600" cy="510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CNN</a:t>
            </a:r>
            <a:endParaRPr b="1"/>
          </a:p>
        </p:txBody>
      </p:sp>
      <p:sp>
        <p:nvSpPr>
          <p:cNvPr id="90" name="Google Shape;90;p18"/>
          <p:cNvSpPr txBox="1"/>
          <p:nvPr>
            <p:ph idx="1" type="body"/>
          </p:nvPr>
        </p:nvSpPr>
        <p:spPr>
          <a:xfrm>
            <a:off x="311700" y="9230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Convolutional Neural Networks, effective for processing image data</a:t>
            </a:r>
            <a:endParaRPr sz="1600"/>
          </a:p>
          <a:p>
            <a:pPr indent="-330200" lvl="0" marL="457200" rtl="0" algn="l">
              <a:spcBef>
                <a:spcPts val="0"/>
              </a:spcBef>
              <a:spcAft>
                <a:spcPts val="0"/>
              </a:spcAft>
              <a:buSzPts val="1600"/>
              <a:buChar char="●"/>
            </a:pPr>
            <a:r>
              <a:rPr lang="en" sz="1600"/>
              <a:t>First introduced in the 1980s by Yann LeCun, a postdoctoral computer science researcher. Early versions could recognize handwritten digits</a:t>
            </a:r>
            <a:endParaRPr sz="1600"/>
          </a:p>
          <a:p>
            <a:pPr indent="-330200" lvl="0" marL="457200" rtl="0" algn="l">
              <a:spcBef>
                <a:spcPts val="0"/>
              </a:spcBef>
              <a:spcAft>
                <a:spcPts val="0"/>
              </a:spcAft>
              <a:buSzPts val="1600"/>
              <a:buChar char="●"/>
            </a:pPr>
            <a:r>
              <a:rPr lang="en" sz="1600" u="sng">
                <a:solidFill>
                  <a:schemeClr val="hlink"/>
                </a:solidFill>
                <a:hlinkClick r:id="rId3"/>
              </a:rPr>
              <a:t>CNN</a:t>
            </a:r>
            <a:r>
              <a:rPr lang="en" sz="1600"/>
              <a:t> takes in an image’s raw pixel data as input and learns how to extract these features</a:t>
            </a:r>
            <a:endParaRPr sz="1600"/>
          </a:p>
          <a:p>
            <a:pPr indent="-330200" lvl="0" marL="457200" rtl="0" algn="l">
              <a:spcBef>
                <a:spcPts val="0"/>
              </a:spcBef>
              <a:spcAft>
                <a:spcPts val="0"/>
              </a:spcAft>
              <a:buSzPts val="1600"/>
              <a:buChar char="●"/>
            </a:pPr>
            <a:r>
              <a:rPr lang="en" sz="1600"/>
              <a:t>We can study the arrangement of pixels and the relationship between them.</a:t>
            </a:r>
            <a:endParaRPr sz="1600"/>
          </a:p>
        </p:txBody>
      </p:sp>
      <p:pic>
        <p:nvPicPr>
          <p:cNvPr id="91" name="Google Shape;91;p18"/>
          <p:cNvPicPr preferRelativeResize="0"/>
          <p:nvPr/>
        </p:nvPicPr>
        <p:blipFill>
          <a:blip r:embed="rId4">
            <a:alphaModFix/>
          </a:blip>
          <a:stretch>
            <a:fillRect/>
          </a:stretch>
        </p:blipFill>
        <p:spPr>
          <a:xfrm>
            <a:off x="1588200" y="2743925"/>
            <a:ext cx="6256399" cy="2260624"/>
          </a:xfrm>
          <a:prstGeom prst="rect">
            <a:avLst/>
          </a:prstGeom>
          <a:noFill/>
          <a:ln>
            <a:noFill/>
          </a:ln>
        </p:spPr>
      </p:pic>
      <p:sp>
        <p:nvSpPr>
          <p:cNvPr id="92" name="Google Shape;9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Methods Employed</a:t>
            </a:r>
            <a:endParaRPr b="1"/>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a:pPr>
            <a:r>
              <a:rPr lang="en" sz="2400"/>
              <a:t>VGG16 Model</a:t>
            </a:r>
            <a:endParaRPr sz="2400"/>
          </a:p>
          <a:p>
            <a:pPr indent="-381000" lvl="0" marL="457200" rtl="0" algn="l">
              <a:spcBef>
                <a:spcPts val="0"/>
              </a:spcBef>
              <a:spcAft>
                <a:spcPts val="0"/>
              </a:spcAft>
              <a:buSzPts val="2400"/>
              <a:buAutoNum type="arabicPeriod"/>
            </a:pPr>
            <a:r>
              <a:rPr lang="en" sz="2400"/>
              <a:t>Our Own CNN Model</a:t>
            </a:r>
            <a:endParaRPr sz="2400"/>
          </a:p>
        </p:txBody>
      </p:sp>
      <p:pic>
        <p:nvPicPr>
          <p:cNvPr id="99" name="Google Shape;99;p19"/>
          <p:cNvPicPr preferRelativeResize="0"/>
          <p:nvPr/>
        </p:nvPicPr>
        <p:blipFill>
          <a:blip r:embed="rId3">
            <a:alphaModFix/>
          </a:blip>
          <a:stretch>
            <a:fillRect/>
          </a:stretch>
        </p:blipFill>
        <p:spPr>
          <a:xfrm>
            <a:off x="4973048" y="1275125"/>
            <a:ext cx="3088776" cy="2937949"/>
          </a:xfrm>
          <a:prstGeom prst="rect">
            <a:avLst/>
          </a:prstGeom>
          <a:noFill/>
          <a:ln>
            <a:noFill/>
          </a:ln>
        </p:spPr>
      </p:pic>
      <p:sp>
        <p:nvSpPr>
          <p:cNvPr id="100" name="Google Shape;10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VGG16 Model</a:t>
            </a:r>
            <a:endParaRPr b="1"/>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We will be using the VGG16 convolutional neural network model for image classification and detection. VGG16 is a CNN model, the 16 signifies that it is a 16-layer model: 13 convolutional layers and 3 fully-connected layers.</a:t>
            </a:r>
            <a:endParaRPr/>
          </a:p>
          <a:p>
            <a:pPr indent="0" lvl="0" marL="0" rtl="0" algn="l">
              <a:spcBef>
                <a:spcPts val="1200"/>
              </a:spcBef>
              <a:spcAft>
                <a:spcPts val="1200"/>
              </a:spcAft>
              <a:buNone/>
            </a:pPr>
            <a:r>
              <a:rPr lang="en"/>
              <a:t>Pre-trained model by Keras - According to the Keras official website, VGG16 has 0.713 top 1 accuracy and 0.901 top 5 accuracy in ImageNet, which is a dataset of approximate 140 million image data belonging to 1000 classes.</a:t>
            </a:r>
            <a:endParaRPr/>
          </a:p>
        </p:txBody>
      </p:sp>
      <p:sp>
        <p:nvSpPr>
          <p:cNvPr id="107" name="Google Shape;10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Data Quality / Prep</a:t>
            </a:r>
            <a:endParaRPr b="1"/>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Get the Images from the folders: Image</a:t>
            </a:r>
            <a:endParaRPr/>
          </a:p>
          <a:p>
            <a:pPr indent="-317500" lvl="1" marL="914400" rtl="0" algn="l">
              <a:spcBef>
                <a:spcPts val="0"/>
              </a:spcBef>
              <a:spcAft>
                <a:spcPts val="0"/>
              </a:spcAft>
              <a:buSzPts val="1400"/>
              <a:buChar char="○"/>
            </a:pPr>
            <a:r>
              <a:rPr lang="en"/>
              <a:t>Load and prepare the image/resize </a:t>
            </a:r>
            <a:endParaRPr/>
          </a:p>
          <a:p>
            <a:pPr indent="-342900" lvl="0" marL="457200" rtl="0" algn="l">
              <a:spcBef>
                <a:spcPts val="0"/>
              </a:spcBef>
              <a:spcAft>
                <a:spcPts val="0"/>
              </a:spcAft>
              <a:buSzPts val="1800"/>
              <a:buChar char="●"/>
            </a:pPr>
            <a:r>
              <a:rPr lang="en"/>
              <a:t>Get the folder that the image comes from</a:t>
            </a:r>
            <a:endParaRPr/>
          </a:p>
          <a:p>
            <a:pPr indent="-317500" lvl="1" marL="914400" rtl="0" algn="l">
              <a:spcBef>
                <a:spcPts val="0"/>
              </a:spcBef>
              <a:spcAft>
                <a:spcPts val="0"/>
              </a:spcAft>
              <a:buSzPts val="1400"/>
              <a:buChar char="○"/>
            </a:pPr>
            <a:r>
              <a:rPr lang="en"/>
              <a:t>Class/Label</a:t>
            </a:r>
            <a:endParaRPr/>
          </a:p>
          <a:p>
            <a:pPr indent="0" lvl="0" marL="457200" rtl="0" algn="l">
              <a:spcBef>
                <a:spcPts val="1200"/>
              </a:spcBef>
              <a:spcAft>
                <a:spcPts val="1200"/>
              </a:spcAft>
              <a:buNone/>
            </a:pPr>
            <a:r>
              <a:t/>
            </a:r>
            <a:endParaRPr/>
          </a:p>
        </p:txBody>
      </p:sp>
      <p:pic>
        <p:nvPicPr>
          <p:cNvPr id="114" name="Google Shape;114;p21"/>
          <p:cNvPicPr preferRelativeResize="0"/>
          <p:nvPr/>
        </p:nvPicPr>
        <p:blipFill>
          <a:blip r:embed="rId3">
            <a:alphaModFix/>
          </a:blip>
          <a:stretch>
            <a:fillRect/>
          </a:stretch>
        </p:blipFill>
        <p:spPr>
          <a:xfrm>
            <a:off x="5368680" y="1418025"/>
            <a:ext cx="2988425" cy="3102050"/>
          </a:xfrm>
          <a:prstGeom prst="rect">
            <a:avLst/>
          </a:prstGeom>
          <a:noFill/>
          <a:ln>
            <a:noFill/>
          </a:ln>
        </p:spPr>
      </p:pic>
      <p:sp>
        <p:nvSpPr>
          <p:cNvPr id="115" name="Google Shape;11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