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9"/>
  </p:notesMasterIdLst>
  <p:sldIdLst>
    <p:sldId id="1695" r:id="rId2"/>
    <p:sldId id="2836" r:id="rId3"/>
    <p:sldId id="2831" r:id="rId4"/>
    <p:sldId id="2837" r:id="rId5"/>
    <p:sldId id="2834" r:id="rId6"/>
    <p:sldId id="2848" r:id="rId7"/>
    <p:sldId id="2685" r:id="rId8"/>
    <p:sldId id="2689" r:id="rId9"/>
    <p:sldId id="674" r:id="rId10"/>
    <p:sldId id="765" r:id="rId11"/>
    <p:sldId id="662" r:id="rId12"/>
    <p:sldId id="2850" r:id="rId13"/>
    <p:sldId id="676" r:id="rId14"/>
    <p:sldId id="672" r:id="rId15"/>
    <p:sldId id="687" r:id="rId16"/>
    <p:sldId id="679" r:id="rId17"/>
    <p:sldId id="689" r:id="rId18"/>
    <p:sldId id="691" r:id="rId19"/>
    <p:sldId id="647" r:id="rId20"/>
    <p:sldId id="693" r:id="rId21"/>
    <p:sldId id="694" r:id="rId22"/>
    <p:sldId id="696" r:id="rId23"/>
    <p:sldId id="697" r:id="rId24"/>
    <p:sldId id="700" r:id="rId25"/>
    <p:sldId id="710" r:id="rId26"/>
    <p:sldId id="711" r:id="rId27"/>
    <p:sldId id="701" r:id="rId28"/>
    <p:sldId id="703" r:id="rId29"/>
    <p:sldId id="705" r:id="rId30"/>
    <p:sldId id="706" r:id="rId31"/>
    <p:sldId id="719" r:id="rId32"/>
    <p:sldId id="718" r:id="rId33"/>
    <p:sldId id="720" r:id="rId34"/>
    <p:sldId id="736" r:id="rId35"/>
    <p:sldId id="726" r:id="rId36"/>
    <p:sldId id="724" r:id="rId37"/>
    <p:sldId id="728" r:id="rId38"/>
    <p:sldId id="731" r:id="rId39"/>
    <p:sldId id="745" r:id="rId40"/>
    <p:sldId id="746" r:id="rId41"/>
    <p:sldId id="750" r:id="rId42"/>
    <p:sldId id="751" r:id="rId43"/>
    <p:sldId id="752" r:id="rId44"/>
    <p:sldId id="754" r:id="rId45"/>
    <p:sldId id="755" r:id="rId46"/>
    <p:sldId id="2692" r:id="rId47"/>
    <p:sldId id="168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D966"/>
    <a:srgbClr val="FFF2CC"/>
    <a:srgbClr val="339933"/>
    <a:srgbClr val="43DD52"/>
    <a:srgbClr val="050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60" autoAdjust="0"/>
    <p:restoredTop sz="82919" autoAdjust="0"/>
  </p:normalViewPr>
  <p:slideViewPr>
    <p:cSldViewPr snapToGrid="0">
      <p:cViewPr varScale="1">
        <p:scale>
          <a:sx n="96" d="100"/>
          <a:sy n="96" d="100"/>
        </p:scale>
        <p:origin x="1149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A15229EC-3D2C-4291-B15E-A8F0B0F819A6}" type="datetimeFigureOut">
              <a:rPr lang="ko-KR" altLang="en-US" smtClean="0"/>
              <a:pPr/>
              <a:t>2025-02-27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C2885007-F1FF-4723-94AE-785C3E54DC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0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ealato/attention-in-nlp-734c6fa9d983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What are the drawbacks or challenges of using a Seq2seq model?</a:t>
            </a:r>
          </a:p>
          <a:p>
            <a:endParaRPr lang="en-US" altLang="ko-KR"/>
          </a:p>
          <a:p>
            <a:r>
              <a:rPr lang="en-US" altLang="ko-KR"/>
              <a:t>A single Context vector cannot fully capture all information.</a:t>
            </a:r>
          </a:p>
          <a:p>
            <a:pPr lvl="0"/>
            <a:r>
              <a:rPr lang="en-US" altLang="ko-KR"/>
              <a:t>Compressing information into a single Context vector causes information loss.</a:t>
            </a:r>
            <a:endParaRPr lang="en-US" altLang="ko-KR" b="1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9E01-D78D-4A8A-8DC7-C97840D7B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66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https://medium.com/@joealato/attention-in-nlp-734c6fa9d983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46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73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https://medium.com/@joealato/attention-in-nlp-734c6fa9d983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3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https://medium.com/@joealato/attention-in-nlp-734c6fa9d983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15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https://medium.com/@joealato/attention-in-nlp-734c6fa9d983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97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8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2844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90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7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50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32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575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83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80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133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2722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337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690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748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401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09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655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https://medium.com/@joealato/attention-in-nlp-734c6fa9d983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061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518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20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80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25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9E01-D78D-4A8A-8DC7-C97840D7B85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4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3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68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1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5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7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1"/>
          <p:cNvSpPr txBox="1">
            <a:spLocks noGrp="1"/>
          </p:cNvSpPr>
          <p:nvPr>
            <p:ph type="title"/>
          </p:nvPr>
        </p:nvSpPr>
        <p:spPr>
          <a:xfrm>
            <a:off x="1393372" y="2222521"/>
            <a:ext cx="9065079" cy="182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32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84AF34-8C49-44BE-BC21-1B63DF900532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E8C2AB-AC76-4DA3-A363-AE428092EC03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DCD469-4588-456E-81DB-2776E0E6B70D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FF05A9-920C-4937-B28E-BF2F82CA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88056" y="6419959"/>
            <a:ext cx="214685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34DECA5-6CD8-44AF-ACED-5DC73A540B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25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88056" y="6419959"/>
            <a:ext cx="214685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34DECA5-6CD8-44AF-ACED-5DC73A540B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AA0D58-5765-4440-B19D-7BE1243AA52B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4A219-E332-44F9-B66D-D498608EBD2B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F85B90-E116-466E-96BA-0AA2ABD9A537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>
            <a:extLst>
              <a:ext uri="{FF2B5EF4-FFF2-40B4-BE49-F238E27FC236}">
                <a16:creationId xmlns:a16="http://schemas.microsoft.com/office/drawing/2014/main" id="{A17B7064-3B66-4315-91E4-5CDAA5110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14" y="6470288"/>
            <a:ext cx="1704230" cy="272628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F399D38-B908-49F8-B2F1-2C7B42E621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930" y="23812"/>
            <a:ext cx="1340393" cy="657225"/>
          </a:xfrm>
          <a:prstGeom prst="rect">
            <a:avLst/>
          </a:prstGeom>
        </p:spPr>
      </p:pic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28EEC53-C4C4-48E3-B119-413D6C8F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5" y="0"/>
            <a:ext cx="10090204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8FFC728-6F2D-4893-B5E9-1E38DE92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53" y="881948"/>
            <a:ext cx="11545294" cy="530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9772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>
            <a:extLst>
              <a:ext uri="{FF2B5EF4-FFF2-40B4-BE49-F238E27FC236}">
                <a16:creationId xmlns:a16="http://schemas.microsoft.com/office/drawing/2014/main" id="{F3FB7D25-C691-4DFF-8CA9-EE17111D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53" y="11905"/>
            <a:ext cx="10204900" cy="6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332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5F399D38-B908-49F8-B2F1-2C7B42E62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9930" y="23812"/>
            <a:ext cx="134039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3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CC52FF-FADD-4DA8-B61C-C853EA8789E7}"/>
              </a:ext>
            </a:extLst>
          </p:cNvPr>
          <p:cNvSpPr/>
          <p:nvPr userDrawn="1"/>
        </p:nvSpPr>
        <p:spPr>
          <a:xfrm>
            <a:off x="0" y="0"/>
            <a:ext cx="12192000" cy="7048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18151" y="6419959"/>
            <a:ext cx="229726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95318F-66C1-4CB0-BE75-1634CC849565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9765BB-16AE-4D07-8558-8BBBB7ED3496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6DBE34-4665-483D-B77D-6DE65D85A8E0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래픽 10">
            <a:extLst>
              <a:ext uri="{FF2B5EF4-FFF2-40B4-BE49-F238E27FC236}">
                <a16:creationId xmlns:a16="http://schemas.microsoft.com/office/drawing/2014/main" id="{D72A1650-633A-404D-A1E5-19BD7D71F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14" y="6470288"/>
            <a:ext cx="1704230" cy="27262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09AFE2BD-B819-4989-A1CC-DE049995A6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930" y="23812"/>
            <a:ext cx="134039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6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88056" y="6419959"/>
            <a:ext cx="214685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34DECA5-6CD8-44AF-ACED-5DC73A540B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AA0D58-5765-4440-B19D-7BE1243AA52B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4A219-E332-44F9-B66D-D498608EBD2B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F85B90-E116-466E-96BA-0AA2ABD9A537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>
            <a:extLst>
              <a:ext uri="{FF2B5EF4-FFF2-40B4-BE49-F238E27FC236}">
                <a16:creationId xmlns:a16="http://schemas.microsoft.com/office/drawing/2014/main" id="{A17B7064-3B66-4315-91E4-5CDAA5110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14" y="6470288"/>
            <a:ext cx="1704230" cy="272628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F399D38-B908-49F8-B2F1-2C7B42E621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930" y="23812"/>
            <a:ext cx="1340393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88056" y="6419959"/>
            <a:ext cx="214685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34DECA5-6CD8-44AF-ACED-5DC73A540B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7B18E7-4B33-4C56-AD37-080DE2EB610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9614" y="844331"/>
            <a:ext cx="11545294" cy="530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AA0D58-5765-4440-B19D-7BE1243AA52B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D4A219-E332-44F9-B66D-D498608EBD2B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EF85B90-E116-466E-96BA-0AA2ABD9A537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래픽 14">
            <a:extLst>
              <a:ext uri="{FF2B5EF4-FFF2-40B4-BE49-F238E27FC236}">
                <a16:creationId xmlns:a16="http://schemas.microsoft.com/office/drawing/2014/main" id="{A17B7064-3B66-4315-91E4-5CDAA5110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14" y="6470288"/>
            <a:ext cx="1704230" cy="272628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5F399D38-B908-49F8-B2F1-2C7B42E621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930" y="23812"/>
            <a:ext cx="1340393" cy="657225"/>
          </a:xfrm>
          <a:prstGeom prst="rect">
            <a:avLst/>
          </a:prstGeom>
        </p:spPr>
      </p:pic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128EEC53-C4C4-48E3-B119-413D6C8F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15" y="0"/>
            <a:ext cx="10090204" cy="70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363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18151" y="6419959"/>
            <a:ext cx="2297264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34DECA5-6CD8-44AF-ACED-5DC73A540B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9B6715E-9154-42F4-A3A1-3A97D717583D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A27302-6492-4CD2-8630-3D4F8D470E32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200CDAB-0C7B-4C74-AFC5-A841EE3ACAD4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>
            <a:extLst>
              <a:ext uri="{FF2B5EF4-FFF2-40B4-BE49-F238E27FC236}">
                <a16:creationId xmlns:a16="http://schemas.microsoft.com/office/drawing/2014/main" id="{062F1060-C653-4406-A9EA-E4F0C76C1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14" y="6470288"/>
            <a:ext cx="1704230" cy="272628"/>
          </a:xfrm>
          <a:prstGeom prst="rect">
            <a:avLst/>
          </a:prstGeom>
        </p:spPr>
      </p:pic>
      <p:sp>
        <p:nvSpPr>
          <p:cNvPr id="16" name="제목 개체 틀 1">
            <a:extLst>
              <a:ext uri="{FF2B5EF4-FFF2-40B4-BE49-F238E27FC236}">
                <a16:creationId xmlns:a16="http://schemas.microsoft.com/office/drawing/2014/main" id="{58BB90F2-927F-4D3D-B30A-9F695F4C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53" y="11905"/>
            <a:ext cx="10204900" cy="6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757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158875"/>
            <a:ext cx="10515600" cy="43513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618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08425F3-86A7-4CAA-B7E4-B80B26E02DC8}"/>
              </a:ext>
            </a:extLst>
          </p:cNvPr>
          <p:cNvSpPr/>
          <p:nvPr userDrawn="1"/>
        </p:nvSpPr>
        <p:spPr>
          <a:xfrm>
            <a:off x="0" y="-1"/>
            <a:ext cx="12192000" cy="7048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353" y="881948"/>
            <a:ext cx="11545294" cy="530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951EA-CFC1-46B5-BD63-13A84B6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53" y="11905"/>
            <a:ext cx="10204900" cy="6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6086C469-508A-447A-9417-1B1EF856EA4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89930" y="23812"/>
            <a:ext cx="1340393" cy="6572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617E-6755-4A57-B94C-A5C557BF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88056" y="6419959"/>
            <a:ext cx="2146852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634DECA5-6CD8-44AF-ACED-5DC73A540B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9D9432-465E-4B0D-8D76-78F22AE5AA81}"/>
              </a:ext>
            </a:extLst>
          </p:cNvPr>
          <p:cNvGrpSpPr/>
          <p:nvPr userDrawn="1"/>
        </p:nvGrpSpPr>
        <p:grpSpPr>
          <a:xfrm>
            <a:off x="-1" y="6285550"/>
            <a:ext cx="12192001" cy="104754"/>
            <a:chOff x="0" y="5138413"/>
            <a:chExt cx="12192001" cy="10475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2474A3-6FE1-4F1E-BF25-14022BD46F14}"/>
                </a:ext>
              </a:extLst>
            </p:cNvPr>
            <p:cNvSpPr/>
            <p:nvPr userDrawn="1"/>
          </p:nvSpPr>
          <p:spPr>
            <a:xfrm>
              <a:off x="0" y="5138413"/>
              <a:ext cx="9541565" cy="104754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4DB05E-3E6B-4569-ADED-516CA7F5C02A}"/>
                </a:ext>
              </a:extLst>
            </p:cNvPr>
            <p:cNvSpPr/>
            <p:nvPr userDrawn="1"/>
          </p:nvSpPr>
          <p:spPr>
            <a:xfrm>
              <a:off x="9541565" y="5138413"/>
              <a:ext cx="2650436" cy="10045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래픽 11">
            <a:extLst>
              <a:ext uri="{FF2B5EF4-FFF2-40B4-BE49-F238E27FC236}">
                <a16:creationId xmlns:a16="http://schemas.microsoft.com/office/drawing/2014/main" id="{CD32DAE3-26B8-4D10-B482-23D6846CD4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614" y="6470288"/>
            <a:ext cx="1704230" cy="2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1" r:id="rId3"/>
    <p:sldLayoutId id="2147483693" r:id="rId4"/>
    <p:sldLayoutId id="2147483695" r:id="rId5"/>
    <p:sldLayoutId id="2147483696" r:id="rId6"/>
    <p:sldLayoutId id="2147483698" r:id="rId7"/>
    <p:sldLayoutId id="2147483699" r:id="rId8"/>
    <p:sldLayoutId id="2147483700" r:id="rId9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bg1"/>
          </a:solidFill>
          <a:latin typeface="12롯데마트드림Bold" panose="02020603020101020101" pitchFamily="18" charset="-127"/>
          <a:ea typeface="12롯데마트드림Bold" panose="02020603020101020101" pitchFamily="18" charset="-127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SzPct val="70000"/>
        <a:buFont typeface="Wingdings" panose="05000000000000000000" pitchFamily="2" charset="2"/>
        <a:buChar char="v"/>
        <a:defRPr sz="2000" kern="1200">
          <a:solidFill>
            <a:srgbClr val="0070C0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600" kern="1200">
          <a:solidFill>
            <a:schemeClr val="tx1">
              <a:lumMod val="95000"/>
              <a:lumOff val="5000"/>
            </a:schemeClr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Arial" panose="020B0604020202020204" pitchFamily="34" charset="0"/>
        </a:defRPr>
      </a:lvl2pPr>
      <a:lvl3pPr marL="1200150" indent="-2857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C00000"/>
          </a:solidFill>
          <a:latin typeface="12롯데마트드림Medium" panose="02020603020101020101" pitchFamily="18" charset="-127"/>
          <a:ea typeface="12롯데마트드림Medium" panose="02020603020101020101" pitchFamily="18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0.png"/><Relationship Id="rId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10.png"/><Relationship Id="rId5" Type="http://schemas.openxmlformats.org/officeDocument/2006/relationships/image" Target="../media/image45.png"/><Relationship Id="rId4" Type="http://schemas.openxmlformats.org/officeDocument/2006/relationships/image" Target="../media/image9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0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106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0.png"/><Relationship Id="rId5" Type="http://schemas.openxmlformats.org/officeDocument/2006/relationships/image" Target="../media/image1080.png"/><Relationship Id="rId10" Type="http://schemas.openxmlformats.org/officeDocument/2006/relationships/image" Target="../media/image1130.png"/><Relationship Id="rId4" Type="http://schemas.openxmlformats.org/officeDocument/2006/relationships/image" Target="../media/image48.png"/><Relationship Id="rId9" Type="http://schemas.openxmlformats.org/officeDocument/2006/relationships/image" Target="../media/image11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Lecture 15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dirty="0"/>
              <a:t>RNN</a:t>
            </a:r>
            <a:r>
              <a:rPr lang="ko-KR" altLang="en-US" dirty="0"/>
              <a:t> 모델 기반의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 소개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4D4056-3129-404C-B455-92A6AB974E12}"/>
              </a:ext>
            </a:extLst>
          </p:cNvPr>
          <p:cNvSpPr/>
          <p:nvPr/>
        </p:nvSpPr>
        <p:spPr>
          <a:xfrm>
            <a:off x="4937060" y="4329780"/>
            <a:ext cx="2317879" cy="110799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한국과학기술정보연구원 </a:t>
            </a:r>
            <a:endParaRPr kumimoji="1"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홍 석 </a:t>
            </a:r>
            <a:endParaRPr kumimoji="1" lang="en-US" altLang="ko-KR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(hsyi@kisti.re.kr)</a:t>
            </a:r>
            <a:endParaRPr kumimoji="1" lang="ko-KR" altLang="en-US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99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어텐션</a:t>
            </a:r>
            <a:r>
              <a:rPr lang="ko-KR" altLang="en-US" b="1" dirty="0"/>
              <a:t> 기반의 트랜스포머</a:t>
            </a:r>
          </a:p>
        </p:txBody>
      </p:sp>
    </p:spTree>
    <p:extLst>
      <p:ext uri="{BB962C8B-B14F-4D97-AF65-F5344CB8AC3E}">
        <p14:creationId xmlns:p14="http://schemas.microsoft.com/office/powerpoint/2010/main" val="219752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sz="1900" b="1"/>
              <a:t>RNN</a:t>
            </a:r>
            <a:r>
              <a:rPr lang="en-US" altLang="ko-KR" sz="1900"/>
              <a:t> </a:t>
            </a:r>
            <a:r>
              <a:rPr lang="ko-KR" altLang="en-US" sz="1900"/>
              <a:t>계열의 신경망의 순차적 연산은 병렬 연산을 할 수 없도록 한다</a:t>
            </a:r>
            <a:r>
              <a:rPr lang="en-US" altLang="ko-KR" sz="1900"/>
              <a:t>.</a:t>
            </a:r>
          </a:p>
          <a:p>
            <a:r>
              <a:rPr lang="en-US" altLang="ko-KR" sz="1900" b="1"/>
              <a:t>LSTM, GRU</a:t>
            </a:r>
            <a:r>
              <a:rPr lang="ko-KR" altLang="en-US" sz="1900"/>
              <a:t>을 사용한다고 하더라도</a:t>
            </a:r>
            <a:r>
              <a:rPr lang="en-US" altLang="ko-KR" sz="1900"/>
              <a:t>, </a:t>
            </a:r>
            <a:r>
              <a:rPr lang="ko-KR" altLang="en-US" sz="1900"/>
              <a:t>긴 문장에 대해서는 성능이 저하되는 현상 발생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어텐션 메커니즘은 </a:t>
            </a:r>
            <a:r>
              <a:rPr lang="en-US" altLang="ko-KR" sz="1900" b="1"/>
              <a:t>RNN </a:t>
            </a:r>
            <a:r>
              <a:rPr lang="ko-KR" altLang="en-US" sz="1900" b="1"/>
              <a:t>계열 </a:t>
            </a:r>
            <a:r>
              <a:rPr lang="en-US" altLang="ko-KR" sz="1900" b="1"/>
              <a:t>seq2seq </a:t>
            </a:r>
            <a:r>
              <a:rPr lang="ko-KR" altLang="en-US" sz="1900"/>
              <a:t>구조에 도입되어 기계 번역의 성능을 상당 부분 개선</a:t>
            </a:r>
            <a:r>
              <a:rPr lang="en-US" altLang="ko-KR" sz="1900"/>
              <a:t>.</a:t>
            </a:r>
          </a:p>
          <a:p>
            <a:r>
              <a:rPr lang="ko-KR" altLang="en-US" sz="1900" b="1">
                <a:solidFill>
                  <a:srgbClr val="C00000"/>
                </a:solidFill>
              </a:rPr>
              <a:t>그런데 어텐션으로 모든 </a:t>
            </a:r>
            <a:r>
              <a:rPr lang="en-US" altLang="ko-KR" sz="1900" b="1">
                <a:solidFill>
                  <a:srgbClr val="C00000"/>
                </a:solidFill>
              </a:rPr>
              <a:t>state</a:t>
            </a:r>
            <a:r>
              <a:rPr lang="ko-KR" altLang="en-US" sz="1900" b="1">
                <a:solidFill>
                  <a:srgbClr val="C00000"/>
                </a:solidFill>
              </a:rPr>
              <a:t>에 접근할 수 있다면 </a:t>
            </a:r>
            <a:r>
              <a:rPr lang="ko-KR" altLang="en-US" sz="1900" b="1">
                <a:solidFill>
                  <a:srgbClr val="B8001A"/>
                </a:solidFill>
              </a:rPr>
              <a:t>굳이 </a:t>
            </a:r>
            <a:r>
              <a:rPr lang="en-US" altLang="ko-KR" sz="1900" b="1">
                <a:solidFill>
                  <a:srgbClr val="B8001A"/>
                </a:solidFill>
              </a:rPr>
              <a:t>RNN</a:t>
            </a:r>
            <a:r>
              <a:rPr lang="ko-KR" altLang="en-US" sz="1900" b="1">
                <a:solidFill>
                  <a:srgbClr val="B8001A"/>
                </a:solidFill>
              </a:rPr>
              <a:t>이 필요할까</a:t>
            </a:r>
            <a:r>
              <a:rPr lang="en-US" altLang="ko-KR" sz="1900" b="1">
                <a:solidFill>
                  <a:srgbClr val="B8001A"/>
                </a:solidFill>
              </a:rPr>
              <a:t>?</a:t>
            </a:r>
          </a:p>
          <a:p>
            <a:endParaRPr lang="en-US" altLang="ko-KR" sz="19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9F864CF-C54C-4405-AE94-C298E37D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Attention Mechanism</a:t>
            </a:r>
            <a:endParaRPr lang="ko-KR" altLang="en-US"/>
          </a:p>
        </p:txBody>
      </p:sp>
      <p:pic>
        <p:nvPicPr>
          <p:cNvPr id="1026" name="Picture 2" descr="https://wikidocs.net/images/page/22893/dotproductattention1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2923083"/>
            <a:ext cx="4006396" cy="319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744" y="3355155"/>
            <a:ext cx="1125124" cy="1055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F1D74-D1CC-4C3A-BE24-2106AE3A6D27}"/>
              </a:ext>
            </a:extLst>
          </p:cNvPr>
          <p:cNvSpPr txBox="1"/>
          <p:nvPr/>
        </p:nvSpPr>
        <p:spPr>
          <a:xfrm>
            <a:off x="6327637" y="4705007"/>
            <a:ext cx="2999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우리에게 필요한 것은</a:t>
            </a:r>
            <a:endParaRPr lang="en-US" altLang="ko-KR" sz="2000" b="1" dirty="0">
              <a:solidFill>
                <a:srgbClr val="B8001A"/>
              </a:solidFill>
              <a:latin typeface="Spoqa Han Sans Neo Medium" pitchFamily="2" charset="-127"/>
              <a:ea typeface="Spoqa Han Sans Neo Medium" pitchFamily="2" charset="-127"/>
            </a:endParaRPr>
          </a:p>
          <a:p>
            <a:pPr algn="ctr"/>
            <a:r>
              <a:rPr lang="ko-KR" altLang="en-US" sz="2000" b="1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오직</a:t>
            </a:r>
            <a:r>
              <a:rPr lang="en-US" altLang="ko-KR" sz="2000" b="1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sz="2000" b="1" dirty="0" err="1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어텐션뿐</a:t>
            </a:r>
            <a:r>
              <a:rPr lang="en-US" altLang="ko-KR" sz="2000" b="1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!</a:t>
            </a:r>
            <a:endParaRPr lang="ko-KR" altLang="en-US" sz="2000" b="1" dirty="0">
              <a:solidFill>
                <a:srgbClr val="B8001A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3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기계 번역을 위해 탄생</a:t>
            </a:r>
            <a:endParaRPr lang="en-US" altLang="ko-KR" sz="2000"/>
          </a:p>
          <a:p>
            <a:r>
              <a:rPr lang="ko-KR" altLang="en-US" sz="2000"/>
              <a:t>인코더</a:t>
            </a:r>
            <a:r>
              <a:rPr lang="en-US" altLang="ko-KR" sz="2000"/>
              <a:t>-</a:t>
            </a:r>
            <a:r>
              <a:rPr lang="ko-KR" altLang="en-US" sz="2000"/>
              <a:t>디코더 구조를 여전히 유지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RNN</a:t>
            </a:r>
            <a:r>
              <a:rPr lang="ko-KR" altLang="en-US" sz="2000"/>
              <a:t>의 경우</a:t>
            </a:r>
            <a:r>
              <a:rPr lang="en-US" altLang="ko-KR" sz="2000"/>
              <a:t>, </a:t>
            </a:r>
            <a:r>
              <a:rPr lang="ko-KR" altLang="en-US" sz="2000"/>
              <a:t>각 </a:t>
            </a:r>
            <a:r>
              <a:rPr lang="en-US" altLang="ko-KR" sz="2000"/>
              <a:t>step </a:t>
            </a:r>
            <a:r>
              <a:rPr lang="ko-KR" altLang="en-US" sz="2000"/>
              <a:t>별로 연산하므로</a:t>
            </a:r>
            <a:r>
              <a:rPr lang="en-US" altLang="ko-KR" sz="2000"/>
              <a:t> </a:t>
            </a:r>
            <a:r>
              <a:rPr lang="ko-KR" altLang="en-US" sz="2000"/>
              <a:t>병렬 연산 불가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많은 어텐션 메커니즘이 </a:t>
            </a:r>
            <a:r>
              <a:rPr lang="en-US" altLang="ko-KR" sz="2000"/>
              <a:t>RNN</a:t>
            </a:r>
            <a:r>
              <a:rPr lang="ko-KR" altLang="en-US" sz="2000"/>
              <a:t>과 함께 사용됨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 b="1">
                <a:solidFill>
                  <a:srgbClr val="B8001A"/>
                </a:solidFill>
              </a:rPr>
              <a:t>이 모델은 병렬 연산을 추구하며</a:t>
            </a:r>
            <a:r>
              <a:rPr lang="en-US" altLang="ko-KR" sz="2000" b="1">
                <a:solidFill>
                  <a:srgbClr val="B8001A"/>
                </a:solidFill>
              </a:rPr>
              <a:t> RNN</a:t>
            </a:r>
            <a:r>
              <a:rPr lang="ko-KR" altLang="en-US" sz="2000" b="1">
                <a:solidFill>
                  <a:srgbClr val="B8001A"/>
                </a:solidFill>
              </a:rPr>
              <a:t>을 사용 </a:t>
            </a:r>
            <a:r>
              <a:rPr lang="en-US" altLang="ko-KR" sz="2000" b="1">
                <a:solidFill>
                  <a:srgbClr val="B8001A"/>
                </a:solidFill>
              </a:rPr>
              <a:t>X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4CDD8A1-6025-47F9-827D-56277576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Attention is All you need</a:t>
            </a:r>
            <a:endParaRPr lang="ko-KR" altLang="en-US"/>
          </a:p>
        </p:txBody>
      </p:sp>
      <p:pic>
        <p:nvPicPr>
          <p:cNvPr id="2050" name="Picture 2" descr="https://raw.githubusercontent.com/hcshin90/hcshin90.github.io/master/_posts/post_image/2018-06-20-Attention%20Is%20All%20You%20Need/transformer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26" y="1171752"/>
            <a:ext cx="3230982" cy="497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7294180" y="5134047"/>
            <a:ext cx="1313793" cy="8303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4551" y="4845269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Spoqa Han Sans Neo Medium" pitchFamily="2" charset="-127"/>
                <a:ea typeface="Spoqa Han Sans Neo Medium" pitchFamily="2" charset="-127"/>
              </a:rPr>
              <a:t>모델 이름은 </a:t>
            </a:r>
            <a:r>
              <a:rPr lang="en-US" altLang="ko-KR" b="1" dirty="0">
                <a:solidFill>
                  <a:srgbClr val="002060"/>
                </a:solidFill>
                <a:latin typeface="Spoqa Han Sans Neo Medium" pitchFamily="2" charset="-127"/>
                <a:ea typeface="Spoqa Han Sans Neo Medium" pitchFamily="2" charset="-127"/>
              </a:rPr>
              <a:t>‘Transformer’</a:t>
            </a:r>
            <a:endParaRPr lang="ko-KR" altLang="en-US" b="1" dirty="0">
              <a:solidFill>
                <a:srgbClr val="00206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82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트랜스포머도 다른 딥 러닝 모델과 마찬가지로 </a:t>
            </a:r>
            <a:r>
              <a:rPr lang="en-US" altLang="ko-KR" sz="2000"/>
              <a:t>Embedding layer</a:t>
            </a:r>
            <a:r>
              <a:rPr lang="ko-KR" altLang="en-US" sz="2000"/>
              <a:t>를 사용</a:t>
            </a:r>
            <a:endParaRPr lang="en-US" altLang="ko-KR" sz="2000"/>
          </a:p>
          <a:p>
            <a:r>
              <a:rPr lang="en-US" altLang="ko-KR" sz="2000"/>
              <a:t>Embedding layer</a:t>
            </a:r>
            <a:r>
              <a:rPr lang="ko-KR" altLang="en-US" sz="2000"/>
              <a:t>를 통해서 얻은 임베딩 벡터를 인코더와 디코더의 입력으로 한다</a:t>
            </a:r>
            <a:r>
              <a:rPr lang="en-US" altLang="ko-KR" sz="2000"/>
              <a:t>.</a:t>
            </a:r>
          </a:p>
          <a:p>
            <a:r>
              <a:rPr lang="ko-KR" altLang="en-US" sz="2000" b="1">
                <a:solidFill>
                  <a:srgbClr val="B8001A"/>
                </a:solidFill>
              </a:rPr>
              <a:t>임베딩 벡터에 </a:t>
            </a:r>
            <a:r>
              <a:rPr lang="en-US" altLang="ko-KR" sz="2000" b="1">
                <a:solidFill>
                  <a:srgbClr val="B8001A"/>
                </a:solidFill>
              </a:rPr>
              <a:t>Postional Encoding</a:t>
            </a:r>
            <a:r>
              <a:rPr lang="ko-KR" altLang="en-US" sz="2000" b="1">
                <a:solidFill>
                  <a:srgbClr val="B8001A"/>
                </a:solidFill>
              </a:rPr>
              <a:t>이라는 과정을 거친 후에 입력으로 한다</a:t>
            </a:r>
            <a:r>
              <a:rPr lang="en-US" altLang="ko-KR" sz="2000" b="1">
                <a:solidFill>
                  <a:srgbClr val="B8001A"/>
                </a:solidFill>
              </a:rPr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247697E-66E5-42CC-B03D-7E631185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8E3D5B-B579-4560-9954-D541C6655FDA}"/>
              </a:ext>
            </a:extLst>
          </p:cNvPr>
          <p:cNvGrpSpPr/>
          <p:nvPr/>
        </p:nvGrpSpPr>
        <p:grpSpPr>
          <a:xfrm>
            <a:off x="721599" y="2336069"/>
            <a:ext cx="10748802" cy="3810000"/>
            <a:chOff x="1089630" y="2543495"/>
            <a:chExt cx="10748802" cy="3810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9630" y="2543495"/>
              <a:ext cx="9382125" cy="3810000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089630" y="4708635"/>
              <a:ext cx="9252549" cy="1040524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0373710" y="4372302"/>
              <a:ext cx="420414" cy="378373"/>
            </a:xfrm>
            <a:custGeom>
              <a:avLst/>
              <a:gdLst>
                <a:gd name="connsiteX0" fmla="*/ 683172 w 683172"/>
                <a:gd name="connsiteY0" fmla="*/ 0 h 567558"/>
                <a:gd name="connsiteX1" fmla="*/ 157655 w 683172"/>
                <a:gd name="connsiteY1" fmla="*/ 378372 h 567558"/>
                <a:gd name="connsiteX2" fmla="*/ 0 w 683172"/>
                <a:gd name="connsiteY2" fmla="*/ 567558 h 56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172" h="567558">
                  <a:moveTo>
                    <a:pt x="683172" y="0"/>
                  </a:moveTo>
                  <a:cubicBezTo>
                    <a:pt x="477344" y="141889"/>
                    <a:pt x="271517" y="283779"/>
                    <a:pt x="157655" y="378372"/>
                  </a:cubicBezTo>
                  <a:cubicBezTo>
                    <a:pt x="43793" y="472965"/>
                    <a:pt x="21896" y="520261"/>
                    <a:pt x="0" y="567558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593207" y="3830813"/>
              <a:ext cx="1245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더 자세히</a:t>
              </a:r>
              <a:endPara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  <a:p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 봅시다</a:t>
              </a:r>
              <a:r>
                <a:rPr lang="en-US" altLang="ko-KR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.</a:t>
              </a:r>
              <a:endPara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7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트랜스포머도 다른 딥 러닝 모델과 마찬가지로 </a:t>
            </a:r>
            <a:r>
              <a:rPr lang="en-US" altLang="ko-KR" sz="2000"/>
              <a:t>Embedding layer</a:t>
            </a:r>
            <a:r>
              <a:rPr lang="ko-KR" altLang="en-US" sz="2000"/>
              <a:t>를 사용</a:t>
            </a:r>
            <a:endParaRPr lang="en-US" altLang="ko-KR" sz="2000"/>
          </a:p>
          <a:p>
            <a:r>
              <a:rPr lang="en-US" altLang="ko-KR" sz="2000"/>
              <a:t>Embedding layer</a:t>
            </a:r>
            <a:r>
              <a:rPr lang="ko-KR" altLang="en-US" sz="2000"/>
              <a:t>를 통해서 얻은 임베딩 벡터를 인코더와 디코더의 입력으로 한다</a:t>
            </a:r>
            <a:r>
              <a:rPr lang="en-US" altLang="ko-KR" sz="2000"/>
              <a:t>.</a:t>
            </a:r>
          </a:p>
          <a:p>
            <a:r>
              <a:rPr lang="ko-KR" altLang="en-US" sz="2000" b="1">
                <a:solidFill>
                  <a:srgbClr val="B8001A"/>
                </a:solidFill>
              </a:rPr>
              <a:t>임베딩 벡터에 </a:t>
            </a:r>
            <a:r>
              <a:rPr lang="en-US" altLang="ko-KR" sz="2000" b="1">
                <a:solidFill>
                  <a:srgbClr val="B8001A"/>
                </a:solidFill>
              </a:rPr>
              <a:t>Postional Encoding</a:t>
            </a:r>
            <a:r>
              <a:rPr lang="ko-KR" altLang="en-US" sz="2000" b="1">
                <a:solidFill>
                  <a:srgbClr val="B8001A"/>
                </a:solidFill>
              </a:rPr>
              <a:t>이라는 과정을 거친 후에 입력으로 한다</a:t>
            </a:r>
            <a:r>
              <a:rPr lang="en-US" altLang="ko-KR" sz="2000" b="1">
                <a:solidFill>
                  <a:srgbClr val="B8001A"/>
                </a:solidFill>
              </a:rPr>
              <a:t>.</a:t>
            </a:r>
          </a:p>
          <a:p>
            <a:r>
              <a:rPr lang="ko-KR" altLang="en-US" b="1">
                <a:solidFill>
                  <a:srgbClr val="B8001A"/>
                </a:solidFill>
              </a:rPr>
              <a:t>이를 행렬 연산으로 이해해본다면 다음과 같이 이해할 수 있다</a:t>
            </a:r>
            <a:r>
              <a:rPr lang="en-US" altLang="ko-KR" b="1">
                <a:solidFill>
                  <a:srgbClr val="B8001A"/>
                </a:solidFill>
              </a:rPr>
              <a:t>.</a:t>
            </a:r>
          </a:p>
          <a:p>
            <a:endParaRPr lang="en-US" altLang="ko-KR" sz="2000" b="1">
              <a:solidFill>
                <a:srgbClr val="B8001A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F75F06-054C-43A0-9CC3-2E902CA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42" y="3698782"/>
            <a:ext cx="5427542" cy="113610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968A79-0526-4BC2-BBB0-EDBBEA564001}"/>
              </a:ext>
            </a:extLst>
          </p:cNvPr>
          <p:cNvGrpSpPr/>
          <p:nvPr/>
        </p:nvGrpSpPr>
        <p:grpSpPr>
          <a:xfrm>
            <a:off x="7230173" y="3493540"/>
            <a:ext cx="4373193" cy="1980662"/>
            <a:chOff x="4486973" y="3682523"/>
            <a:chExt cx="4373193" cy="19806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168EE9-F971-493B-A61F-E18C4C133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6973" y="3682523"/>
              <a:ext cx="4091119" cy="13413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534E8-D1F0-477A-AD73-C856A2DA70C3}"/>
                </a:ext>
              </a:extLst>
            </p:cNvPr>
            <p:cNvSpPr txBox="1"/>
            <p:nvPr/>
          </p:nvSpPr>
          <p:spPr>
            <a:xfrm>
              <a:off x="5574289" y="5355408"/>
              <a:ext cx="9582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latin typeface="Spoqa Han Sans Neo Medium" pitchFamily="2" charset="-127"/>
                  <a:ea typeface="Spoqa Han Sans Neo Medium" pitchFamily="2" charset="-127"/>
                </a:rPr>
                <a:t>문장 행렬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CCF498-0E5B-4F0E-86B0-ECCABBE5C18D}"/>
                </a:ext>
              </a:extLst>
            </p:cNvPr>
            <p:cNvSpPr txBox="1"/>
            <p:nvPr/>
          </p:nvSpPr>
          <p:spPr>
            <a:xfrm>
              <a:off x="6864073" y="5355407"/>
              <a:ext cx="1996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latin typeface="Spoqa Han Sans Neo Medium" pitchFamily="2" charset="-127"/>
                  <a:ea typeface="Spoqa Han Sans Neo Medium" pitchFamily="2" charset="-127"/>
                </a:rPr>
                <a:t>포지셔널</a:t>
              </a:r>
              <a:r>
                <a:rPr lang="ko-KR" altLang="en-US" sz="1400" b="1" dirty="0">
                  <a:latin typeface="Spoqa Han Sans Neo Medium" pitchFamily="2" charset="-127"/>
                  <a:ea typeface="Spoqa Han Sans Neo Medium" pitchFamily="2" charset="-127"/>
                </a:rPr>
                <a:t> </a:t>
              </a:r>
              <a:r>
                <a:rPr lang="ko-KR" altLang="en-US" sz="1400" b="1" dirty="0" err="1">
                  <a:latin typeface="Spoqa Han Sans Neo Medium" pitchFamily="2" charset="-127"/>
                  <a:ea typeface="Spoqa Han Sans Neo Medium" pitchFamily="2" charset="-127"/>
                </a:rPr>
                <a:t>인코딩</a:t>
              </a:r>
              <a:r>
                <a:rPr lang="ko-KR" altLang="en-US" sz="1400" b="1" dirty="0">
                  <a:latin typeface="Spoqa Han Sans Neo Medium" pitchFamily="2" charset="-127"/>
                  <a:ea typeface="Spoqa Han Sans Neo Medium" pitchFamily="2" charset="-127"/>
                </a:rPr>
                <a:t> 행렬</a:t>
              </a:r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E92706B-FDD6-4681-AECD-454A1BBE21F5}"/>
              </a:ext>
            </a:extLst>
          </p:cNvPr>
          <p:cNvSpPr/>
          <p:nvPr/>
        </p:nvSpPr>
        <p:spPr>
          <a:xfrm>
            <a:off x="6531429" y="3921899"/>
            <a:ext cx="600891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2093B1-8B04-4D43-AA5A-A82472099666}"/>
              </a:ext>
            </a:extLst>
          </p:cNvPr>
          <p:cNvSpPr/>
          <p:nvPr/>
        </p:nvSpPr>
        <p:spPr>
          <a:xfrm>
            <a:off x="7132320" y="2751435"/>
            <a:ext cx="4078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왜 포지셔널 인코딩 행렬을 더해줄까</a:t>
            </a:r>
            <a:r>
              <a:rPr lang="en-US" altLang="ko-KR" b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?</a:t>
            </a:r>
            <a:endParaRPr lang="ko-KR" altLang="en-US" b="1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14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RNN</a:t>
            </a:r>
            <a:r>
              <a:rPr lang="ko-KR" altLang="en-US" sz="2000"/>
              <a:t>이 자연어 처리에서 유용했었던 이유는 </a:t>
            </a:r>
            <a:endParaRPr lang="en-US" altLang="ko-KR" sz="2000"/>
          </a:p>
          <a:p>
            <a:pPr lvl="1"/>
            <a:r>
              <a:rPr lang="ko-KR" altLang="en-US"/>
              <a:t>단어 입력을 순차적으로 받으므로 </a:t>
            </a:r>
            <a:r>
              <a:rPr lang="en-US" altLang="ko-KR"/>
              <a:t> </a:t>
            </a:r>
            <a:r>
              <a:rPr lang="ko-KR" altLang="en-US"/>
              <a:t>각 단어의 위치 정보</a:t>
            </a:r>
            <a:r>
              <a:rPr lang="en-US" altLang="ko-KR"/>
              <a:t>(postion information)</a:t>
            </a:r>
            <a:r>
              <a:rPr lang="ko-KR" altLang="en-US"/>
              <a:t>을 가질 수 있었기 때문</a:t>
            </a:r>
            <a:r>
              <a:rPr lang="en-US" altLang="ko-KR"/>
              <a:t>.</a:t>
            </a:r>
          </a:p>
          <a:p>
            <a:pPr lvl="1"/>
            <a:r>
              <a:rPr lang="ko-KR" altLang="en-US" sz="2000"/>
              <a:t>하지만 트랜스포머의 경우</a:t>
            </a:r>
            <a:r>
              <a:rPr lang="en-US" altLang="ko-KR" sz="2000"/>
              <a:t>, </a:t>
            </a:r>
            <a:r>
              <a:rPr lang="ko-KR" altLang="en-US" sz="2000"/>
              <a:t>입력을 병렬로 받으므로 </a:t>
            </a:r>
            <a:r>
              <a:rPr lang="ko-KR" altLang="en-US" sz="2000" b="1">
                <a:solidFill>
                  <a:srgbClr val="C00000"/>
                </a:solidFill>
              </a:rPr>
              <a:t>위치 정보를 더해줄 필요가 있음</a:t>
            </a:r>
            <a:r>
              <a:rPr lang="en-US" altLang="ko-KR" sz="2000" b="1">
                <a:solidFill>
                  <a:srgbClr val="C00000"/>
                </a:solidFill>
              </a:rPr>
              <a:t>.</a:t>
            </a:r>
            <a:r>
              <a:rPr lang="ko-KR" altLang="en-US" sz="2000" b="1">
                <a:solidFill>
                  <a:srgbClr val="C00000"/>
                </a:solidFill>
              </a:rPr>
              <a:t> </a:t>
            </a:r>
            <a:endParaRPr lang="en-US" altLang="ko-KR" sz="2000" b="1">
              <a:solidFill>
                <a:srgbClr val="C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F4A44-4680-4ED0-9A1D-6A90B33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785A0-ED73-43D2-AD9C-CFDA7F62C0DE}"/>
              </a:ext>
            </a:extLst>
          </p:cNvPr>
          <p:cNvGrpSpPr/>
          <p:nvPr/>
        </p:nvGrpSpPr>
        <p:grpSpPr>
          <a:xfrm>
            <a:off x="825201" y="3793768"/>
            <a:ext cx="4047488" cy="2084112"/>
            <a:chOff x="825201" y="3793768"/>
            <a:chExt cx="4047488" cy="2084112"/>
          </a:xfrm>
        </p:grpSpPr>
        <p:sp>
          <p:nvSpPr>
            <p:cNvPr id="11" name="TextBox 10"/>
            <p:cNvSpPr txBox="1"/>
            <p:nvPr/>
          </p:nvSpPr>
          <p:spPr>
            <a:xfrm>
              <a:off x="1177456" y="5539326"/>
              <a:ext cx="282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I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402" y="5539326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am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7253" y="5539326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a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2280" y="5539326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student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453580" y="4266220"/>
              <a:ext cx="43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424880" y="4266220"/>
              <a:ext cx="43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1421580" y="4266220"/>
              <a:ext cx="43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825201" y="3793768"/>
              <a:ext cx="3907788" cy="893384"/>
              <a:chOff x="1769694" y="1241345"/>
              <a:chExt cx="2367647" cy="952605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1769694" y="1243582"/>
                <a:ext cx="534683" cy="95036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atin typeface="Spoqa Han Sans Neo Medium" pitchFamily="2" charset="-127"/>
                    <a:ea typeface="Spoqa Han Sans Neo Medium" pitchFamily="2" charset="-127"/>
                  </a:rPr>
                  <a:t>LSTM</a:t>
                </a:r>
                <a:endParaRPr lang="ko-KR" altLang="en-US" sz="1200" b="1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384017" y="1241345"/>
                <a:ext cx="534683" cy="95036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atin typeface="Spoqa Han Sans Neo Medium" pitchFamily="2" charset="-127"/>
                    <a:ea typeface="Spoqa Han Sans Neo Medium" pitchFamily="2" charset="-127"/>
                  </a:rPr>
                  <a:t>LSTM</a:t>
                </a:r>
                <a:endParaRPr lang="ko-KR" altLang="en-US" sz="1200" b="1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2993337" y="1241345"/>
                <a:ext cx="534683" cy="95036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atin typeface="Spoqa Han Sans Neo Medium" pitchFamily="2" charset="-127"/>
                    <a:ea typeface="Spoqa Han Sans Neo Medium" pitchFamily="2" charset="-127"/>
                  </a:rPr>
                  <a:t>LSTM</a:t>
                </a:r>
                <a:endParaRPr lang="ko-KR" altLang="en-US" sz="1200" b="1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3602658" y="1241345"/>
                <a:ext cx="534683" cy="95036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latin typeface="Spoqa Han Sans Neo Medium" pitchFamily="2" charset="-127"/>
                    <a:ea typeface="Spoqa Han Sans Neo Medium" pitchFamily="2" charset="-127"/>
                  </a:rPr>
                  <a:t>LSTM</a:t>
                </a:r>
                <a:endParaRPr lang="ko-KR" altLang="en-US" sz="1200" b="1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</p:grpSp>
        <p:cxnSp>
          <p:nvCxnSpPr>
            <p:cNvPr id="26" name="직선 화살표 연결선 25"/>
            <p:cNvCxnSpPr/>
            <p:nvPr/>
          </p:nvCxnSpPr>
          <p:spPr>
            <a:xfrm flipV="1">
              <a:off x="1304575" y="5291391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1300781" y="4702620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826701" y="4862624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2306978" y="5289243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2303184" y="4700472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1839629" y="4862624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3309382" y="5287095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3305588" y="4698324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33"/>
            <p:cNvSpPr/>
            <p:nvPr/>
          </p:nvSpPr>
          <p:spPr>
            <a:xfrm>
              <a:off x="2843213" y="4862624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V="1">
              <a:off x="4298909" y="5284947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4295115" y="4696176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6"/>
            <p:cNvSpPr/>
            <p:nvPr/>
          </p:nvSpPr>
          <p:spPr>
            <a:xfrm>
              <a:off x="3846797" y="4862624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  <p:sp>
        <p:nvSpPr>
          <p:cNvPr id="38" name="모서리가 둥근 직사각형 37"/>
          <p:cNvSpPr/>
          <p:nvPr/>
        </p:nvSpPr>
        <p:spPr>
          <a:xfrm>
            <a:off x="6773546" y="2981023"/>
            <a:ext cx="3960000" cy="1295271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62777" y="5543570"/>
            <a:ext cx="282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I</a:t>
            </a:r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62723" y="5543570"/>
            <a:ext cx="55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am</a:t>
            </a:r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2574" y="5543570"/>
            <a:ext cx="55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a</a:t>
            </a:r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837601" y="5543570"/>
            <a:ext cx="102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student</a:t>
            </a:r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7289896" y="5295635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7286102" y="4706864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797508" y="4866868"/>
            <a:ext cx="936000" cy="3429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Medium" pitchFamily="2" charset="-127"/>
                <a:ea typeface="Spoqa Han Sans Neo Medium" pitchFamily="2" charset="-127"/>
              </a:rPr>
              <a:t>embedding</a:t>
            </a:r>
            <a:endParaRPr lang="ko-KR" altLang="en-US" sz="10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8292299" y="5293487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8288505" y="4704716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7810436" y="4866868"/>
            <a:ext cx="936000" cy="3429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Medium" pitchFamily="2" charset="-127"/>
                <a:ea typeface="Spoqa Han Sans Neo Medium" pitchFamily="2" charset="-127"/>
              </a:rPr>
              <a:t>embedding</a:t>
            </a:r>
            <a:endParaRPr lang="ko-KR" altLang="en-US" sz="10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9294703" y="5291339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290909" y="4702568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8814020" y="4866868"/>
            <a:ext cx="936000" cy="3429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Medium" pitchFamily="2" charset="-127"/>
                <a:ea typeface="Spoqa Han Sans Neo Medium" pitchFamily="2" charset="-127"/>
              </a:rPr>
              <a:t>embedding</a:t>
            </a:r>
            <a:endParaRPr lang="ko-KR" altLang="en-US" sz="10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V="1">
            <a:off x="10284230" y="5289191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10280436" y="4700420"/>
            <a:ext cx="0" cy="2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9817604" y="4866868"/>
            <a:ext cx="936000" cy="3429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Spoqa Han Sans Neo Medium" pitchFamily="2" charset="-127"/>
                <a:ea typeface="Spoqa Han Sans Neo Medium" pitchFamily="2" charset="-127"/>
              </a:rPr>
              <a:t>embedding</a:t>
            </a:r>
            <a:endParaRPr lang="ko-KR" altLang="en-US" sz="10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773546" y="4370767"/>
            <a:ext cx="3960000" cy="310697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Positional Encoding</a:t>
            </a:r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18192" y="3449103"/>
            <a:ext cx="2766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Spoqa Han Sans Neo Medium" pitchFamily="2" charset="-127"/>
                <a:ea typeface="Spoqa Han Sans Neo Medium" pitchFamily="2" charset="-127"/>
              </a:rPr>
              <a:t>Encoders</a:t>
            </a:r>
            <a:endParaRPr lang="ko-KR" altLang="en-US" sz="2000" b="1" dirty="0">
              <a:solidFill>
                <a:schemeClr val="bg1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721641" y="4355716"/>
            <a:ext cx="4031963" cy="346851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35AF0-9083-4319-9BCD-9FFD08F0E32F}"/>
              </a:ext>
            </a:extLst>
          </p:cNvPr>
          <p:cNvSpPr txBox="1"/>
          <p:nvPr/>
        </p:nvSpPr>
        <p:spPr>
          <a:xfrm>
            <a:off x="1707692" y="2690949"/>
            <a:ext cx="336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순차 과정</a:t>
            </a:r>
            <a:r>
              <a:rPr lang="en-US" altLang="ko-KR"/>
              <a:t>: Sequential Processing 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847A12-C204-45CE-BDCB-769FC20181A3}"/>
              </a:ext>
            </a:extLst>
          </p:cNvPr>
          <p:cNvSpPr txBox="1"/>
          <p:nvPr/>
        </p:nvSpPr>
        <p:spPr>
          <a:xfrm>
            <a:off x="7129830" y="2340078"/>
            <a:ext cx="31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병렬처리 가능</a:t>
            </a:r>
            <a:r>
              <a:rPr lang="en-US" altLang="ko-KR"/>
              <a:t>: Parallelization</a:t>
            </a:r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0322523-87FE-4B61-A35A-606A31978EA7}"/>
              </a:ext>
            </a:extLst>
          </p:cNvPr>
          <p:cNvSpPr/>
          <p:nvPr/>
        </p:nvSpPr>
        <p:spPr>
          <a:xfrm>
            <a:off x="5564978" y="4266220"/>
            <a:ext cx="600891" cy="48463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9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sz="2000" b="1">
                <a:solidFill>
                  <a:srgbClr val="B8001A"/>
                </a:solidFill>
              </a:rPr>
              <a:t>Postional Encoding </a:t>
            </a:r>
            <a:r>
              <a:rPr lang="ko-KR" altLang="en-US" sz="2000" b="1">
                <a:solidFill>
                  <a:srgbClr val="B8001A"/>
                </a:solidFill>
              </a:rPr>
              <a:t>행렬을 만들기 위해서 트랜스포머는 아래와 같은 수식을 사용</a:t>
            </a:r>
            <a:r>
              <a:rPr lang="en-US" altLang="ko-KR" sz="2000" b="1">
                <a:solidFill>
                  <a:srgbClr val="B8001A"/>
                </a:solidFill>
              </a:rPr>
              <a:t>.</a:t>
            </a:r>
          </a:p>
          <a:p>
            <a:r>
              <a:rPr lang="ko-KR" altLang="en-US"/>
              <a:t>어떻게 만들까</a:t>
            </a:r>
            <a:r>
              <a:rPr lang="en-US" altLang="ko-KR"/>
              <a:t>?</a:t>
            </a:r>
            <a:endParaRPr lang="en-US" altLang="ko-KR" sz="2000"/>
          </a:p>
          <a:p>
            <a:pPr lvl="1"/>
            <a:r>
              <a:rPr lang="ko-KR" altLang="en-US"/>
              <a:t>사인 함수와 코사인 함수의 그래프를 통해서 위치에 따라 다른 정보를 더한다</a:t>
            </a:r>
            <a:r>
              <a:rPr lang="en-US" altLang="ko-KR"/>
              <a:t>.</a:t>
            </a:r>
            <a:endParaRPr lang="en-US" altLang="ko-KR" b="1">
              <a:solidFill>
                <a:srgbClr val="B8001A"/>
              </a:solidFill>
            </a:endParaRPr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F2FB8090-3077-4DCE-891A-23C3B143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775" y="2996055"/>
            <a:ext cx="6654866" cy="1788596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3567100" y="2806869"/>
            <a:ext cx="1171561" cy="717538"/>
          </a:xfrm>
          <a:custGeom>
            <a:avLst/>
            <a:gdLst>
              <a:gd name="connsiteX0" fmla="*/ 683172 w 683172"/>
              <a:gd name="connsiteY0" fmla="*/ 0 h 567558"/>
              <a:gd name="connsiteX1" fmla="*/ 157655 w 683172"/>
              <a:gd name="connsiteY1" fmla="*/ 378372 h 567558"/>
              <a:gd name="connsiteX2" fmla="*/ 0 w 683172"/>
              <a:gd name="connsiteY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2" h="567558">
                <a:moveTo>
                  <a:pt x="683172" y="0"/>
                </a:moveTo>
                <a:cubicBezTo>
                  <a:pt x="477344" y="141889"/>
                  <a:pt x="271517" y="283779"/>
                  <a:pt x="157655" y="378372"/>
                </a:cubicBezTo>
                <a:cubicBezTo>
                  <a:pt x="43793" y="472965"/>
                  <a:pt x="21896" y="520261"/>
                  <a:pt x="0" y="56755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4133157" y="2806869"/>
            <a:ext cx="605505" cy="600218"/>
          </a:xfrm>
          <a:custGeom>
            <a:avLst/>
            <a:gdLst>
              <a:gd name="connsiteX0" fmla="*/ 683172 w 683172"/>
              <a:gd name="connsiteY0" fmla="*/ 0 h 567558"/>
              <a:gd name="connsiteX1" fmla="*/ 157655 w 683172"/>
              <a:gd name="connsiteY1" fmla="*/ 378372 h 567558"/>
              <a:gd name="connsiteX2" fmla="*/ 0 w 683172"/>
              <a:gd name="connsiteY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2" h="567558">
                <a:moveTo>
                  <a:pt x="683172" y="0"/>
                </a:moveTo>
                <a:cubicBezTo>
                  <a:pt x="477344" y="141889"/>
                  <a:pt x="271517" y="283779"/>
                  <a:pt x="157655" y="378372"/>
                </a:cubicBezTo>
                <a:cubicBezTo>
                  <a:pt x="43793" y="472965"/>
                  <a:pt x="21896" y="520261"/>
                  <a:pt x="0" y="56755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자유형 9"/>
          <p:cNvSpPr/>
          <p:nvPr/>
        </p:nvSpPr>
        <p:spPr>
          <a:xfrm flipH="1">
            <a:off x="4738663" y="2806868"/>
            <a:ext cx="3240565" cy="378373"/>
          </a:xfrm>
          <a:custGeom>
            <a:avLst/>
            <a:gdLst>
              <a:gd name="connsiteX0" fmla="*/ 683172 w 683172"/>
              <a:gd name="connsiteY0" fmla="*/ 0 h 567558"/>
              <a:gd name="connsiteX1" fmla="*/ 157655 w 683172"/>
              <a:gd name="connsiteY1" fmla="*/ 378372 h 567558"/>
              <a:gd name="connsiteX2" fmla="*/ 0 w 683172"/>
              <a:gd name="connsiteY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172" h="567558">
                <a:moveTo>
                  <a:pt x="683172" y="0"/>
                </a:moveTo>
                <a:cubicBezTo>
                  <a:pt x="477344" y="141889"/>
                  <a:pt x="271517" y="283779"/>
                  <a:pt x="157655" y="378372"/>
                </a:cubicBezTo>
                <a:cubicBezTo>
                  <a:pt x="43793" y="472965"/>
                  <a:pt x="21896" y="520261"/>
                  <a:pt x="0" y="56755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33019" y="2437536"/>
            <a:ext cx="402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각 변수들의 의미</a:t>
            </a:r>
            <a:r>
              <a: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?</a:t>
            </a:r>
            <a:endParaRPr lang="ko-KR" altLang="en-US" b="1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48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ko-KR" altLang="en-US" sz="2000"/>
                  <a:t>는 입력 문장에서의 임베딩 벡터의 위치</a:t>
                </a:r>
                <a:endParaRPr lang="en-US" altLang="ko-KR" sz="200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000"/>
                  <a:t>는 임베딩 벡터의 차원</a:t>
                </a:r>
                <a:endParaRPr lang="en-US" altLang="ko-KR" sz="20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ko-KR" altLang="en-US" sz="2000"/>
                  <a:t>은 트랜스포머의 입</a:t>
                </a:r>
                <a:r>
                  <a:rPr lang="en-US" altLang="ko-KR" sz="2000"/>
                  <a:t>, </a:t>
                </a:r>
                <a:r>
                  <a:rPr lang="ko-KR" altLang="en-US" sz="2000"/>
                  <a:t>출력 차원</a:t>
                </a:r>
                <a:r>
                  <a:rPr lang="en-US" altLang="ko-KR" sz="2000"/>
                  <a:t>. </a:t>
                </a:r>
                <a:r>
                  <a:rPr lang="ko-KR" altLang="en-US" sz="2000"/>
                  <a:t>또한 임베딩 벡터의 차원이기도 하다</a:t>
                </a:r>
                <a:r>
                  <a:rPr lang="en-US" altLang="ko-KR" sz="2000"/>
                  <a:t>.</a:t>
                </a:r>
              </a:p>
            </p:txBody>
          </p:sp>
        </mc:Choice>
        <mc:Fallback xmlns="">
          <p:sp>
            <p:nvSpPr>
              <p:cNvPr id="8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876" y="1365812"/>
                <a:ext cx="10660658" cy="4799774"/>
              </a:xfrm>
              <a:blipFill rotWithShape="0">
                <a:blip r:embed="rId3"/>
                <a:stretch>
                  <a:fillRect l="-515" t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7BB044AF-746C-4E0C-A873-C3ED8F41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989" y="2615293"/>
            <a:ext cx="7791450" cy="3695700"/>
          </a:xfrm>
          <a:prstGeom prst="rect">
            <a:avLst/>
          </a:prstGeom>
        </p:spPr>
      </p:pic>
      <p:sp>
        <p:nvSpPr>
          <p:cNvPr id="6" name="왼쪽 중괄호 5"/>
          <p:cNvSpPr/>
          <p:nvPr/>
        </p:nvSpPr>
        <p:spPr>
          <a:xfrm>
            <a:off x="1948543" y="3929743"/>
            <a:ext cx="370114" cy="1404257"/>
          </a:xfrm>
          <a:prstGeom prst="leftBrace">
            <a:avLst>
              <a:gd name="adj1" fmla="val 8333"/>
              <a:gd name="adj2" fmla="val 50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328" y="4462272"/>
            <a:ext cx="19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문장 길이</a:t>
            </a:r>
          </a:p>
        </p:txBody>
      </p:sp>
    </p:spTree>
    <p:extLst>
      <p:ext uri="{BB962C8B-B14F-4D97-AF65-F5344CB8AC3E}">
        <p14:creationId xmlns:p14="http://schemas.microsoft.com/office/powerpoint/2010/main" val="44580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51" y="2329624"/>
            <a:ext cx="4940539" cy="3539871"/>
          </a:xfrm>
          <a:prstGeom prst="rect">
            <a:avLst/>
          </a:prstGeom>
        </p:spPr>
      </p:pic>
      <p:sp>
        <p:nvSpPr>
          <p:cNvPr id="9" name="왼쪽 중괄호 8"/>
          <p:cNvSpPr/>
          <p:nvPr/>
        </p:nvSpPr>
        <p:spPr>
          <a:xfrm>
            <a:off x="1460862" y="2593413"/>
            <a:ext cx="575201" cy="2779775"/>
          </a:xfrm>
          <a:prstGeom prst="leftBrace">
            <a:avLst>
              <a:gd name="adj1" fmla="val 8333"/>
              <a:gd name="adj2" fmla="val 50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248" y="2829777"/>
            <a:ext cx="122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문장 길이</a:t>
            </a:r>
          </a:p>
        </p:txBody>
      </p:sp>
      <p:sp>
        <p:nvSpPr>
          <p:cNvPr id="12" name="왼쪽 중괄호 11"/>
          <p:cNvSpPr/>
          <p:nvPr/>
        </p:nvSpPr>
        <p:spPr>
          <a:xfrm rot="5400000">
            <a:off x="4017457" y="636794"/>
            <a:ext cx="310939" cy="3334081"/>
          </a:xfrm>
          <a:prstGeom prst="leftBrace">
            <a:avLst>
              <a:gd name="adj1" fmla="val 8333"/>
              <a:gd name="adj2" fmla="val 50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95230" y="1682021"/>
                <a:ext cx="2755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230" y="1682021"/>
                <a:ext cx="275539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9818707-08CA-404F-8322-240834EAB0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b="1">
                <a:latin typeface="Spoqa Han Sans Neo Medium" pitchFamily="2" charset="-127"/>
                <a:ea typeface="Spoqa Han Sans Neo Medium" pitchFamily="2" charset="-127"/>
              </a:rPr>
              <a:t>다음의 그림은 문장 길이 </a:t>
            </a:r>
            <a:r>
              <a:rPr lang="en-US" altLang="ko-KR" b="1">
                <a:latin typeface="Spoqa Han Sans Neo Medium" pitchFamily="2" charset="-127"/>
                <a:ea typeface="Spoqa Han Sans Neo Medium" pitchFamily="2" charset="-127"/>
              </a:rPr>
              <a:t>50, </a:t>
            </a:r>
            <a:r>
              <a:rPr lang="ko-KR" altLang="en-US" b="1">
                <a:latin typeface="Spoqa Han Sans Neo Medium" pitchFamily="2" charset="-127"/>
                <a:ea typeface="Spoqa Han Sans Neo Medium" pitchFamily="2" charset="-127"/>
              </a:rPr>
              <a:t>임베딩 벡터의 차원이 </a:t>
            </a:r>
            <a:r>
              <a:rPr lang="en-US" altLang="ko-KR" b="1">
                <a:latin typeface="Spoqa Han Sans Neo Medium" pitchFamily="2" charset="-127"/>
                <a:ea typeface="Spoqa Han Sans Neo Medium" pitchFamily="2" charset="-127"/>
              </a:rPr>
              <a:t>128</a:t>
            </a:r>
            <a:r>
              <a:rPr lang="ko-KR" altLang="en-US" b="1">
                <a:latin typeface="Spoqa Han Sans Neo Medium" pitchFamily="2" charset="-127"/>
                <a:ea typeface="Spoqa Han Sans Neo Medium" pitchFamily="2" charset="-127"/>
              </a:rPr>
              <a:t>일 경우의 </a:t>
            </a:r>
            <a:r>
              <a:rPr lang="en-US" altLang="ko-KR" b="1">
                <a:latin typeface="Spoqa Han Sans Neo Medium" pitchFamily="2" charset="-127"/>
                <a:ea typeface="Spoqa Han Sans Neo Medium" pitchFamily="2" charset="-127"/>
              </a:rPr>
              <a:t>Postional Encoding </a:t>
            </a:r>
            <a:r>
              <a:rPr lang="ko-KR" altLang="en-US" b="1">
                <a:latin typeface="Spoqa Han Sans Neo Medium" pitchFamily="2" charset="-127"/>
                <a:ea typeface="Spoqa Han Sans Neo Medium" pitchFamily="2" charset="-127"/>
              </a:rPr>
              <a:t>행렬</a:t>
            </a:r>
            <a:endParaRPr lang="en-US" altLang="ko-KR" b="1">
              <a:latin typeface="Spoqa Han Sans Neo Medium" pitchFamily="2" charset="-127"/>
              <a:ea typeface="Spoqa Han Sans Neo Medium" pitchFamily="2" charset="-127"/>
            </a:endParaRPr>
          </a:p>
          <a:p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CB0534-95C5-40D3-ACA2-B1F562C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53CB51-BCC2-4119-AC09-7B8335BC4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021" y="2593413"/>
            <a:ext cx="3698731" cy="30719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04B83-B73B-441D-ACF6-4E4CF73254DE}"/>
              </a:ext>
            </a:extLst>
          </p:cNvPr>
          <p:cNvSpPr txBox="1"/>
          <p:nvPr/>
        </p:nvSpPr>
        <p:spPr>
          <a:xfrm>
            <a:off x="7055579" y="5771600"/>
            <a:ext cx="474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Fashion MNIST </a:t>
            </a:r>
            <a:r>
              <a:rPr lang="ko-KR" altLang="en-US"/>
              <a:t>데이터셋의 </a:t>
            </a:r>
            <a:r>
              <a:rPr lang="en-US" altLang="ko-KR"/>
              <a:t>T-Shirt Image (28x28)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66A9A-DE67-404E-8A31-CD964AA9B485}"/>
              </a:ext>
            </a:extLst>
          </p:cNvPr>
          <p:cNvSpPr txBox="1"/>
          <p:nvPr/>
        </p:nvSpPr>
        <p:spPr>
          <a:xfrm>
            <a:off x="8364687" y="1406294"/>
            <a:ext cx="2933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문장 임베딩과 </a:t>
            </a:r>
            <a:endParaRPr lang="en-US" altLang="ko-KR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 데이터는 </a:t>
            </a:r>
            <a:endParaRPr lang="en-US" altLang="ko-KR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구조가 매우 유사하다</a:t>
            </a:r>
            <a:r>
              <a:rPr lang="en-US" altLang="ko-KR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72EE9227-E5DB-4B81-9687-6678E833BD67}"/>
              </a:ext>
            </a:extLst>
          </p:cNvPr>
          <p:cNvSpPr/>
          <p:nvPr/>
        </p:nvSpPr>
        <p:spPr>
          <a:xfrm>
            <a:off x="7010412" y="3840480"/>
            <a:ext cx="809885" cy="501395"/>
          </a:xfrm>
          <a:prstGeom prst="leftRightArrow">
            <a:avLst>
              <a:gd name="adj1" fmla="val 42812"/>
              <a:gd name="adj2" fmla="val 410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7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7C313EE-0C59-4866-B964-2E83CC4F51FB}"/>
              </a:ext>
            </a:extLst>
          </p:cNvPr>
          <p:cNvGrpSpPr/>
          <p:nvPr/>
        </p:nvGrpSpPr>
        <p:grpSpPr>
          <a:xfrm>
            <a:off x="2616054" y="908617"/>
            <a:ext cx="7293899" cy="4869037"/>
            <a:chOff x="3652374" y="1004412"/>
            <a:chExt cx="7293899" cy="486903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6560" y="1004412"/>
              <a:ext cx="6639713" cy="269633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2374" y="3802334"/>
              <a:ext cx="4366423" cy="2071115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4306560" y="2535625"/>
              <a:ext cx="3186295" cy="728348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3702618" y="2837253"/>
              <a:ext cx="595933" cy="1975104"/>
            </a:xfrm>
            <a:custGeom>
              <a:avLst/>
              <a:gdLst>
                <a:gd name="connsiteX0" fmla="*/ 595933 w 595933"/>
                <a:gd name="connsiteY0" fmla="*/ 0 h 1975104"/>
                <a:gd name="connsiteX1" fmla="*/ 10717 w 595933"/>
                <a:gd name="connsiteY1" fmla="*/ 1194816 h 1975104"/>
                <a:gd name="connsiteX2" fmla="*/ 217981 w 595933"/>
                <a:gd name="connsiteY2" fmla="*/ 1975104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933" h="1975104">
                  <a:moveTo>
                    <a:pt x="595933" y="0"/>
                  </a:moveTo>
                  <a:cubicBezTo>
                    <a:pt x="334821" y="432816"/>
                    <a:pt x="73709" y="865632"/>
                    <a:pt x="10717" y="1194816"/>
                  </a:cubicBezTo>
                  <a:cubicBezTo>
                    <a:pt x="-52275" y="1524000"/>
                    <a:pt x="181405" y="1847088"/>
                    <a:pt x="217981" y="1975104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prstDash val="sys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D88B8E2A-9E65-4F6D-85A5-BD0A0B64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Positional Encoding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47198E-5411-49C5-993A-39BC2769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ECA5-6CD8-44AF-ACED-5DC73A540B1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D8E7BB-ADD8-41A7-A68F-ECBCA67B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Why do we need Attention?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C1922-7386-45EC-B866-E3171963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모델의 문제점은 컨텍스트 벡터의 고정된 크기이기 때문이다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인코더는 전체 소스 문장을 단일 벡터인 컨텍스트로 압축하는데</a:t>
            </a:r>
            <a:r>
              <a:rPr lang="en-US" altLang="ko-KR" dirty="0"/>
              <a:t>, </a:t>
            </a:r>
            <a:r>
              <a:rPr lang="ko-KR" altLang="en-US" dirty="0"/>
              <a:t>병목 현상을 유발한다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디코더의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각 생성 단계에서 소스의 다른 부분이 더 유용할 수 있는데</a:t>
            </a:r>
            <a:r>
              <a:rPr lang="en-US" altLang="ko-KR" dirty="0"/>
              <a:t>, </a:t>
            </a:r>
            <a:r>
              <a:rPr lang="ko-KR" altLang="en-US" dirty="0"/>
              <a:t>컨텍스트만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2290" name="Picture 2" descr="https://wikidocs.net/images/page/178172/Fig_04_01.png">
            <a:extLst>
              <a:ext uri="{FF2B5EF4-FFF2-40B4-BE49-F238E27FC236}">
                <a16:creationId xmlns:a16="http://schemas.microsoft.com/office/drawing/2014/main" id="{34F08478-4CCB-456C-A23D-AD4FFDA2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01" y="2220090"/>
            <a:ext cx="6880203" cy="278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0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트랜스포머는 총 세 종류의 어텐션이 존재</a:t>
            </a:r>
            <a:r>
              <a:rPr lang="en-US" altLang="ko-KR" sz="1900"/>
              <a:t>.</a:t>
            </a:r>
          </a:p>
          <a:p>
            <a:pPr lvl="1"/>
            <a:r>
              <a:rPr lang="en-US" altLang="ko-KR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</a:t>
            </a:r>
            <a:r>
              <a: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= K = V</a:t>
            </a:r>
            <a:r>
              <a:rPr lang="ko-KR" altLang="en-US" sz="1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경우이다</a:t>
            </a:r>
            <a:r>
              <a:rPr lang="en-US" altLang="ko-KR" sz="1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en-US" altLang="ko-KR" sz="190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6BC88F5-A60E-4851-ABA6-5396F993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Attention Mechanism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0EB09A-6FB3-4ACC-A510-82232D823435}"/>
              </a:ext>
            </a:extLst>
          </p:cNvPr>
          <p:cNvGrpSpPr/>
          <p:nvPr/>
        </p:nvGrpSpPr>
        <p:grpSpPr>
          <a:xfrm>
            <a:off x="375941" y="1934932"/>
            <a:ext cx="11426445" cy="4078737"/>
            <a:chOff x="157391" y="2006599"/>
            <a:chExt cx="11426445" cy="4078737"/>
          </a:xfrm>
        </p:grpSpPr>
        <p:pic>
          <p:nvPicPr>
            <p:cNvPr id="26626" name="Picture 2" descr="https://wikidocs.net/images/page/31379/transformer_attention_overvie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91" y="2006599"/>
              <a:ext cx="5762898" cy="4051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628" name="Picture 4" descr="https://wikidocs.net/images/page/31379/attenti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920" y="2491558"/>
              <a:ext cx="2733675" cy="3081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820586" y="2981536"/>
              <a:ext cx="2239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Query = Key = Value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20586" y="3921808"/>
              <a:ext cx="2370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Query = Key = Value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50161" y="4885007"/>
              <a:ext cx="2733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Query : Decoder</a:t>
              </a:r>
              <a:r>
                <a:rPr lang="ko-KR" altLang="en-US" sz="1600" dirty="0">
                  <a:latin typeface="Spoqa Han Sans Neo Medium" pitchFamily="2" charset="-127"/>
                  <a:ea typeface="Spoqa Han Sans Neo Medium" pitchFamily="2" charset="-127"/>
                </a:rPr>
                <a:t> 벡터</a:t>
              </a:r>
              <a:endParaRPr lang="en-US" altLang="ko-KR" sz="1600" dirty="0">
                <a:latin typeface="Spoqa Han Sans Neo Medium" pitchFamily="2" charset="-127"/>
                <a:ea typeface="Spoqa Han Sans Neo Medium" pitchFamily="2" charset="-127"/>
              </a:endParaRPr>
            </a:p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Key, Value : Encoder </a:t>
              </a:r>
              <a:r>
                <a:rPr lang="ko-KR" altLang="en-US" sz="1600" dirty="0">
                  <a:latin typeface="Spoqa Han Sans Neo Medium" pitchFamily="2" charset="-127"/>
                  <a:ea typeface="Spoqa Han Sans Neo Medium" pitchFamily="2" charset="-127"/>
                </a:rPr>
                <a:t>벡터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140846" y="2021628"/>
              <a:ext cx="0" cy="40637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7278624" y="3547872"/>
              <a:ext cx="95097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674864" y="4590288"/>
              <a:ext cx="109773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 flipH="1">
              <a:off x="3955150" y="2610849"/>
              <a:ext cx="604817" cy="824061"/>
              <a:chOff x="1119405" y="3026291"/>
              <a:chExt cx="1134000" cy="1589618"/>
            </a:xfrm>
          </p:grpSpPr>
          <p:cxnSp>
            <p:nvCxnSpPr>
              <p:cNvPr id="15" name="직선 연결선 14"/>
              <p:cNvCxnSpPr/>
              <p:nvPr/>
            </p:nvCxnSpPr>
            <p:spPr>
              <a:xfrm flipH="1">
                <a:off x="1119405" y="4614241"/>
                <a:ext cx="11340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V="1">
                <a:off x="1119406" y="3031330"/>
                <a:ext cx="0" cy="1584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1119406" y="3026291"/>
                <a:ext cx="184150" cy="26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918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" y="2020610"/>
            <a:ext cx="4038600" cy="4152900"/>
          </a:xfrm>
          <a:prstGeom prst="rect">
            <a:avLst/>
          </a:prstGeom>
        </p:spPr>
      </p:pic>
      <p:pic>
        <p:nvPicPr>
          <p:cNvPr id="1026" name="Picture 2" descr="https://wikidocs.net/images/page/31379/transformer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43" y="2439612"/>
            <a:ext cx="26479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035552" y="2633472"/>
            <a:ext cx="2264791" cy="2123077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4035552" y="5120640"/>
            <a:ext cx="2353056" cy="88607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2F49AB3-52D5-4F0E-93C3-52CCE200D3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인코더를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1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개의 층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(layer)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으로 생각하였을 때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, 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논문에서는 총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6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개의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layer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가 존재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num_layers = 6</a:t>
            </a:r>
          </a:p>
          <a:p>
            <a:pPr lvl="1">
              <a:lnSpc>
                <a:spcPct val="100000"/>
              </a:lnSpc>
            </a:pP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인코더 내부에는 총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2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개의 서브층이 존재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.</a:t>
            </a:r>
            <a:endParaRPr lang="ko-KR" altLang="en-US">
              <a:latin typeface="Spoqa Han Sans Neo Medium" pitchFamily="2" charset="-127"/>
              <a:ea typeface="Spoqa Han Sans Neo Medium" pitchFamily="2" charset="-127"/>
            </a:endParaRPr>
          </a:p>
          <a:p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F3D15AF-B71B-4CD2-B2A0-83013E30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8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" y="2020610"/>
            <a:ext cx="4038600" cy="41529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300105" y="2965828"/>
            <a:ext cx="1637911" cy="728348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300104" y="4206745"/>
            <a:ext cx="1637911" cy="728348"/>
          </a:xfrm>
          <a:prstGeom prst="round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938015" y="2755392"/>
            <a:ext cx="926593" cy="57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957827" y="3920233"/>
            <a:ext cx="926593" cy="57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8992" y="3694176"/>
            <a:ext cx="419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첫번째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서브층</a:t>
            </a:r>
            <a:r>
              <a: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(sublayer) : </a:t>
            </a:r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셀프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어텐션</a:t>
            </a:r>
            <a:endParaRPr lang="ko-KR" altLang="en-US" b="1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8992" y="2535536"/>
            <a:ext cx="65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두번째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서브층</a:t>
            </a:r>
            <a:r>
              <a: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(sublayer) : 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포지션 </a:t>
            </a:r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와이즈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피드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 포워드 신경망 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85907FF-C983-4390-B80A-499669244D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인코더를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1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개의 층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(layer)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으로 생각하였을 때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, 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논문에서는 총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6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개의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layer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가 존재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.</a:t>
            </a:r>
          </a:p>
          <a:p>
            <a:pPr marL="6286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num_layers = 6</a:t>
            </a:r>
          </a:p>
          <a:p>
            <a:pPr marL="6286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인코더 내부에는 총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2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개의 서브층이 존재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.</a:t>
            </a:r>
            <a:endParaRPr lang="ko-KR" altLang="en-US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86EAA17B-D345-4F69-8F01-E980FF1E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1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ko-KR" sz="1900"/>
              <a:t>Self-Attention</a:t>
            </a:r>
            <a:r>
              <a:rPr lang="ko-KR" altLang="en-US" sz="1900"/>
              <a:t> </a:t>
            </a:r>
            <a:r>
              <a:rPr lang="en-US" altLang="ko-KR" sz="1900"/>
              <a:t>:</a:t>
            </a:r>
            <a:r>
              <a:rPr lang="ko-KR" altLang="en-US" sz="1900"/>
              <a:t> </a:t>
            </a:r>
            <a:r>
              <a:rPr lang="en-US" altLang="ko-KR" sz="1900"/>
              <a:t>Querys = Keys = Values</a:t>
            </a:r>
            <a:r>
              <a:rPr lang="ko-KR" altLang="en-US" sz="1900"/>
              <a:t>가 모두 동일한 경우를 의미함</a:t>
            </a:r>
            <a:r>
              <a:rPr lang="en-US" altLang="ko-KR" sz="1900"/>
              <a:t>.</a:t>
            </a:r>
          </a:p>
          <a:p>
            <a:pPr lvl="1"/>
            <a:r>
              <a:rPr lang="en-US" altLang="ko-KR"/>
              <a:t>seq2seq + Attention</a:t>
            </a:r>
            <a:r>
              <a:rPr lang="ko-KR" altLang="en-US"/>
              <a:t>의 경우</a:t>
            </a:r>
            <a:r>
              <a:rPr lang="en-US" altLang="ko-KR"/>
              <a:t>, Query, Key, Value</a:t>
            </a:r>
            <a:r>
              <a:rPr lang="ko-KR" altLang="en-US"/>
              <a:t>는 다음과 같다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디코더의 </a:t>
            </a:r>
            <a:r>
              <a:rPr lang="en-US" altLang="ko-KR"/>
              <a:t>t</a:t>
            </a:r>
            <a:r>
              <a:rPr lang="ko-KR" altLang="en-US"/>
              <a:t>시점이라는 것은 계속 변화하면서 반복되므로 다음과 같이 일반화가 가능</a:t>
            </a:r>
            <a:r>
              <a:rPr lang="en-US" altLang="ko-KR"/>
              <a:t>.</a:t>
            </a:r>
          </a:p>
          <a:p>
            <a:pPr lvl="1"/>
            <a:endParaRPr lang="en-US" altLang="ko-KR" sz="15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342BA23-8447-4BF6-8B36-A5CBF75A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 : Self-Attention</a:t>
            </a:r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866900" y="4520913"/>
            <a:ext cx="6870700" cy="1542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4067" y="4845078"/>
            <a:ext cx="453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Q :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입력 문장의 모든 단어 벡터들</a:t>
            </a:r>
            <a:endParaRPr lang="en-US" altLang="ko-KR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K :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입력 문장의 모든 단어 벡터들</a:t>
            </a:r>
            <a:endParaRPr lang="en-US" altLang="ko-KR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V :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입력 문장의 모든 단어 벡터들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9276" y="1372599"/>
            <a:ext cx="10660658" cy="1574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9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66900" y="2191024"/>
            <a:ext cx="6870700" cy="1542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4066" y="2515189"/>
            <a:ext cx="607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Q = </a:t>
            </a:r>
            <a:r>
              <a:rPr lang="en-US" altLang="ko-KR" dirty="0" err="1">
                <a:latin typeface="Spoqa Han Sans Neo Medium" pitchFamily="2" charset="-127"/>
                <a:ea typeface="Spoqa Han Sans Neo Medium" pitchFamily="2" charset="-127"/>
              </a:rPr>
              <a:t>Querys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 :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모든 시점의 </a:t>
            </a:r>
            <a:r>
              <a:rPr lang="ko-KR" altLang="en-US" dirty="0" err="1">
                <a:latin typeface="Spoqa Han Sans Neo Medium" pitchFamily="2" charset="-127"/>
                <a:ea typeface="Spoqa Han Sans Neo Medium" pitchFamily="2" charset="-127"/>
              </a:rPr>
              <a:t>디코더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 셀에서의 은닉 상태들</a:t>
            </a:r>
            <a:endParaRPr lang="en-US" altLang="ko-KR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K = Keys :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모든 시점의 인코더 셀의 은닉 상태들</a:t>
            </a:r>
            <a:endParaRPr lang="en-US" altLang="ko-KR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V = Values :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모든 시점의 인코더 셀의 은닉 상태들</a:t>
            </a:r>
          </a:p>
        </p:txBody>
      </p:sp>
    </p:spTree>
    <p:extLst>
      <p:ext uri="{BB962C8B-B14F-4D97-AF65-F5344CB8AC3E}">
        <p14:creationId xmlns:p14="http://schemas.microsoft.com/office/powerpoint/2010/main" val="234923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 </a:t>
            </a:r>
            <a:r>
              <a:rPr lang="en-US" altLang="ko-KR" sz="2000"/>
              <a:t>'</a:t>
            </a:r>
            <a:r>
              <a:rPr lang="ko-KR" altLang="en-US" sz="2000"/>
              <a:t>그 동물은 길을 건너지 않았다</a:t>
            </a:r>
            <a:r>
              <a:rPr lang="en-US" altLang="ko-KR" sz="2000"/>
              <a:t>. </a:t>
            </a:r>
            <a:r>
              <a:rPr lang="ko-KR" altLang="en-US" sz="2000"/>
              <a:t>왜냐하면 그것은 너무 피곤하였기 때문이다</a:t>
            </a:r>
            <a:r>
              <a:rPr lang="en-US" altLang="ko-KR" sz="2000"/>
              <a:t>.' </a:t>
            </a:r>
            <a:r>
              <a:rPr lang="ko-KR" altLang="en-US" sz="2000"/>
              <a:t>라는 의미</a:t>
            </a:r>
            <a:endParaRPr lang="en-US" altLang="ko-KR" sz="2000"/>
          </a:p>
          <a:p>
            <a:r>
              <a:rPr lang="ko-KR" altLang="en-US" sz="2000"/>
              <a:t>여기서 그것</a:t>
            </a:r>
            <a:r>
              <a:rPr lang="en-US" altLang="ko-KR" sz="2000"/>
              <a:t>(it)</a:t>
            </a:r>
            <a:r>
              <a:rPr lang="ko-KR" altLang="en-US" sz="2000"/>
              <a:t>에 해당하는 것은 과연 길</a:t>
            </a:r>
            <a:r>
              <a:rPr lang="en-US" altLang="ko-KR" sz="2000"/>
              <a:t>(street)</a:t>
            </a:r>
            <a:r>
              <a:rPr lang="ko-KR" altLang="en-US" sz="2000"/>
              <a:t>일까</a:t>
            </a:r>
            <a:r>
              <a:rPr lang="en-US" altLang="ko-KR" sz="2000"/>
              <a:t>, </a:t>
            </a:r>
            <a:r>
              <a:rPr lang="ko-KR" altLang="en-US" sz="2000"/>
              <a:t>동물</a:t>
            </a:r>
            <a:r>
              <a:rPr lang="en-US" altLang="ko-KR" sz="2000"/>
              <a:t>(animal)</a:t>
            </a:r>
            <a:r>
              <a:rPr lang="ko-KR" altLang="en-US" sz="2000"/>
              <a:t>일까</a:t>
            </a:r>
            <a:r>
              <a:rPr lang="en-US" altLang="ko-KR" sz="2000"/>
              <a:t>?</a:t>
            </a:r>
          </a:p>
          <a:p>
            <a:r>
              <a:rPr lang="ko-KR" altLang="en-US" sz="1900"/>
              <a:t>인간에게는 굉장히 쉬운 문제지만 기계에게는 그렇지 않음</a:t>
            </a:r>
            <a:r>
              <a:rPr lang="en-US" altLang="ko-KR" sz="1900"/>
              <a:t>.</a:t>
            </a:r>
            <a:endParaRPr lang="en-US" altLang="ko-KR" sz="19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DC9A29F-CE37-44BF-9965-FFB23260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 : Self-Attention</a:t>
            </a:r>
            <a:endParaRPr lang="ko-KR" altLang="en-US"/>
          </a:p>
        </p:txBody>
      </p:sp>
      <p:pic>
        <p:nvPicPr>
          <p:cNvPr id="29698" name="Picture 2" descr="https://wikidocs.net/images/page/31379/transformer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20" y="2364740"/>
            <a:ext cx="2979648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7588" y="3111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Spoqa Han Sans Neo Medium" pitchFamily="2" charset="-127"/>
                <a:ea typeface="Spoqa Han Sans Neo Medium" pitchFamily="2" charset="-127"/>
              </a:rPr>
              <a:t>셀프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dirty="0" err="1">
                <a:latin typeface="Spoqa Han Sans Neo Medium" pitchFamily="2" charset="-127"/>
                <a:ea typeface="Spoqa Han Sans Neo Medium" pitchFamily="2" charset="-127"/>
              </a:rPr>
              <a:t>어텐션은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 입력 문장 내의 단어들끼리 </a:t>
            </a:r>
            <a:r>
              <a:rPr lang="ko-KR" altLang="en-US" dirty="0" err="1">
                <a:latin typeface="Spoqa Han Sans Neo Medium" pitchFamily="2" charset="-127"/>
                <a:ea typeface="Spoqa Han Sans Neo Medium" pitchFamily="2" charset="-127"/>
              </a:rPr>
              <a:t>유사도를</a:t>
            </a:r>
            <a:endParaRPr lang="en-US" altLang="ko-KR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ko-KR" altLang="en-US" dirty="0" err="1">
                <a:latin typeface="Spoqa Han Sans Neo Medium" pitchFamily="2" charset="-127"/>
                <a:ea typeface="Spoqa Han Sans Neo Medium" pitchFamily="2" charset="-127"/>
              </a:rPr>
              <a:t>구하므로서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 그것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(it)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이 동물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(animal)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과 연관되었을</a:t>
            </a:r>
            <a:endParaRPr lang="en-US" altLang="ko-KR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확률이 높다는 것을 찾아낸다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59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Spoqa Han Sans Neo Medium" pitchFamily="2" charset="-127"/>
                <a:ea typeface="Spoqa Han Sans Neo Medium" pitchFamily="2" charset="-127"/>
              </a:rPr>
              <a:t>Transformer Encoder</a:t>
            </a:r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09" y="1267840"/>
            <a:ext cx="3667125" cy="470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162800" y="2100943"/>
                <a:ext cx="4778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트랜스포머는 인코더와 </a:t>
                </a:r>
                <a:r>
                  <a:rPr lang="ko-KR" altLang="en-US" dirty="0" err="1">
                    <a:latin typeface="Spoqa Han Sans Neo Medium" pitchFamily="2" charset="-127"/>
                    <a:ea typeface="Spoqa Han Sans Neo Medium" pitchFamily="2" charset="-127"/>
                  </a:rPr>
                  <a:t>디코더의</a:t>
                </a:r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 </a:t>
                </a:r>
                <a:endParaRPr lang="en-US" altLang="ko-KR" dirty="0">
                  <a:latin typeface="Spoqa Han Sans Neo Medium" pitchFamily="2" charset="-127"/>
                  <a:ea typeface="Spoqa Han Sans Neo Medium" pitchFamily="2" charset="-127"/>
                </a:endParaRPr>
              </a:p>
              <a:p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모든 입력의 차원을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로 유지한다</a:t>
                </a:r>
                <a:r>
                  <a:rPr lang="en-US" altLang="ko-KR" dirty="0">
                    <a:latin typeface="Spoqa Han Sans Neo Medium" pitchFamily="2" charset="-127"/>
                    <a:ea typeface="Spoqa Han Sans Neo Medium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100943"/>
                <a:ext cx="477882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39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09" y="1267840"/>
            <a:ext cx="3667125" cy="470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62800" y="2100943"/>
                <a:ext cx="47788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트랜스포머는 인코더와 </a:t>
                </a:r>
                <a:r>
                  <a:rPr lang="ko-KR" altLang="en-US" dirty="0" err="1">
                    <a:latin typeface="Spoqa Han Sans Neo Medium" pitchFamily="2" charset="-127"/>
                    <a:ea typeface="Spoqa Han Sans Neo Medium" pitchFamily="2" charset="-127"/>
                  </a:rPr>
                  <a:t>디코더의</a:t>
                </a:r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 </a:t>
                </a:r>
                <a:endParaRPr lang="en-US" altLang="ko-KR" dirty="0">
                  <a:latin typeface="Spoqa Han Sans Neo Medium" pitchFamily="2" charset="-127"/>
                  <a:ea typeface="Spoqa Han Sans Neo Medium" pitchFamily="2" charset="-127"/>
                </a:endParaRPr>
              </a:p>
              <a:p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모든 입력의 차원을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로 유지한다</a:t>
                </a:r>
                <a:r>
                  <a:rPr lang="en-US" altLang="ko-KR" dirty="0">
                    <a:latin typeface="Spoqa Han Sans Neo Medium" pitchFamily="2" charset="-127"/>
                    <a:ea typeface="Spoqa Han Sans Neo Medium" pitchFamily="2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100943"/>
                <a:ext cx="477882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20" t="-3774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오른쪽 대괄호 4"/>
          <p:cNvSpPr/>
          <p:nvPr/>
        </p:nvSpPr>
        <p:spPr>
          <a:xfrm rot="16200000">
            <a:off x="5652068" y="2636518"/>
            <a:ext cx="81220" cy="1343093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 rot="16200000" flipH="1">
            <a:off x="5606888" y="5687210"/>
            <a:ext cx="171578" cy="743535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오른쪽 대괄호 8"/>
          <p:cNvSpPr/>
          <p:nvPr/>
        </p:nvSpPr>
        <p:spPr>
          <a:xfrm rot="16200000">
            <a:off x="5611324" y="1377745"/>
            <a:ext cx="143349" cy="1313687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 rot="16200000">
            <a:off x="5606300" y="628101"/>
            <a:ext cx="143349" cy="1313687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5677975" y="1213270"/>
            <a:ext cx="3874239" cy="121083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43141" y="1962913"/>
            <a:ext cx="3310117" cy="5569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814114" y="2747274"/>
            <a:ext cx="3525330" cy="5201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2" idx="2"/>
          </p:cNvCxnSpPr>
          <p:nvPr/>
        </p:nvCxnSpPr>
        <p:spPr>
          <a:xfrm flipV="1">
            <a:off x="6064445" y="2747274"/>
            <a:ext cx="3487770" cy="330875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9C9F5165-28D2-4D05-BEC3-F17C6AF1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336258-08DF-4864-980F-6550773595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/>
              <a:t>텍스트 임베딩 차원 </a:t>
            </a:r>
            <a:r>
              <a:rPr lang="en-US" altLang="ko-KR"/>
              <a:t>: 512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BF1A63-F544-4578-8ACC-DF0B38AA269F}"/>
                  </a:ext>
                </a:extLst>
              </p:cNvPr>
              <p:cNvSpPr txBox="1"/>
              <p:nvPr/>
            </p:nvSpPr>
            <p:spPr>
              <a:xfrm>
                <a:off x="809897" y="1449357"/>
                <a:ext cx="268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논문에서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 </a:t>
                </a:r>
                <a:r>
                  <a:rPr lang="en-US" altLang="ko-KR" dirty="0">
                    <a:latin typeface="Spoqa Han Sans Neo Medium" pitchFamily="2" charset="-127"/>
                    <a:ea typeface="Spoqa Han Sans Neo Medium" pitchFamily="2" charset="-127"/>
                  </a:rPr>
                  <a:t>= 512</a:t>
                </a:r>
                <a:endParaRPr lang="ko-KR" altLang="en-US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BF1A63-F544-4578-8ACC-DF0B38AA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7" y="1449357"/>
                <a:ext cx="2682240" cy="369332"/>
              </a:xfrm>
              <a:prstGeom prst="rect">
                <a:avLst/>
              </a:prstGeom>
              <a:blipFill>
                <a:blip r:embed="rId5"/>
                <a:stretch>
                  <a:fillRect l="-204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71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셀프 어텐션은 입력 벡터에서 가중치 행렬 곱으로 </a:t>
            </a:r>
            <a:r>
              <a:rPr lang="en-US" altLang="ko-KR" sz="2000"/>
              <a:t>Q, K, V</a:t>
            </a:r>
            <a:r>
              <a:rPr lang="ko-KR" altLang="en-US" sz="2000"/>
              <a:t> 벡터를 얻고 수행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스케일드 닷 프로덕트 어텐션을 통해 각각의 </a:t>
            </a:r>
            <a:r>
              <a:rPr lang="en-US" altLang="ko-KR" sz="2000"/>
              <a:t>Q</a:t>
            </a:r>
            <a:r>
              <a:rPr lang="ko-KR" altLang="en-US" sz="2000"/>
              <a:t>벡터가 각각의 </a:t>
            </a:r>
            <a:r>
              <a:rPr lang="en-US" altLang="ko-KR" sz="2000"/>
              <a:t>K</a:t>
            </a:r>
            <a:r>
              <a:rPr lang="ko-KR" altLang="en-US" sz="2000"/>
              <a:t>벡터에 대해서 스코어 연산</a:t>
            </a:r>
            <a:r>
              <a:rPr lang="en-US" altLang="ko-KR" sz="2000"/>
              <a:t>.</a:t>
            </a:r>
          </a:p>
          <a:p>
            <a:endParaRPr lang="en-US" altLang="ko-KR" sz="19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24D99EE-61E5-4A25-A403-D0B2D533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 : Self-Attention</a:t>
            </a:r>
            <a:endParaRPr lang="ko-KR" altLang="en-US"/>
          </a:p>
        </p:txBody>
      </p:sp>
      <p:pic>
        <p:nvPicPr>
          <p:cNvPr id="33794" name="Picture 2" descr="https://wikidocs.net/images/page/31379/transformer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331782"/>
            <a:ext cx="3463925" cy="37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s://wikidocs.net/images/page/31379/transformer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678778"/>
            <a:ext cx="45243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 rot="16200000" flipH="1">
            <a:off x="1570799" y="3997008"/>
            <a:ext cx="48771" cy="1101220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22836" y="4572004"/>
            <a:ext cx="1645920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512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오른쪽 대괄호 10"/>
          <p:cNvSpPr/>
          <p:nvPr/>
        </p:nvSpPr>
        <p:spPr>
          <a:xfrm rot="16200000" flipH="1">
            <a:off x="4076704" y="5608199"/>
            <a:ext cx="45719" cy="469390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8420" y="5902330"/>
            <a:ext cx="490223" cy="37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64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3" name="오른쪽 대괄호 12"/>
          <p:cNvSpPr/>
          <p:nvPr/>
        </p:nvSpPr>
        <p:spPr>
          <a:xfrm rot="16200000" flipH="1">
            <a:off x="4076704" y="4311396"/>
            <a:ext cx="45719" cy="469390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8420" y="4605527"/>
            <a:ext cx="490223" cy="37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64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5" name="오른쪽 대괄호 14"/>
          <p:cNvSpPr/>
          <p:nvPr/>
        </p:nvSpPr>
        <p:spPr>
          <a:xfrm rot="16200000" flipH="1">
            <a:off x="4098548" y="3042757"/>
            <a:ext cx="45719" cy="469390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0264" y="3336888"/>
            <a:ext cx="490223" cy="37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64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758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셀프 어텐션은 입력 벡터에서 가중치 행렬 곱으로 </a:t>
            </a:r>
            <a:r>
              <a:rPr lang="en-US" altLang="ko-KR" sz="2000"/>
              <a:t>Q, K, V</a:t>
            </a:r>
            <a:r>
              <a:rPr lang="ko-KR" altLang="en-US" sz="2000"/>
              <a:t> 벡터를 얻고 수행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스케일드 닷 프로덕트 어텐션을 통해 각각의 </a:t>
            </a:r>
            <a:r>
              <a:rPr lang="en-US" altLang="ko-KR" sz="2000"/>
              <a:t>Q</a:t>
            </a:r>
            <a:r>
              <a:rPr lang="ko-KR" altLang="en-US" sz="2000"/>
              <a:t>벡터가 각각의 </a:t>
            </a:r>
            <a:r>
              <a:rPr lang="en-US" altLang="ko-KR" sz="2000"/>
              <a:t>K</a:t>
            </a:r>
            <a:r>
              <a:rPr lang="ko-KR" altLang="en-US" sz="2000"/>
              <a:t>벡터에 대해서 스코어 연산</a:t>
            </a:r>
            <a:r>
              <a:rPr lang="en-US" altLang="ko-KR" sz="2000"/>
              <a:t>.</a:t>
            </a:r>
          </a:p>
          <a:p>
            <a:endParaRPr lang="en-US" altLang="ko-KR" sz="1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E19F20-0EF3-47B1-9FA6-126C83C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Self-Attention</a:t>
            </a:r>
            <a:endParaRPr lang="ko-KR" altLang="en-US"/>
          </a:p>
        </p:txBody>
      </p:sp>
      <p:pic>
        <p:nvPicPr>
          <p:cNvPr id="33796" name="Picture 4" descr="https://wikidocs.net/images/page/31379/transformer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42" y="2286893"/>
            <a:ext cx="45243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8" name="Picture 2" descr="https://wikidocs.net/images/page/31379/transformer14_fin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36" y="2286893"/>
            <a:ext cx="60769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3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실제로 이 연산은 벡터 간 연산이 아니라 행렬 연산으로 이루어진다</a:t>
            </a:r>
            <a:r>
              <a:rPr lang="en-US" altLang="ko-KR" sz="2000"/>
              <a:t>.</a:t>
            </a:r>
          </a:p>
          <a:p>
            <a:endParaRPr lang="en-US" altLang="ko-KR" sz="19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A038272-C8CA-4828-AEDE-9DE1284F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Self-Attention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 행렬 연산으로 이해하기</a:t>
            </a:r>
            <a:endParaRPr lang="ko-KR" altLang="en-US"/>
          </a:p>
        </p:txBody>
      </p:sp>
      <p:pic>
        <p:nvPicPr>
          <p:cNvPr id="43010" name="Picture 2" descr="https://wikidocs.net/images/page/31379/transformer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149475"/>
            <a:ext cx="4453984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https://wikidocs.net/images/page/31379/transformer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75" y="2354262"/>
            <a:ext cx="6143625" cy="150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35700" y="41656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위 행렬에 특정 값을 나누어주면 </a:t>
            </a:r>
            <a:r>
              <a:rPr lang="ko-KR" altLang="en-US" dirty="0" err="1">
                <a:latin typeface="Spoqa Han Sans Neo Medium" pitchFamily="2" charset="-127"/>
                <a:ea typeface="Spoqa Han Sans Neo Medium" pitchFamily="2" charset="-127"/>
              </a:rPr>
              <a:t>어텐션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 스코어 행렬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.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오른쪽 대괄호 7"/>
          <p:cNvSpPr/>
          <p:nvPr/>
        </p:nvSpPr>
        <p:spPr>
          <a:xfrm rot="16200000" flipH="1">
            <a:off x="1607375" y="3997008"/>
            <a:ext cx="48771" cy="1101220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9412" y="4572004"/>
            <a:ext cx="1645920" cy="37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512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오른쪽 대괄호 9"/>
          <p:cNvSpPr/>
          <p:nvPr/>
        </p:nvSpPr>
        <p:spPr>
          <a:xfrm rot="16200000" flipH="1">
            <a:off x="3993136" y="5541517"/>
            <a:ext cx="45719" cy="465837"/>
          </a:xfrm>
          <a:prstGeom prst="rightBracket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0884" y="5833871"/>
            <a:ext cx="490223" cy="3779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64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50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47198E-5411-49C5-993A-39BC2769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ECA5-6CD8-44AF-ACED-5DC73A540B1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D8E7BB-ADD8-41A7-A68F-ECBCA67B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어텐션</a:t>
            </a:r>
            <a:r>
              <a:rPr lang="en-US" altLang="ko-KR" dirty="0"/>
              <a:t>(Attention)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C1922-7386-45EC-B866-E3171963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Attention</a:t>
            </a:r>
            <a:r>
              <a:rPr lang="en-US" altLang="ko-KR" dirty="0"/>
              <a:t>: </a:t>
            </a:r>
            <a:r>
              <a:rPr lang="ko-KR" altLang="en-US" dirty="0"/>
              <a:t>다른 단계에서 모델이 입력의 다른 부분에 </a:t>
            </a:r>
            <a:r>
              <a:rPr lang="en-US" altLang="ko-KR" dirty="0"/>
              <a:t>"</a:t>
            </a:r>
            <a:r>
              <a:rPr lang="ko-KR" altLang="en-US" dirty="0"/>
              <a:t>집중</a:t>
            </a:r>
            <a:r>
              <a:rPr lang="en-US" altLang="ko-KR" dirty="0"/>
              <a:t>/focus"</a:t>
            </a:r>
            <a:r>
              <a:rPr lang="ko-KR" altLang="en-US" dirty="0"/>
              <a:t>하도록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고정된 표현 문제</a:t>
            </a:r>
            <a:r>
              <a:rPr lang="en-US" altLang="ko-KR" dirty="0"/>
              <a:t>(fixed representation problem)</a:t>
            </a:r>
            <a:r>
              <a:rPr lang="ko-KR" altLang="en-US" dirty="0"/>
              <a:t>를 해결함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디코더</a:t>
            </a:r>
            <a:r>
              <a:rPr lang="ko-KR" altLang="en-US" dirty="0"/>
              <a:t> 단계에서 어떤 소스 부분이 더 중요한지 결정</a:t>
            </a:r>
            <a:endParaRPr lang="en-US" altLang="ko-KR" dirty="0"/>
          </a:p>
          <a:p>
            <a:pPr lvl="1"/>
            <a:r>
              <a:rPr lang="ko-KR" altLang="en-US" dirty="0"/>
              <a:t>인코더는 전체 소스를 단일 벡터로 압축할 필요가 없다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어텐션</a:t>
            </a:r>
            <a:r>
              <a:rPr lang="ko-KR" altLang="en-US" dirty="0"/>
              <a:t> 네트워크는 각 단계에서 어떤 입력 부분이 더 중요한지 학습할 수 있다는 주요 아이디어이다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여기의 모든 것이 미분 가능하기 때문에</a:t>
            </a:r>
            <a:r>
              <a:rPr lang="en-US" altLang="ko-KR" dirty="0"/>
              <a:t> </a:t>
            </a:r>
            <a:r>
              <a:rPr lang="ko-KR" altLang="en-US" dirty="0" err="1"/>
              <a:t>어텐션</a:t>
            </a:r>
            <a:r>
              <a:rPr lang="en-US" altLang="ko-KR" dirty="0"/>
              <a:t>(attention)</a:t>
            </a:r>
            <a:r>
              <a:rPr lang="ko-KR" altLang="en-US" dirty="0"/>
              <a:t>이 있는 모델은 </a:t>
            </a:r>
            <a:r>
              <a:rPr lang="en-US" altLang="ko-KR" dirty="0"/>
              <a:t>end-to-end</a:t>
            </a:r>
            <a:r>
              <a:rPr lang="ko-KR" altLang="en-US" dirty="0"/>
              <a:t>로 훈련될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모델에게 원하는 단어를 선택하도록 특별히 가르칠 필요가 없고</a:t>
            </a:r>
            <a:r>
              <a:rPr lang="en-US" altLang="ko-KR" dirty="0"/>
              <a:t>, </a:t>
            </a:r>
            <a:r>
              <a:rPr lang="ko-KR" altLang="en-US" dirty="0"/>
              <a:t>모델 자체가 중요한 정보를 선택하는 방법을 학습합니다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 descr="https://wikidocs.net/images/page/159527/3_gmx-HlgJ8dK9LrLY.png">
            <a:extLst>
              <a:ext uri="{FF2B5EF4-FFF2-40B4-BE49-F238E27FC236}">
                <a16:creationId xmlns:a16="http://schemas.microsoft.com/office/drawing/2014/main" id="{82DFDCB9-429C-419F-9ED2-C9FC1124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59" y="3230959"/>
            <a:ext cx="3964293" cy="264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0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실제로 이 연산은 벡터 간 연산이 아니라 행렬 연산으로 이루어진다</a:t>
            </a:r>
            <a:r>
              <a:rPr lang="en-US" altLang="ko-KR" sz="2000"/>
              <a:t>.</a:t>
            </a:r>
          </a:p>
          <a:p>
            <a:endParaRPr lang="en-US" altLang="ko-KR" sz="19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A096A15-453E-4169-9FD0-A900BEEE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Self-Attention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 행렬 연산으로 이해하기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91A916-F94C-40B2-9927-B03396C3A232}"/>
              </a:ext>
            </a:extLst>
          </p:cNvPr>
          <p:cNvGrpSpPr/>
          <p:nvPr/>
        </p:nvGrpSpPr>
        <p:grpSpPr>
          <a:xfrm>
            <a:off x="2238375" y="1728011"/>
            <a:ext cx="8118495" cy="3936999"/>
            <a:chOff x="2238375" y="1728011"/>
            <a:chExt cx="8118495" cy="3936999"/>
          </a:xfrm>
        </p:grpSpPr>
        <p:pic>
          <p:nvPicPr>
            <p:cNvPr id="43012" name="Picture 4" descr="https://wikidocs.net/images/page/31379/transformer1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375" y="1728011"/>
              <a:ext cx="6143625" cy="150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034" name="Picture 2" descr="https://wikidocs.net/images/page/31379/transformer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776" y="3655535"/>
              <a:ext cx="5095875" cy="159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6096000" y="1753411"/>
              <a:ext cx="2400300" cy="15087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207000" y="3262135"/>
              <a:ext cx="1447800" cy="6763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오른쪽 대괄호 7"/>
            <p:cNvSpPr/>
            <p:nvPr/>
          </p:nvSpPr>
          <p:spPr>
            <a:xfrm rot="16200000" flipH="1">
              <a:off x="7107684" y="5034329"/>
              <a:ext cx="45719" cy="386590"/>
            </a:xfrm>
            <a:prstGeom prst="righ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00672" y="5287058"/>
              <a:ext cx="490223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64</a:t>
              </a:r>
              <a:endParaRPr lang="ko-KR" altLang="en-US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483041" y="4524744"/>
              <a:ext cx="2873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셀프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</a:t>
              </a:r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어텐션의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최종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14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트랜스포머는 어텐션에 대해서 병렬적으로 수행한다는 특징을 가지고 있다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이를 집단 지성</a:t>
            </a:r>
            <a:r>
              <a:rPr lang="en-US" altLang="ko-KR" sz="1900"/>
              <a:t>, </a:t>
            </a:r>
            <a:r>
              <a:rPr lang="ko-KR" altLang="en-US" sz="1900"/>
              <a:t>다수의 머리를 이용한다고 하여 </a:t>
            </a:r>
            <a:r>
              <a:rPr lang="en-US" altLang="ko-KR" sz="1900"/>
              <a:t>Multi-Head Attention</a:t>
            </a:r>
            <a:r>
              <a:rPr lang="ko-KR" altLang="en-US" sz="1900"/>
              <a:t>이라고 부른다</a:t>
            </a:r>
            <a:r>
              <a:rPr lang="en-US" altLang="ko-KR" sz="1900"/>
              <a:t>.</a:t>
            </a:r>
            <a:endParaRPr lang="en-US" altLang="ko-KR" sz="19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8DD6DC-F2E8-45A4-A175-1C3F486D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Multi-Head Attention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7E23B8C-AB76-4290-A1D7-5A63479AC180}"/>
              </a:ext>
            </a:extLst>
          </p:cNvPr>
          <p:cNvGrpSpPr/>
          <p:nvPr/>
        </p:nvGrpSpPr>
        <p:grpSpPr>
          <a:xfrm>
            <a:off x="805296" y="2043692"/>
            <a:ext cx="10581408" cy="3969977"/>
            <a:chOff x="609600" y="2546297"/>
            <a:chExt cx="10581408" cy="396997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546297"/>
              <a:ext cx="6210298" cy="343131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177868" y="2755178"/>
                  <a:ext cx="401314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=512</a:t>
                  </a:r>
                </a:p>
                <a:p>
                  <a:endParaRPr lang="en-US" altLang="ko-KR" dirty="0">
                    <a:latin typeface="Spoqa Han Sans Neo Medium" pitchFamily="2" charset="-127"/>
                    <a:ea typeface="Spoqa Han Sans Neo Medium" pitchFamily="2" charset="-127"/>
                  </a:endParaRPr>
                </a:p>
                <a:p>
                  <a:r>
                    <a:rPr lang="en-US" altLang="ko-KR" dirty="0" err="1">
                      <a:latin typeface="Spoqa Han Sans Neo Medium" pitchFamily="2" charset="-127"/>
                      <a:ea typeface="Spoqa Han Sans Neo Medium" pitchFamily="2" charset="-127"/>
                    </a:rPr>
                    <a:t>num_heads</a:t>
                  </a:r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 = 8</a:t>
                  </a:r>
                </a:p>
                <a:p>
                  <a:endParaRPr lang="en-US" altLang="ko-KR" dirty="0">
                    <a:latin typeface="Spoqa Han Sans Neo Medium" pitchFamily="2" charset="-127"/>
                    <a:ea typeface="Spoqa Han Sans Neo Medium" pitchFamily="2" charset="-127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a14:m>
                  <a:r>
                    <a:rPr lang="ko-KR" altLang="en-US" dirty="0">
                      <a:latin typeface="Spoqa Han Sans Neo Medium" pitchFamily="2" charset="-127"/>
                      <a:ea typeface="Spoqa Han Sans Neo Medium" pitchFamily="2" charset="-127"/>
                    </a:rPr>
                    <a:t> </a:t>
                  </a:r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/ </a:t>
                  </a:r>
                  <a:r>
                    <a:rPr lang="en-US" altLang="ko-KR" dirty="0" err="1">
                      <a:latin typeface="Spoqa Han Sans Neo Medium" pitchFamily="2" charset="-127"/>
                      <a:ea typeface="Spoqa Han Sans Neo Medium" pitchFamily="2" charset="-127"/>
                    </a:rPr>
                    <a:t>num_heads</a:t>
                  </a:r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 = 64</a:t>
                  </a:r>
                  <a:endParaRPr lang="ko-KR" altLang="en-US" dirty="0"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868" y="2755178"/>
                  <a:ext cx="4013140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1368"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546297"/>
              <a:ext cx="6210298" cy="3431319"/>
            </a:xfrm>
            <a:prstGeom prst="rect">
              <a:avLst/>
            </a:prstGeom>
          </p:spPr>
        </p:pic>
        <p:sp>
          <p:nvSpPr>
            <p:cNvPr id="8" name="오른쪽 대괄호 7"/>
            <p:cNvSpPr/>
            <p:nvPr/>
          </p:nvSpPr>
          <p:spPr>
            <a:xfrm rot="16200000" flipH="1">
              <a:off x="1523118" y="4288094"/>
              <a:ext cx="48773" cy="910938"/>
            </a:xfrm>
            <a:prstGeom prst="righ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7150" y="4767950"/>
                  <a:ext cx="1645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50" y="4767950"/>
                  <a:ext cx="16459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대괄호 9"/>
            <p:cNvSpPr/>
            <p:nvPr/>
          </p:nvSpPr>
          <p:spPr>
            <a:xfrm rot="16200000" flipH="1">
              <a:off x="5095641" y="5885593"/>
              <a:ext cx="45719" cy="386590"/>
            </a:xfrm>
            <a:prstGeom prst="righ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8629" y="6138322"/>
              <a:ext cx="490223" cy="3779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64</a:t>
              </a:r>
              <a:endParaRPr lang="ko-KR" altLang="en-US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4593" y="4120454"/>
              <a:ext cx="1645920" cy="37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8</a:t>
              </a:r>
              <a:r>
                <a:rPr lang="ko-KR" altLang="en-US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77938" y="4767950"/>
            <a:ext cx="566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이렇게 얻은 </a:t>
            </a:r>
            <a:r>
              <a: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8</a:t>
            </a:r>
            <a:r>
              <a: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개의 결과를 다시 전부 연결한다</a:t>
            </a:r>
            <a:r>
              <a: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.</a:t>
            </a:r>
            <a:endParaRPr lang="ko-KR" altLang="en-US" b="1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35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트랜스포머는 어텐션에 대해서 병렬적으로 수행한다는 특징을 가지고 있다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이를 집단 지성</a:t>
            </a:r>
            <a:r>
              <a:rPr lang="en-US" altLang="ko-KR" sz="1900"/>
              <a:t>, </a:t>
            </a:r>
            <a:r>
              <a:rPr lang="ko-KR" altLang="en-US" sz="1900"/>
              <a:t>다수의 머리를 이용한다고 하여 </a:t>
            </a:r>
            <a:r>
              <a:rPr lang="en-US" altLang="ko-KR" sz="1900"/>
              <a:t>Multi-Head Attention</a:t>
            </a:r>
            <a:r>
              <a:rPr lang="ko-KR" altLang="en-US" sz="1900"/>
              <a:t>이라고 부른다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병렬적으로 수행한 어텐션은 마지막에 전부 연결한다</a:t>
            </a:r>
            <a:r>
              <a:rPr lang="en-US" altLang="ko-KR" sz="1900"/>
              <a:t>.</a:t>
            </a:r>
            <a:endParaRPr lang="en-US" altLang="ko-KR" sz="1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1CA055-5189-46A7-B1C9-F97834EA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Multi-Head Attention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83" y="3142570"/>
            <a:ext cx="4695825" cy="2314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11" y="3256869"/>
            <a:ext cx="3409950" cy="20859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0156371" y="4147457"/>
            <a:ext cx="398690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2745" y="4001475"/>
            <a:ext cx="933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Spoqa Han Sans Neo Medium" pitchFamily="2" charset="-127"/>
                <a:ea typeface="Spoqa Han Sans Neo Medium" pitchFamily="2" charset="-127"/>
              </a:rPr>
              <a:t>=</a:t>
            </a:r>
            <a:endParaRPr lang="ko-KR" altLang="en-US" sz="3200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8143" y="2887537"/>
            <a:ext cx="593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rPr>
              <a:t>512 =  8  ×  64</a:t>
            </a:r>
            <a:endParaRPr lang="ko-KR" altLang="en-US" dirty="0">
              <a:solidFill>
                <a:srgbClr val="C0000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644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트랜스포머는 어텐션에 대해서 병렬적으로 수행한다는 특징을 가지고 있다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이를 집단 지성</a:t>
            </a:r>
            <a:r>
              <a:rPr lang="en-US" altLang="ko-KR" sz="1900"/>
              <a:t>, </a:t>
            </a:r>
            <a:r>
              <a:rPr lang="ko-KR" altLang="en-US" sz="1900"/>
              <a:t>다수의 머리를 이용한다고 하여 </a:t>
            </a:r>
            <a:r>
              <a:rPr lang="en-US" altLang="ko-KR" sz="1900"/>
              <a:t>Multi-Head Attention</a:t>
            </a:r>
            <a:r>
              <a:rPr lang="ko-KR" altLang="en-US" sz="1900"/>
              <a:t>이라고 부른다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병렬적으로 수행한 어텐션은 마지막에 전부 연결한다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연결한 행렬에 마지막으로 가중치 행렬을 한 번 더 곱해준다</a:t>
            </a:r>
            <a:r>
              <a:rPr lang="en-US" altLang="ko-KR" sz="1900"/>
              <a:t>.</a:t>
            </a:r>
            <a:endParaRPr lang="en-US" altLang="ko-KR" sz="19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75B5E53-BA9C-409D-84B1-BD1C41FB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Multi-Head Attention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6371" y="4147457"/>
            <a:ext cx="398690" cy="424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926" y="2733211"/>
            <a:ext cx="6080598" cy="30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5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논문에서는 지금까지의 과정을 아래의 수식으로 정리한다</a:t>
            </a:r>
            <a:r>
              <a:rPr lang="en-US" altLang="ko-KR" sz="1900"/>
              <a:t>.</a:t>
            </a:r>
          </a:p>
          <a:p>
            <a:r>
              <a:rPr lang="en-US" altLang="ko-KR" sz="1900"/>
              <a:t>Attetion(Q, K, V)</a:t>
            </a:r>
            <a:r>
              <a:rPr lang="ko-KR" altLang="en-US" sz="1900"/>
              <a:t>는 </a:t>
            </a:r>
            <a:r>
              <a:rPr lang="en-US" altLang="ko-KR" sz="1900"/>
              <a:t>Attention Value</a:t>
            </a:r>
            <a:r>
              <a:rPr lang="ko-KR" altLang="en-US" sz="1900"/>
              <a:t>를 얻는 어텐션 함수</a:t>
            </a:r>
            <a:r>
              <a:rPr lang="en-US" altLang="ko-KR" sz="1900"/>
              <a:t>.</a:t>
            </a:r>
          </a:p>
          <a:p>
            <a:r>
              <a:rPr lang="en-US" altLang="ko-KR" sz="1900"/>
              <a:t>h</a:t>
            </a:r>
            <a:r>
              <a:rPr lang="ko-KR" altLang="en-US" sz="1900"/>
              <a:t>는 </a:t>
            </a:r>
            <a:r>
              <a:rPr lang="en-US" altLang="ko-KR" sz="1900"/>
              <a:t>head</a:t>
            </a:r>
            <a:r>
              <a:rPr lang="ko-KR" altLang="en-US" sz="1900"/>
              <a:t> 개수</a:t>
            </a:r>
            <a:r>
              <a:rPr lang="en-US" altLang="ko-KR" sz="1900"/>
              <a:t> / i</a:t>
            </a:r>
            <a:r>
              <a:rPr lang="ko-KR" altLang="en-US" sz="1900"/>
              <a:t>는 </a:t>
            </a:r>
            <a:r>
              <a:rPr lang="en-US" altLang="ko-KR" sz="1900"/>
              <a:t>i</a:t>
            </a:r>
            <a:r>
              <a:rPr lang="ko-KR" altLang="en-US" sz="1900"/>
              <a:t>번째 </a:t>
            </a:r>
            <a:r>
              <a:rPr lang="en-US" altLang="ko-KR" sz="1900"/>
              <a:t>head</a:t>
            </a:r>
            <a:r>
              <a:rPr lang="ko-KR" altLang="en-US" sz="1900"/>
              <a:t>를 의미한다</a:t>
            </a:r>
            <a:r>
              <a:rPr lang="en-US" altLang="ko-KR" sz="1900"/>
              <a:t>.</a:t>
            </a:r>
            <a:endParaRPr lang="en-US" altLang="ko-KR" sz="1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E0C93F-4C4F-4215-B55D-FE70B935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Multi-Head Attention</a:t>
            </a:r>
            <a:endParaRPr lang="ko-KR" altLang="en-US"/>
          </a:p>
        </p:txBody>
      </p:sp>
      <p:pic>
        <p:nvPicPr>
          <p:cNvPr id="1026" name="Picture 2" descr="https://mblogthumb-phinf.pstatic.net/MjAxNzA2MjNfMTEw/MDAxNDk4MTkzNzU4ODg1.6Eyf6ml_OT-4I7_KyWwBe5ueXFEdyEai71hhUiAwWeIg.bJjdwZJPwCy0xEhZBet_MK2Gl7wHkC9Fdco9oIrgQSgg.PNG.hist0134/image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92" y="2322738"/>
            <a:ext cx="7620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blogthumb-phinf.pstatic.net/MjAxNzA2MjNfNiAg/MDAxNDk4MTk0MzYxOTg0.s_7VtAvcHMKI9knhC9RjleKP_bOxTYEPBHIShyLRpxEg.MPTP3lu306KQ4sgvNaW0HoCSVP0MOJ12tjxKT1Cb42wg.PNG.hist0134/image.png?type=w8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92" y="3934732"/>
            <a:ext cx="76200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254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어텐션을 수행할 때</a:t>
            </a:r>
            <a:r>
              <a:rPr lang="en-US" altLang="ko-KR" sz="1900"/>
              <a:t>, Key</a:t>
            </a:r>
            <a:r>
              <a:rPr lang="ko-KR" altLang="en-US" sz="1900"/>
              <a:t>에 해당하는</a:t>
            </a:r>
            <a:r>
              <a:rPr lang="en-US" altLang="ko-KR" sz="1900"/>
              <a:t> </a:t>
            </a:r>
            <a:r>
              <a:rPr lang="ko-KR" altLang="en-US" sz="1900"/>
              <a:t>문장에 </a:t>
            </a:r>
            <a:r>
              <a:rPr lang="en-US" altLang="ko-KR" sz="1900"/>
              <a:t>&lt;pad&gt;</a:t>
            </a:r>
            <a:r>
              <a:rPr lang="ko-KR" altLang="en-US" sz="1900"/>
              <a:t>가 있는 경우</a:t>
            </a:r>
            <a:endParaRPr lang="en-US" altLang="ko-KR" sz="1900"/>
          </a:p>
          <a:p>
            <a:r>
              <a:rPr lang="ko-KR" altLang="en-US" sz="1900"/>
              <a:t>단어 </a:t>
            </a:r>
            <a:r>
              <a:rPr lang="en-US" altLang="ko-KR" sz="1900"/>
              <a:t>&lt;pad&gt;</a:t>
            </a:r>
            <a:r>
              <a:rPr lang="ko-KR" altLang="en-US" sz="1900"/>
              <a:t>는 사실 실제 단어가 아니라 문장의 길이를 맞춰주는 용도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단어 </a:t>
            </a:r>
            <a:r>
              <a:rPr lang="en-US" altLang="ko-KR" sz="1900"/>
              <a:t>&lt;pad&gt;</a:t>
            </a:r>
            <a:r>
              <a:rPr lang="ko-KR" altLang="en-US" sz="1900"/>
              <a:t>는 어텐션 스코어를 계산하는 일에는 불필요하므로 이를 마스킹</a:t>
            </a:r>
            <a:r>
              <a:rPr lang="en-US" altLang="ko-KR" sz="1900"/>
              <a:t>(Masking)</a:t>
            </a:r>
            <a:r>
              <a:rPr lang="ko-KR" altLang="en-US" sz="1900"/>
              <a:t>한다</a:t>
            </a:r>
            <a:r>
              <a:rPr lang="en-US" altLang="ko-KR" sz="19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FEF282-E926-4F7F-ACCA-E479746D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Pad Masking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31" y="2340820"/>
            <a:ext cx="6767951" cy="17842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663" y="4234826"/>
            <a:ext cx="40195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59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C47062-D3B2-4F06-AC57-6ED2115F451A}"/>
              </a:ext>
            </a:extLst>
          </p:cNvPr>
          <p:cNvGrpSpPr/>
          <p:nvPr/>
        </p:nvGrpSpPr>
        <p:grpSpPr>
          <a:xfrm>
            <a:off x="2316072" y="845343"/>
            <a:ext cx="9073501" cy="5172770"/>
            <a:chOff x="2316072" y="845343"/>
            <a:chExt cx="9073501" cy="51727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072" y="845343"/>
              <a:ext cx="3667125" cy="47053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413863" y="1678446"/>
                  <a:ext cx="477882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>
                      <a:latin typeface="Spoqa Han Sans Neo Medium" pitchFamily="2" charset="-127"/>
                      <a:ea typeface="Spoqa Han Sans Neo Medium" pitchFamily="2" charset="-127"/>
                    </a:rPr>
                    <a:t>트랜스포머는 인코더와 </a:t>
                  </a:r>
                  <a:r>
                    <a:rPr lang="ko-KR" altLang="en-US" dirty="0" err="1">
                      <a:latin typeface="Spoqa Han Sans Neo Medium" pitchFamily="2" charset="-127"/>
                      <a:ea typeface="Spoqa Han Sans Neo Medium" pitchFamily="2" charset="-127"/>
                    </a:rPr>
                    <a:t>디코더의</a:t>
                  </a:r>
                  <a:r>
                    <a:rPr lang="ko-KR" altLang="en-US" dirty="0">
                      <a:latin typeface="Spoqa Han Sans Neo Medium" pitchFamily="2" charset="-127"/>
                      <a:ea typeface="Spoqa Han Sans Neo Medium" pitchFamily="2" charset="-127"/>
                    </a:rPr>
                    <a:t> </a:t>
                  </a:r>
                  <a:endParaRPr lang="en-US" altLang="ko-KR" dirty="0">
                    <a:latin typeface="Spoqa Han Sans Neo Medium" pitchFamily="2" charset="-127"/>
                    <a:ea typeface="Spoqa Han Sans Neo Medium" pitchFamily="2" charset="-127"/>
                  </a:endParaRPr>
                </a:p>
                <a:p>
                  <a:r>
                    <a:rPr lang="ko-KR" altLang="en-US" dirty="0">
                      <a:latin typeface="Spoqa Han Sans Neo Medium" pitchFamily="2" charset="-127"/>
                      <a:ea typeface="Spoqa Han Sans Neo Medium" pitchFamily="2" charset="-127"/>
                    </a:rPr>
                    <a:t>모든 입력의 차원을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a14:m>
                  <a:r>
                    <a:rPr lang="ko-KR" altLang="en-US" dirty="0">
                      <a:latin typeface="Spoqa Han Sans Neo Medium" pitchFamily="2" charset="-127"/>
                      <a:ea typeface="Spoqa Han Sans Neo Medium" pitchFamily="2" charset="-127"/>
                    </a:rPr>
                    <a:t>로 유지한다</a:t>
                  </a:r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863" y="1678446"/>
                  <a:ext cx="4778829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1020" t="-4717"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오른쪽 대괄호 4"/>
            <p:cNvSpPr/>
            <p:nvPr/>
          </p:nvSpPr>
          <p:spPr>
            <a:xfrm rot="16200000">
              <a:off x="4903131" y="2214021"/>
              <a:ext cx="81220" cy="1343093"/>
            </a:xfrm>
            <a:prstGeom prst="righ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2386" y="2853724"/>
              <a:ext cx="2035629" cy="93484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9200606" y="3025871"/>
              <a:ext cx="239486" cy="295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15" name="직선 화살표 연결선 14"/>
            <p:cNvCxnSpPr>
              <a:endCxn id="16" idx="3"/>
            </p:cNvCxnSpPr>
            <p:nvPr/>
          </p:nvCxnSpPr>
          <p:spPr>
            <a:xfrm>
              <a:off x="5114162" y="2853724"/>
              <a:ext cx="4325930" cy="31978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149634" y="5648781"/>
                  <a:ext cx="16459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4" y="5648781"/>
                  <a:ext cx="16459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075168" y="2386304"/>
                  <a:ext cx="1645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C00000"/>
                    </a:solidFill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5168" y="2386304"/>
                  <a:ext cx="16459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오른쪽 대괄호 20"/>
            <p:cNvSpPr/>
            <p:nvPr/>
          </p:nvSpPr>
          <p:spPr>
            <a:xfrm rot="16200000">
              <a:off x="9868271" y="2443332"/>
              <a:ext cx="59714" cy="743535"/>
            </a:xfrm>
            <a:prstGeom prst="righ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8" name="오른쪽 대괄호 7"/>
            <p:cNvSpPr/>
            <p:nvPr/>
          </p:nvSpPr>
          <p:spPr>
            <a:xfrm rot="16200000" flipH="1">
              <a:off x="4857951" y="5264713"/>
              <a:ext cx="171578" cy="743535"/>
            </a:xfrm>
            <a:prstGeom prst="rightBracket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29001" y="4443427"/>
              <a:ext cx="5660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여기까지가 </a:t>
              </a:r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첫번째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</a:t>
              </a:r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서브층의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연산</a:t>
              </a:r>
              <a:r>
                <a:rPr lang="en-US" altLang="ko-KR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!</a:t>
              </a:r>
            </a:p>
            <a:p>
              <a:endPara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  <a:p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두번째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</a:t>
              </a:r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서브층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연산은</a:t>
              </a:r>
              <a:endParaRPr lang="en-US" altLang="ko-KR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  <a:p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포지션 </a:t>
              </a:r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와이즈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</a:t>
              </a:r>
              <a:r>
                <a:rPr lang="ko-KR" altLang="en-US" b="1" dirty="0" err="1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피드</a:t>
              </a:r>
              <a:r>
                <a:rPr lang="ko-KR" altLang="en-US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 포워드 신경망</a:t>
              </a:r>
              <a:r>
                <a:rPr lang="en-US" altLang="ko-KR" b="1" dirty="0">
                  <a:solidFill>
                    <a:srgbClr val="C00000"/>
                  </a:solidFill>
                  <a:latin typeface="Spoqa Han Sans Neo Medium" pitchFamily="2" charset="-127"/>
                  <a:ea typeface="Spoqa Han Sans Neo Medium" pitchFamily="2" charset="-127"/>
                </a:rPr>
                <a:t>.</a:t>
              </a:r>
              <a:endParaRPr lang="ko-KR" altLang="en-US" b="1" dirty="0">
                <a:solidFill>
                  <a:srgbClr val="C00000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49634" y="1515163"/>
              <a:ext cx="1579367" cy="87114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  <p:sp>
        <p:nvSpPr>
          <p:cNvPr id="9" name="제목 8">
            <a:extLst>
              <a:ext uri="{FF2B5EF4-FFF2-40B4-BE49-F238E27FC236}">
                <a16:creationId xmlns:a16="http://schemas.microsoft.com/office/drawing/2014/main" id="{A3F16C88-ADB9-429B-9A77-BD890CBB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Encoder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71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내용 개체 틀 2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900"/>
                  <a:t>포지션 와이즈 피드 포워드 신경망은 단순 피드 포워드 신경망이다</a:t>
                </a:r>
                <a:r>
                  <a:rPr lang="en-US" altLang="ko-KR" sz="1900"/>
                  <a:t>.</a:t>
                </a:r>
              </a:p>
              <a:p>
                <a:r>
                  <a:rPr lang="ko-KR" altLang="en-US" sz="1900"/>
                  <a:t>은닉층에서는 활성화 함수로 </a:t>
                </a:r>
                <a:r>
                  <a:rPr lang="en-US" altLang="ko-KR" sz="1900"/>
                  <a:t>ReLU </a:t>
                </a:r>
                <a:r>
                  <a:rPr lang="ko-KR" altLang="en-US" sz="1900"/>
                  <a:t>함수를 사용한다</a:t>
                </a:r>
                <a:r>
                  <a:rPr lang="en-US" altLang="ko-KR" sz="190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ko-KR" altLang="en-US" sz="1900"/>
                  <a:t>는 피드 포워드 신경망의 은닉층의 크기로 논문에서는 </a:t>
                </a:r>
                <a:r>
                  <a:rPr lang="en-US" altLang="ko-KR" sz="1900"/>
                  <a:t>2,048</a:t>
                </a:r>
                <a:r>
                  <a:rPr lang="ko-KR" altLang="en-US" sz="1900"/>
                  <a:t>이 사용되었다</a:t>
                </a:r>
                <a:r>
                  <a:rPr lang="en-US" altLang="ko-KR" sz="1900"/>
                  <a:t>.</a:t>
                </a:r>
              </a:p>
              <a:p>
                <a:endParaRPr lang="en-US" altLang="ko-KR" sz="1900"/>
              </a:p>
              <a:p>
                <a:endParaRPr lang="en-US" altLang="ko-KR" sz="1900"/>
              </a:p>
            </p:txBody>
          </p:sp>
        </mc:Choice>
        <mc:Fallback xmlns="">
          <p:sp>
            <p:nvSpPr>
              <p:cNvPr id="1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876" y="1365812"/>
                <a:ext cx="11174124" cy="1574157"/>
              </a:xfrm>
              <a:blipFill rotWithShape="0">
                <a:blip r:embed="rId3"/>
                <a:stretch>
                  <a:fillRect l="-382" t="-3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0BACC1B-1735-4339-B028-9ADC0D74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Position-Wise Feed Forward Neural Network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47808" y="2240890"/>
                <a:ext cx="2743200" cy="106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 = (</a:t>
                </a:r>
                <a:r>
                  <a:rPr lang="en-US" altLang="ko-KR" sz="2000" dirty="0" err="1">
                    <a:latin typeface="Spoqa Han Sans Neo Medium" pitchFamily="2" charset="-127"/>
                    <a:ea typeface="Spoqa Han Sans Neo Medium" pitchFamily="2" charset="-127"/>
                  </a:rPr>
                  <a:t>seq_len</a:t>
                </a:r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Spoqa Han Sans Neo Medium" pitchFamily="2" charset="-127"/>
                    <a:ea typeface="Spoqa Han Sans Neo Medium" pitchFamily="2" charset="-127"/>
                  </a:rPr>
                  <a:t>)</a:t>
                </a:r>
                <a:endParaRPr lang="ko-KR" altLang="en-US" sz="2000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808" y="2240890"/>
                <a:ext cx="2743200" cy="1064907"/>
              </a:xfrm>
              <a:prstGeom prst="rect">
                <a:avLst/>
              </a:prstGeom>
              <a:blipFill>
                <a:blip r:embed="rId4"/>
                <a:stretch>
                  <a:fillRect t="-3448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20910" y="5766253"/>
            <a:ext cx="708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입력의 크기는 </a:t>
            </a:r>
            <a:r>
              <a:rPr lang="ko-KR" altLang="en-US" dirty="0" err="1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두번째</a:t>
            </a:r>
            <a:r>
              <a:rPr lang="ko-KR" altLang="en-US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ko-KR" altLang="en-US" dirty="0" err="1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서브층을</a:t>
            </a:r>
            <a:r>
              <a:rPr lang="ko-KR" altLang="en-US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 통과한 후에도 여전히 보존된다</a:t>
            </a:r>
            <a:r>
              <a:rPr lang="en-US" altLang="ko-KR" dirty="0">
                <a:solidFill>
                  <a:srgbClr val="B8001A"/>
                </a:solidFill>
                <a:latin typeface="Spoqa Han Sans Neo Medium" pitchFamily="2" charset="-127"/>
                <a:ea typeface="Spoqa Han Sans Neo Medium" pitchFamily="2" charset="-127"/>
              </a:rPr>
              <a:t>.</a:t>
            </a:r>
            <a:endParaRPr lang="ko-KR" altLang="en-US" dirty="0">
              <a:solidFill>
                <a:srgbClr val="B8001A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56" y="2720760"/>
            <a:ext cx="5749162" cy="24833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009B80-810A-4F80-BAAA-BE9CE61D5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381" y="3623343"/>
            <a:ext cx="2946627" cy="25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1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내용 개체 틀 2"/>
              <p:cNvSpPr>
                <a:spLocks noGrp="1"/>
              </p:cNvSpPr>
              <p:nvPr>
                <p:ph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900"/>
                  <a:t>Add = Residual Connection</a:t>
                </a:r>
              </a:p>
              <a:p>
                <a:pPr lvl="1"/>
                <a:r>
                  <a:rPr lang="ko-KR" altLang="en-US" sz="1500"/>
                  <a:t>어떤 연산을 한 결과를 연산의 입력과 다시 더해주는 것을 말한다</a:t>
                </a:r>
                <a:r>
                  <a:rPr lang="en-US" altLang="ko-KR" sz="1500"/>
                  <a:t>.</a:t>
                </a:r>
              </a:p>
              <a:p>
                <a:pPr lvl="1"/>
                <a:r>
                  <a:rPr lang="ko-KR" altLang="en-US" sz="1500"/>
                  <a:t>트랜스포머의 경우 서브층의 연산 결과를 입력과 다시 더해준다</a:t>
                </a:r>
                <a:r>
                  <a:rPr lang="en-US" altLang="ko-KR" sz="1500"/>
                  <a:t>.</a:t>
                </a:r>
              </a:p>
              <a:p>
                <a:r>
                  <a:rPr lang="en-US" altLang="ko-KR">
                    <a:latin typeface="Spoqa Han Sans Neo Medium" pitchFamily="2" charset="-127"/>
                    <a:ea typeface="Spoqa Han Sans Neo Medium" pitchFamily="2" charset="-127"/>
                  </a:rPr>
                  <a:t>Norm = Layer Normalization</a:t>
                </a:r>
                <a:r>
                  <a:rPr lang="ko-KR" altLang="en-US">
                    <a:latin typeface="Spoqa Han Sans Neo Medium" pitchFamily="2" charset="-127"/>
                    <a:ea typeface="Spoqa Han Sans Neo Medium" pitchFamily="2" charset="-127"/>
                  </a:rPr>
                  <a:t>은 텐서의 마지막 차원에 대해서 평균과 분산을 구한다</a:t>
                </a:r>
                <a:r>
                  <a:rPr lang="en-US" altLang="ko-KR">
                    <a:latin typeface="Spoqa Han Sans Neo Medium" pitchFamily="2" charset="-127"/>
                    <a:ea typeface="Spoqa Han Sans Neo Medium" pitchFamily="2" charset="-127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i="1">
                        <a:ea typeface="Spoqa Han Sans Neo Medium" pitchFamily="2" charset="-127"/>
                      </a:rPr>
                      <m:t>μ</m:t>
                    </m:r>
                  </m:oMath>
                </a14:m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와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i="1">
                        <a:ea typeface="Spoqa Han Sans Neo Medium" pitchFamily="2" charset="-127"/>
                      </a:rPr>
                      <m:t>σ</m:t>
                    </m:r>
                  </m:oMath>
                </a14:m>
                <a:r>
                  <a:rPr lang="ko-KR" altLang="en-US" dirty="0">
                    <a:latin typeface="Spoqa Han Sans Neo Medium" pitchFamily="2" charset="-127"/>
                    <a:ea typeface="Spoqa Han Sans Neo Medium" pitchFamily="2" charset="-127"/>
                  </a:rPr>
                  <a:t>는 각각 평균과 표준편차를 의미하는 기호이다</a:t>
                </a:r>
                <a:r>
                  <a:rPr lang="en-US" altLang="ko-KR" dirty="0">
                    <a:latin typeface="Spoqa Han Sans Neo Medium" pitchFamily="2" charset="-127"/>
                    <a:ea typeface="Spoqa Han Sans Neo Medium" pitchFamily="2" charset="-127"/>
                  </a:rPr>
                  <a:t>.</a:t>
                </a:r>
              </a:p>
              <a:p>
                <a:endParaRPr lang="en-US" altLang="ko-KR" dirty="0">
                  <a:latin typeface="Spoqa Han Sans Neo Medium" pitchFamily="2" charset="-127"/>
                  <a:ea typeface="Spoqa Han Sans Neo Medium" pitchFamily="2" charset="-127"/>
                </a:endParaRPr>
              </a:p>
            </p:txBody>
          </p:sp>
        </mc:Choice>
        <mc:Fallback xmlns="">
          <p:sp>
            <p:nvSpPr>
              <p:cNvPr id="10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06" t="-1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4D9755E0-7236-49A9-A50D-0B1A46C2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Residual Connection &amp; Layer Normalization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5CE1EB-99D3-4DCC-85D9-F05C9A39DFA3}"/>
              </a:ext>
            </a:extLst>
          </p:cNvPr>
          <p:cNvGrpSpPr/>
          <p:nvPr/>
        </p:nvGrpSpPr>
        <p:grpSpPr>
          <a:xfrm>
            <a:off x="722069" y="2950290"/>
            <a:ext cx="3928093" cy="3063379"/>
            <a:chOff x="508000" y="2567462"/>
            <a:chExt cx="4483100" cy="3163413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2E0B8A7-9437-466F-82D7-5C0075D9E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525" y="2701925"/>
              <a:ext cx="2571750" cy="30289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4EC17B1-F8CD-41D5-B274-BD1B0983FBFD}"/>
                    </a:ext>
                  </a:extLst>
                </p:cNvPr>
                <p:cNvSpPr txBox="1"/>
                <p:nvPr/>
              </p:nvSpPr>
              <p:spPr>
                <a:xfrm>
                  <a:off x="508000" y="2567462"/>
                  <a:ext cx="4483100" cy="349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ko-KR" sz="1600" b="1" i="1" smtClean="0">
                                <a:solidFill>
                                  <a:srgbClr val="B8001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 smtClean="0">
                                <a:solidFill>
                                  <a:srgbClr val="B8001A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𝑴𝒖𝒍𝒕𝒊</m:t>
                        </m:r>
                        <m:r>
                          <m:rPr>
                            <m:nor/>
                          </m:rPr>
                          <a:rPr lang="en-US" altLang="ko-KR" sz="1600" b="1">
                            <a:solidFill>
                              <a:srgbClr val="B8001A"/>
                            </a:solidFill>
                            <a:latin typeface="Spoqa Han Sans Neo Medium" pitchFamily="2" charset="-127"/>
                            <a:ea typeface="Spoqa Han Sans Neo Medium" pitchFamily="2" charset="-127"/>
                          </a:rPr>
                          <m:t>−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𝒉𝒆𝒂𝒅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𝑨𝒕𝒕𝒆𝒏𝒕𝒊𝒐𝒏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b="1" i="1" smtClean="0">
                            <a:solidFill>
                              <a:srgbClr val="B8001A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b="1" dirty="0">
                    <a:solidFill>
                      <a:srgbClr val="B8001A"/>
                    </a:solidFill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4EC17B1-F8CD-41D5-B274-BD1B0983F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0" y="2567462"/>
                  <a:ext cx="4483100" cy="349609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88CBBEE-302A-4184-8E58-12D461B6A32E}"/>
                </a:ext>
              </a:extLst>
            </p:cNvPr>
            <p:cNvCxnSpPr/>
            <p:nvPr/>
          </p:nvCxnSpPr>
          <p:spPr>
            <a:xfrm>
              <a:off x="1447800" y="3111501"/>
              <a:ext cx="19177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3AF21EF-05AB-4F04-9D18-733800DA6DB6}"/>
              </a:ext>
            </a:extLst>
          </p:cNvPr>
          <p:cNvGrpSpPr/>
          <p:nvPr/>
        </p:nvGrpSpPr>
        <p:grpSpPr>
          <a:xfrm>
            <a:off x="6837923" y="3288844"/>
            <a:ext cx="3641896" cy="2244169"/>
            <a:chOff x="1089024" y="3460438"/>
            <a:chExt cx="3641896" cy="2244169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D589F8D-67FD-436D-9F6A-8AD08433C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5249" y="3460438"/>
              <a:ext cx="3365671" cy="1874837"/>
            </a:xfrm>
            <a:prstGeom prst="rect">
              <a:avLst/>
            </a:prstGeom>
          </p:spPr>
        </p:pic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51E37FB-75DD-47CD-B066-607B72936710}"/>
                </a:ext>
              </a:extLst>
            </p:cNvPr>
            <p:cNvCxnSpPr/>
            <p:nvPr/>
          </p:nvCxnSpPr>
          <p:spPr>
            <a:xfrm>
              <a:off x="1714500" y="3797301"/>
              <a:ext cx="1917700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F6EABC-96B7-4F72-82D5-DE5912C18C2D}"/>
                </a:ext>
              </a:extLst>
            </p:cNvPr>
            <p:cNvCxnSpPr/>
            <p:nvPr/>
          </p:nvCxnSpPr>
          <p:spPr>
            <a:xfrm>
              <a:off x="1714500" y="4140201"/>
              <a:ext cx="1917700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C07B461-79F4-4849-8249-5D4C0ABA7ECC}"/>
                </a:ext>
              </a:extLst>
            </p:cNvPr>
            <p:cNvCxnSpPr/>
            <p:nvPr/>
          </p:nvCxnSpPr>
          <p:spPr>
            <a:xfrm>
              <a:off x="1714500" y="4445001"/>
              <a:ext cx="1917700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CEC1351-3752-4B85-AD28-456D5D2ED648}"/>
                </a:ext>
              </a:extLst>
            </p:cNvPr>
            <p:cNvCxnSpPr/>
            <p:nvPr/>
          </p:nvCxnSpPr>
          <p:spPr>
            <a:xfrm>
              <a:off x="1714500" y="4749801"/>
              <a:ext cx="1917700" cy="0"/>
            </a:xfrm>
            <a:prstGeom prst="line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72B7270-7FE0-432C-B4D4-52793E7EDA8D}"/>
                </a:ext>
              </a:extLst>
            </p:cNvPr>
            <p:cNvSpPr txBox="1"/>
            <p:nvPr/>
          </p:nvSpPr>
          <p:spPr>
            <a:xfrm>
              <a:off x="1879600" y="5335275"/>
              <a:ext cx="201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Spoqa Han Sans Neo Medium" pitchFamily="2" charset="-127"/>
                  <a:ea typeface="Spoqa Han Sans Neo Medium" pitchFamily="2" charset="-127"/>
                </a:rPr>
                <a:t>(1, 4, </a:t>
              </a:r>
              <a:r>
                <a:rPr lang="en-US" altLang="ko-KR" dirty="0" err="1">
                  <a:solidFill>
                    <a:srgbClr val="B8001A"/>
                  </a:solidFill>
                  <a:latin typeface="Spoqa Han Sans Neo Medium" pitchFamily="2" charset="-127"/>
                  <a:ea typeface="Spoqa Han Sans Neo Medium" pitchFamily="2" charset="-127"/>
                </a:rPr>
                <a:t>d_model</a:t>
              </a:r>
              <a:r>
                <a:rPr lang="en-US" altLang="ko-KR" dirty="0">
                  <a:latin typeface="Spoqa Han Sans Neo Medium" pitchFamily="2" charset="-127"/>
                  <a:ea typeface="Spoqa Han Sans Neo Medium" pitchFamily="2" charset="-127"/>
                </a:rPr>
                <a:t>)</a:t>
              </a:r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96149A0-8BC0-4CBF-A536-AE33A225EF0E}"/>
                    </a:ext>
                  </a:extLst>
                </p:cNvPr>
                <p:cNvSpPr txBox="1"/>
                <p:nvPr/>
              </p:nvSpPr>
              <p:spPr>
                <a:xfrm>
                  <a:off x="3632200" y="3606800"/>
                  <a:ext cx="8004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en-US" dirty="0"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96149A0-8BC0-4CBF-A536-AE33A225E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2200" y="3606800"/>
                  <a:ext cx="80046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9904E9-7A54-4398-958D-44A140F7E3F8}"/>
                    </a:ext>
                  </a:extLst>
                </p:cNvPr>
                <p:cNvSpPr txBox="1"/>
                <p:nvPr/>
              </p:nvSpPr>
              <p:spPr>
                <a:xfrm>
                  <a:off x="3629280" y="3924304"/>
                  <a:ext cx="1101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ko-KR" altLang="en-US" dirty="0"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9904E9-7A54-4398-958D-44A140F7E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280" y="3924304"/>
                  <a:ext cx="110164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1C9A35-C7DD-4941-B416-0E078D761876}"/>
                    </a:ext>
                  </a:extLst>
                </p:cNvPr>
                <p:cNvSpPr txBox="1"/>
                <p:nvPr/>
              </p:nvSpPr>
              <p:spPr>
                <a:xfrm>
                  <a:off x="3626360" y="4241797"/>
                  <a:ext cx="98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i="1" dirty="0"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1C9A35-C7DD-4941-B416-0E078D76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360" y="4241797"/>
                  <a:ext cx="98147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231A39-711E-489C-B41C-150099270FBB}"/>
                    </a:ext>
                  </a:extLst>
                </p:cNvPr>
                <p:cNvSpPr txBox="1"/>
                <p:nvPr/>
              </p:nvSpPr>
              <p:spPr>
                <a:xfrm>
                  <a:off x="3622773" y="4536427"/>
                  <a:ext cx="9850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ko-KR" dirty="0">
                      <a:latin typeface="Spoqa Han Sans Neo Medium" pitchFamily="2" charset="-127"/>
                      <a:ea typeface="Spoqa Han Sans Neo Medium" pitchFamily="2" charset="-127"/>
                    </a:rPr>
                    <a:t>,</a:t>
                  </a:r>
                  <a:r>
                    <a:rPr lang="en-US" altLang="ko-KR" i="1" dirty="0">
                      <a:latin typeface="Spoqa Han Sans Neo Medium" pitchFamily="2" charset="-127"/>
                      <a:ea typeface="Spoqa Han Sans Neo Medium" pitchFamily="2" charset="-12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i="1">
                              <a:ea typeface="Spoqa Han Sans Neo Medium" pitchFamily="2" charset="-127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ko-KR" altLang="en-US" i="1" dirty="0">
                    <a:latin typeface="Spoqa Han Sans Neo Medium" pitchFamily="2" charset="-127"/>
                    <a:ea typeface="Spoqa Han Sans Neo Medium" pitchFamily="2" charset="-127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C231A39-711E-489C-B41C-150099270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773" y="4536427"/>
                  <a:ext cx="985062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C09093E-BEB4-4000-AE5C-A74ACB60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89024" y="3580409"/>
              <a:ext cx="552450" cy="371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484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0" y="2208037"/>
            <a:ext cx="5504070" cy="3534737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총 </a:t>
            </a:r>
            <a:r>
              <a:rPr lang="en-US" altLang="ko-KR" sz="1900"/>
              <a:t>num_layers(</a:t>
            </a:r>
            <a:r>
              <a:rPr lang="ko-KR" altLang="en-US" sz="1900"/>
              <a:t>논문에서는 </a:t>
            </a:r>
            <a:r>
              <a:rPr lang="en-US" altLang="ko-KR" sz="1900"/>
              <a:t>6)</a:t>
            </a:r>
            <a:r>
              <a:rPr lang="ko-KR" altLang="en-US" sz="1900"/>
              <a:t>회의 인코더 연산을 한 후</a:t>
            </a:r>
            <a:r>
              <a:rPr lang="en-US" altLang="ko-KR" sz="1900"/>
              <a:t>, </a:t>
            </a:r>
            <a:r>
              <a:rPr lang="ko-KR" altLang="en-US" sz="1900"/>
              <a:t>마지막 인코더의 출력이 디코더로 전달된다</a:t>
            </a:r>
            <a:r>
              <a:rPr lang="en-US" altLang="ko-KR" sz="1900"/>
              <a:t>.</a:t>
            </a:r>
          </a:p>
          <a:p>
            <a:r>
              <a:rPr lang="ko-KR" altLang="en-US" sz="1900"/>
              <a:t>디코더는 인코더의 출력을 전달받아서 다시 </a:t>
            </a:r>
            <a:r>
              <a:rPr lang="en-US" altLang="ko-KR" sz="1900"/>
              <a:t>num_layers(</a:t>
            </a:r>
            <a:r>
              <a:rPr lang="ko-KR" altLang="en-US" sz="1900"/>
              <a:t>논문에서는 </a:t>
            </a:r>
            <a:r>
              <a:rPr lang="en-US" altLang="ko-KR" sz="1900"/>
              <a:t>6)</a:t>
            </a:r>
            <a:r>
              <a:rPr lang="ko-KR" altLang="en-US" sz="1900"/>
              <a:t>회의 연산을 한다</a:t>
            </a:r>
            <a:r>
              <a:rPr lang="en-US" altLang="ko-KR" sz="190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5DA6DA1-543F-45D6-AC06-4548F557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From Encoder to Decoder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99" y="2208037"/>
            <a:ext cx="3457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6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C0E852C-0C53-41BE-8792-2C4AD83A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4DECA5-6CD8-44AF-ACED-5DC73A540B1E}" type="slidenum"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2B9987-1C6E-438F-B4C9-3A8E8374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어텐션</a:t>
            </a:r>
            <a:r>
              <a:rPr lang="ko-KR" altLang="en-US" b="1" dirty="0"/>
              <a:t> 모델은 무엇인가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3C385C-99EF-40E9-B859-192D0227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어텐션은</a:t>
            </a:r>
            <a:r>
              <a:rPr lang="ko-KR" altLang="en-US" dirty="0"/>
              <a:t> 기계 번역의 긴 시퀀스 문제를 해결하기 위해 도입되었다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이러한 매핑 단어에 더 높은 가중치를 할당하여 출력 예측의 정확도를 높이는 것이 </a:t>
            </a:r>
            <a:r>
              <a:rPr lang="ko-KR" altLang="en-US" dirty="0" err="1"/>
              <a:t>어텐션이다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출력 문장의 각 단어에 대해 수행하는 작업은 입력 문장의 중요하고 관련성이 높은 단어를 매핑한다</a:t>
            </a:r>
            <a:r>
              <a:rPr lang="en-US" altLang="ko-KR" dirty="0"/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58D737-6527-4F4E-8F83-82756D4F7C9B}"/>
              </a:ext>
            </a:extLst>
          </p:cNvPr>
          <p:cNvGrpSpPr/>
          <p:nvPr/>
        </p:nvGrpSpPr>
        <p:grpSpPr>
          <a:xfrm>
            <a:off x="1631092" y="2479589"/>
            <a:ext cx="9323163" cy="3339156"/>
            <a:chOff x="1271074" y="2005913"/>
            <a:chExt cx="9716511" cy="3648075"/>
          </a:xfrm>
        </p:grpSpPr>
        <p:pic>
          <p:nvPicPr>
            <p:cNvPr id="18434" name="Picture 2" descr="https://wikidocs.net/images/page/159523/0_Slide36.png">
              <a:extLst>
                <a:ext uri="{FF2B5EF4-FFF2-40B4-BE49-F238E27FC236}">
                  <a16:creationId xmlns:a16="http://schemas.microsoft.com/office/drawing/2014/main" id="{7880B07B-BD16-4EC2-A1D4-4BA21F711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074" y="2005913"/>
              <a:ext cx="8620125" cy="3648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14334-BDF1-4BD5-844A-396BF6EB78D9}"/>
                </a:ext>
              </a:extLst>
            </p:cNvPr>
            <p:cNvSpPr txBox="1"/>
            <p:nvPr/>
          </p:nvSpPr>
          <p:spPr>
            <a:xfrm>
              <a:off x="9700053" y="2129481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중요도가 높다</a:t>
              </a:r>
              <a:r>
                <a:rPr lang="en-US" altLang="ko-KR" sz="14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 </a:t>
              </a:r>
              <a:endParaRPr lang="ko-KR" altLang="en-US" sz="1400" dirty="0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78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트랜스포머의 디코더 또한 포지셔널 인코딩을 사용한다</a:t>
            </a:r>
            <a:r>
              <a:rPr lang="en-US" altLang="ko-KR" sz="1900"/>
              <a:t>.</a:t>
            </a:r>
          </a:p>
          <a:p>
            <a:pPr lvl="1"/>
            <a:r>
              <a:rPr lang="ko-KR" altLang="en-US" sz="1500"/>
              <a:t>디코더의 입력인 문장 행렬에서는 </a:t>
            </a:r>
            <a:r>
              <a:rPr lang="en-US" altLang="ko-KR" sz="1500"/>
              <a:t>(seq2seq</a:t>
            </a:r>
            <a:r>
              <a:rPr lang="ko-KR" altLang="en-US" sz="1500"/>
              <a:t>와 마찬가지로</a:t>
            </a:r>
            <a:r>
              <a:rPr lang="en-US" altLang="ko-KR" sz="1500"/>
              <a:t>) </a:t>
            </a:r>
            <a:r>
              <a:rPr lang="ko-KR" altLang="en-US" sz="1500"/>
              <a:t>시작 토큰과 종료 토큰이 있다</a:t>
            </a:r>
            <a:r>
              <a:rPr lang="en-US" altLang="ko-KR" sz="1500"/>
              <a:t>.</a:t>
            </a:r>
          </a:p>
          <a:p>
            <a:r>
              <a:rPr lang="ko-KR" altLang="en-US" b="1"/>
              <a:t>트랜스포머 디코더에는 총 두 종류의 어텐션이 존재</a:t>
            </a:r>
            <a:r>
              <a:rPr lang="en-US" altLang="ko-KR" b="1"/>
              <a:t>.</a:t>
            </a:r>
          </a:p>
          <a:p>
            <a:pPr lvl="1"/>
            <a:endParaRPr lang="en-US" altLang="ko-KR" sz="15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603034-7362-4E07-9776-196731CA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Decoder : Attention Mechanism</a:t>
            </a:r>
            <a:endParaRPr lang="ko-KR" altLang="en-US"/>
          </a:p>
        </p:txBody>
      </p:sp>
      <p:pic>
        <p:nvPicPr>
          <p:cNvPr id="17" name="Picture 4" descr="https://wikidocs.net/images/page/31379/attention.PNG">
            <a:extLst>
              <a:ext uri="{FF2B5EF4-FFF2-40B4-BE49-F238E27FC236}">
                <a16:creationId xmlns:a16="http://schemas.microsoft.com/office/drawing/2014/main" id="{3CD56F5B-E670-4732-9772-86621BE68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3"/>
          <a:stretch/>
        </p:blipFill>
        <p:spPr bwMode="auto">
          <a:xfrm>
            <a:off x="5957169" y="2812867"/>
            <a:ext cx="2733675" cy="20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7C0355-A9F6-4FC6-B451-501A28D3EE1C}"/>
              </a:ext>
            </a:extLst>
          </p:cNvPr>
          <p:cNvSpPr txBox="1"/>
          <p:nvPr/>
        </p:nvSpPr>
        <p:spPr>
          <a:xfrm>
            <a:off x="8909943" y="3129327"/>
            <a:ext cx="2808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Query = Key = Value</a:t>
            </a:r>
            <a:endParaRPr lang="ko-KR" altLang="en-US" sz="1600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951F4-43E4-428B-9643-9C180596EEEC}"/>
              </a:ext>
            </a:extLst>
          </p:cNvPr>
          <p:cNvSpPr txBox="1"/>
          <p:nvPr/>
        </p:nvSpPr>
        <p:spPr>
          <a:xfrm>
            <a:off x="8939518" y="4092526"/>
            <a:ext cx="286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Query : Decoder</a:t>
            </a:r>
            <a:r>
              <a:rPr lang="ko-KR" altLang="en-US" sz="1600" dirty="0">
                <a:latin typeface="Spoqa Han Sans Neo Medium" pitchFamily="2" charset="-127"/>
                <a:ea typeface="Spoqa Han Sans Neo Medium" pitchFamily="2" charset="-127"/>
              </a:rPr>
              <a:t> 벡터</a:t>
            </a:r>
            <a:endParaRPr lang="en-US" altLang="ko-KR" sz="1600" dirty="0">
              <a:latin typeface="Spoqa Han Sans Neo Medium" pitchFamily="2" charset="-127"/>
              <a:ea typeface="Spoqa Han Sans Neo Medium" pitchFamily="2" charset="-127"/>
            </a:endParaRPr>
          </a:p>
          <a:p>
            <a:r>
              <a:rPr lang="en-US" altLang="ko-KR" sz="1600" dirty="0">
                <a:latin typeface="Spoqa Han Sans Neo Medium" pitchFamily="2" charset="-127"/>
                <a:ea typeface="Spoqa Han Sans Neo Medium" pitchFamily="2" charset="-127"/>
              </a:rPr>
              <a:t>Key, Value : Encoder </a:t>
            </a:r>
            <a:r>
              <a:rPr lang="ko-KR" altLang="en-US" sz="1600" dirty="0">
                <a:latin typeface="Spoqa Han Sans Neo Medium" pitchFamily="2" charset="-127"/>
                <a:ea typeface="Spoqa Han Sans Neo Medium" pitchFamily="2" charset="-127"/>
              </a:rPr>
              <a:t>벡터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DD0589-9E21-4F55-BC8B-1C24A16250EB}"/>
              </a:ext>
            </a:extLst>
          </p:cNvPr>
          <p:cNvGrpSpPr/>
          <p:nvPr/>
        </p:nvGrpSpPr>
        <p:grpSpPr>
          <a:xfrm>
            <a:off x="389614" y="2185716"/>
            <a:ext cx="5424803" cy="3813620"/>
            <a:chOff x="389614" y="2185716"/>
            <a:chExt cx="5424803" cy="3813620"/>
          </a:xfrm>
        </p:grpSpPr>
        <p:pic>
          <p:nvPicPr>
            <p:cNvPr id="20" name="Picture 2" descr="https://wikidocs.net/images/page/31379/transformer_attention_overview.PNG">
              <a:extLst>
                <a:ext uri="{FF2B5EF4-FFF2-40B4-BE49-F238E27FC236}">
                  <a16:creationId xmlns:a16="http://schemas.microsoft.com/office/drawing/2014/main" id="{F238D493-2833-4BD2-BFBF-675654578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14" y="2185716"/>
              <a:ext cx="5424803" cy="3813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C51B1D5-6967-49B5-BC84-8AD5FE201ECD}"/>
                </a:ext>
              </a:extLst>
            </p:cNvPr>
            <p:cNvSpPr/>
            <p:nvPr/>
          </p:nvSpPr>
          <p:spPr>
            <a:xfrm>
              <a:off x="1454331" y="3467881"/>
              <a:ext cx="1515292" cy="2531455"/>
            </a:xfrm>
            <a:prstGeom prst="roundRect">
              <a:avLst>
                <a:gd name="adj" fmla="val 632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Transformer Encoder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693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18F543-C278-4294-99D7-A587BD05B0C2}"/>
              </a:ext>
            </a:extLst>
          </p:cNvPr>
          <p:cNvGrpSpPr/>
          <p:nvPr/>
        </p:nvGrpSpPr>
        <p:grpSpPr>
          <a:xfrm>
            <a:off x="2222287" y="1799225"/>
            <a:ext cx="6911323" cy="4014147"/>
            <a:chOff x="2117784" y="1999522"/>
            <a:chExt cx="6911323" cy="40141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9504" y="4099144"/>
              <a:ext cx="2895600" cy="19145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7784" y="1999522"/>
              <a:ext cx="6911323" cy="2015379"/>
            </a:xfrm>
            <a:prstGeom prst="rect">
              <a:avLst/>
            </a:prstGeom>
          </p:spPr>
        </p:pic>
      </p:grpSp>
      <p:sp>
        <p:nvSpPr>
          <p:cNvPr id="9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 dirty="0"/>
              <a:t>트랜스포머 </a:t>
            </a:r>
            <a:r>
              <a:rPr lang="ko-KR" altLang="en-US" sz="1900" dirty="0" err="1"/>
              <a:t>디코더의</a:t>
            </a:r>
            <a:r>
              <a:rPr lang="ko-KR" altLang="en-US" sz="1900" dirty="0"/>
              <a:t> </a:t>
            </a:r>
            <a:r>
              <a:rPr lang="en-US" altLang="ko-KR" sz="1900" dirty="0"/>
              <a:t>Masked Self-Attention</a:t>
            </a:r>
            <a:r>
              <a:rPr lang="ko-KR" altLang="en-US" sz="1900" dirty="0"/>
              <a:t>은 근본적으로 </a:t>
            </a:r>
            <a:r>
              <a:rPr lang="en-US" altLang="ko-KR" sz="1900" dirty="0"/>
              <a:t>Self-Attention</a:t>
            </a:r>
            <a:r>
              <a:rPr lang="ko-KR" altLang="en-US" sz="1900" dirty="0"/>
              <a:t>과 동일하다</a:t>
            </a:r>
            <a:r>
              <a:rPr lang="en-US" altLang="ko-KR" sz="1900" dirty="0"/>
              <a:t>.</a:t>
            </a:r>
          </a:p>
          <a:p>
            <a:pPr lvl="1"/>
            <a:r>
              <a:rPr lang="ko-KR" altLang="en-US" sz="1500" dirty="0"/>
              <a:t>하지만 </a:t>
            </a:r>
            <a:r>
              <a:rPr lang="ko-KR" altLang="en-US" sz="1500" dirty="0" err="1"/>
              <a:t>어텐션</a:t>
            </a:r>
            <a:r>
              <a:rPr lang="ko-KR" altLang="en-US" sz="1500" dirty="0"/>
              <a:t> 스코어 매트릭스에 직각 삼각형의 </a:t>
            </a:r>
            <a:r>
              <a:rPr lang="ko-KR" altLang="en-US" sz="1500" dirty="0" err="1"/>
              <a:t>마스킹을</a:t>
            </a:r>
            <a:r>
              <a:rPr lang="ko-KR" altLang="en-US" sz="1500" dirty="0"/>
              <a:t> 해준다</a:t>
            </a:r>
            <a:r>
              <a:rPr lang="en-US" altLang="ko-KR" sz="15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9ED1D6-6AE8-4701-A63B-FD39FE5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Decoder: Self-Attention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70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308" y="3038340"/>
            <a:ext cx="2895600" cy="1914525"/>
          </a:xfrm>
          <a:prstGeom prst="rect">
            <a:avLst/>
          </a:prstGeom>
        </p:spPr>
      </p:pic>
      <p:sp>
        <p:nvSpPr>
          <p:cNvPr id="9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 디코더는 훈련 과정에서 실제 예측할 문장 행렬을 입력으로 넣어준다</a:t>
            </a:r>
            <a:r>
              <a:rPr lang="en-US" altLang="ko-KR" sz="1900"/>
              <a:t>.</a:t>
            </a:r>
          </a:p>
          <a:p>
            <a:pPr lvl="1"/>
            <a:r>
              <a:rPr lang="ko-KR" altLang="en-US" sz="1500"/>
              <a:t>훈련 과정에서 정답을 알려주는 이 과정을 교사 강요</a:t>
            </a:r>
            <a:r>
              <a:rPr lang="en-US" altLang="ko-KR" sz="1500"/>
              <a:t>(Teacher Forcing)</a:t>
            </a:r>
            <a:r>
              <a:rPr lang="ko-KR" altLang="en-US" sz="1500"/>
              <a:t>라 부른다</a:t>
            </a:r>
            <a:r>
              <a:rPr lang="en-US" altLang="ko-KR" sz="1500"/>
              <a:t>.</a:t>
            </a:r>
          </a:p>
          <a:p>
            <a:pPr lvl="1"/>
            <a:r>
              <a:rPr lang="ko-KR" altLang="en-US" sz="1500"/>
              <a:t>그런데 셀프</a:t>
            </a:r>
            <a:r>
              <a:rPr lang="en-US" altLang="ko-KR" sz="1500"/>
              <a:t>-</a:t>
            </a:r>
            <a:r>
              <a:rPr lang="ko-KR" altLang="en-US" sz="1500"/>
              <a:t>어텐션을 할 때</a:t>
            </a:r>
            <a:r>
              <a:rPr lang="en-US" altLang="ko-KR" sz="1500"/>
              <a:t>, </a:t>
            </a:r>
            <a:r>
              <a:rPr lang="ko-KR" altLang="en-US" sz="1500"/>
              <a:t>다음 단어를 이미 알고있다는 가정 하에 어텐션을 해서는 안된다</a:t>
            </a:r>
            <a:r>
              <a:rPr lang="en-US" altLang="ko-KR" sz="150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AFA7FE-739C-41D0-A488-4D61B6ED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Decoder: Self-Attention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8" y="2416182"/>
            <a:ext cx="6598356" cy="32667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46202" y="4952865"/>
            <a:ext cx="2600205" cy="251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22062" y="3470166"/>
            <a:ext cx="2085855" cy="173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997441" y="3342741"/>
            <a:ext cx="969381" cy="53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818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1447546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 디코더에서 이루어지는 인코더</a:t>
            </a:r>
            <a:r>
              <a:rPr lang="en-US" altLang="ko-KR" sz="1900"/>
              <a:t>-</a:t>
            </a:r>
            <a:r>
              <a:rPr lang="ko-KR" altLang="en-US" sz="1900"/>
              <a:t>디코더 어텐션은 </a:t>
            </a:r>
            <a:r>
              <a:rPr lang="en-US" altLang="ko-KR" sz="1900"/>
              <a:t>Q</a:t>
            </a:r>
            <a:r>
              <a:rPr lang="ko-KR" altLang="en-US" sz="1900"/>
              <a:t>와 </a:t>
            </a:r>
            <a:r>
              <a:rPr lang="en-US" altLang="ko-KR" sz="1900"/>
              <a:t>K, V</a:t>
            </a:r>
            <a:r>
              <a:rPr lang="ko-KR" altLang="en-US" sz="1900"/>
              <a:t>는 다르다</a:t>
            </a:r>
            <a:r>
              <a:rPr lang="en-US" altLang="ko-KR" sz="1900"/>
              <a:t>.</a:t>
            </a:r>
          </a:p>
          <a:p>
            <a:pPr lvl="1"/>
            <a:r>
              <a:rPr lang="en-US" altLang="ko-KR" sz="1500"/>
              <a:t>Q</a:t>
            </a:r>
            <a:r>
              <a:rPr lang="ko-KR" altLang="en-US" sz="1500"/>
              <a:t>는 디코더의 벡터인 반면</a:t>
            </a:r>
            <a:r>
              <a:rPr lang="en-US" altLang="ko-KR" sz="1500"/>
              <a:t>, K, V</a:t>
            </a:r>
            <a:r>
              <a:rPr lang="ko-KR" altLang="en-US" sz="1500"/>
              <a:t>는 인코더의 벡터이다</a:t>
            </a:r>
            <a:r>
              <a:rPr lang="en-US" altLang="ko-KR" sz="15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5055E3-BD41-4F83-B13E-880E7C9C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Decoder: Encoder-Decoder Attention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229C047-A5BF-4E26-A7BA-4F2497838A6A}"/>
              </a:ext>
            </a:extLst>
          </p:cNvPr>
          <p:cNvGrpSpPr/>
          <p:nvPr/>
        </p:nvGrpSpPr>
        <p:grpSpPr>
          <a:xfrm>
            <a:off x="2837698" y="1839279"/>
            <a:ext cx="6362700" cy="4106218"/>
            <a:chOff x="2903456" y="2083119"/>
            <a:chExt cx="6362700" cy="410621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943A935-4623-433C-A0ED-7FB53D46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3456" y="4303387"/>
              <a:ext cx="6362700" cy="188595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28FAC1-4995-4F67-BEA3-69B94ED4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0424" y="2083119"/>
              <a:ext cx="5105798" cy="2073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703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4" y="2265737"/>
            <a:ext cx="5798698" cy="3666624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트랜스포머는 총 세 종류의 어텐션이 존재</a:t>
            </a:r>
            <a:r>
              <a:rPr lang="en-US" altLang="ko-KR" sz="1900"/>
              <a:t>.</a:t>
            </a:r>
          </a:p>
          <a:p>
            <a:pPr lvl="1"/>
            <a:r>
              <a:rPr lang="ko-KR" altLang="en-US" sz="1500"/>
              <a:t>주의할 점은 </a:t>
            </a:r>
            <a:r>
              <a:rPr lang="en-US" altLang="ko-KR" sz="1500"/>
              <a:t>Pad Masking</a:t>
            </a:r>
            <a:r>
              <a:rPr lang="ko-KR" altLang="en-US" sz="1500"/>
              <a:t>은 모든 어텐션에서 적용된다</a:t>
            </a:r>
            <a:r>
              <a:rPr lang="en-US" altLang="ko-KR" sz="1500"/>
              <a:t>.</a:t>
            </a:r>
          </a:p>
          <a:p>
            <a:pPr lvl="1"/>
            <a:r>
              <a:rPr lang="en-US" altLang="ko-KR" sz="1500"/>
              <a:t>Key</a:t>
            </a:r>
            <a:r>
              <a:rPr lang="ko-KR" altLang="en-US" sz="1500"/>
              <a:t>에 </a:t>
            </a:r>
            <a:r>
              <a:rPr lang="en-US" altLang="ko-KR" sz="1500"/>
              <a:t>&lt;pad&gt;</a:t>
            </a:r>
            <a:r>
              <a:rPr lang="ko-KR" altLang="en-US" sz="1500"/>
              <a:t>가 있다면 그 열은 </a:t>
            </a:r>
            <a:r>
              <a:rPr lang="en-US" altLang="ko-KR" sz="1500"/>
              <a:t>Mask.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DA72A3-3D27-47BE-906B-807DF348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 Attention Mechanism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731" y="4337575"/>
            <a:ext cx="2474503" cy="163610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324" y="2013065"/>
            <a:ext cx="2259316" cy="16257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" y="4267700"/>
            <a:ext cx="2343150" cy="1609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74731" y="5466943"/>
            <a:ext cx="2600205" cy="250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124563" y="4557348"/>
            <a:ext cx="1426971" cy="9773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74731" y="3188025"/>
            <a:ext cx="2600205" cy="250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05107" y="3973519"/>
            <a:ext cx="969381" cy="53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083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sz="1900"/>
              <a:t>테스트 단계</a:t>
            </a:r>
            <a:r>
              <a:rPr lang="en-US" altLang="ko-KR" sz="1900"/>
              <a:t>(</a:t>
            </a:r>
            <a:r>
              <a:rPr lang="ko-KR" altLang="en-US" sz="1900"/>
              <a:t>실제 번역기나 챗봇이 구동될 때</a:t>
            </a:r>
            <a:r>
              <a:rPr lang="en-US" altLang="ko-KR" sz="1900"/>
              <a:t>)</a:t>
            </a:r>
            <a:r>
              <a:rPr lang="ko-KR" altLang="en-US" sz="1900"/>
              <a:t>에는 디코더가 단어를 </a:t>
            </a:r>
            <a:r>
              <a:rPr lang="en-US" altLang="ko-KR" sz="1900"/>
              <a:t>1</a:t>
            </a:r>
            <a:r>
              <a:rPr lang="ko-KR" altLang="en-US" sz="1900"/>
              <a:t>개씩 생성해내야 한다</a:t>
            </a:r>
            <a:r>
              <a:rPr lang="en-US" altLang="ko-KR" sz="19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73C2BD-3164-467A-B720-B21E53FC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Transformer :</a:t>
            </a:r>
            <a:r>
              <a:rPr lang="ko-KR" altLang="en-US">
                <a:latin typeface="Spoqa Han Sans Neo Medium" pitchFamily="2" charset="-127"/>
                <a:ea typeface="Spoqa Han Sans Neo Medium" pitchFamily="2" charset="-127"/>
              </a:rPr>
              <a:t> </a:t>
            </a:r>
            <a:r>
              <a:rPr lang="en-US" altLang="ko-KR">
                <a:latin typeface="Spoqa Han Sans Neo Medium" pitchFamily="2" charset="-127"/>
                <a:ea typeface="Spoqa Han Sans Neo Medium" pitchFamily="2" charset="-127"/>
              </a:rPr>
              <a:t>Inference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BCAB53-B572-4625-890D-013524C1F1C9}"/>
              </a:ext>
            </a:extLst>
          </p:cNvPr>
          <p:cNvGrpSpPr/>
          <p:nvPr/>
        </p:nvGrpSpPr>
        <p:grpSpPr>
          <a:xfrm>
            <a:off x="1471516" y="1575421"/>
            <a:ext cx="8604953" cy="4438248"/>
            <a:chOff x="1471516" y="1575421"/>
            <a:chExt cx="8604953" cy="4438248"/>
          </a:xfrm>
        </p:grpSpPr>
        <p:cxnSp>
          <p:nvCxnSpPr>
            <p:cNvPr id="8" name="직선 화살표 연결선 7"/>
            <p:cNvCxnSpPr/>
            <p:nvPr/>
          </p:nvCxnSpPr>
          <p:spPr>
            <a:xfrm>
              <a:off x="5212589" y="2871234"/>
              <a:ext cx="755092" cy="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5967681" y="2254374"/>
              <a:ext cx="3960000" cy="1295271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953167" y="3644117"/>
              <a:ext cx="3960000" cy="3096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Positional Encoding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471516" y="2254374"/>
              <a:ext cx="3960000" cy="1295271"/>
            </a:xfrm>
            <a:prstGeom prst="round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60747" y="4816921"/>
              <a:ext cx="282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I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60693" y="4816921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am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0544" y="4816921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a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35571" y="4816921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student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987866" y="4568986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1984072" y="3980215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1495478" y="4140219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990269" y="4566838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2986475" y="3978067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2508406" y="4140219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V="1">
              <a:off x="3992673" y="4564690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988879" y="3975919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27"/>
            <p:cNvSpPr/>
            <p:nvPr/>
          </p:nvSpPr>
          <p:spPr>
            <a:xfrm>
              <a:off x="3511990" y="4140219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V="1">
              <a:off x="4982200" y="4562542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4978406" y="3973771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모서리가 둥근 직사각형 30"/>
            <p:cNvSpPr/>
            <p:nvPr/>
          </p:nvSpPr>
          <p:spPr>
            <a:xfrm>
              <a:off x="4515574" y="4140219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471516" y="3644118"/>
              <a:ext cx="3960000" cy="310697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Positional Encoding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8909" y="1575421"/>
              <a:ext cx="477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je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4" name="위쪽 화살표 33"/>
            <p:cNvSpPr/>
            <p:nvPr/>
          </p:nvSpPr>
          <p:spPr>
            <a:xfrm>
              <a:off x="6336096" y="1924386"/>
              <a:ext cx="290346" cy="21771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78057" y="1575421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suis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6" name="위쪽 화살표 35"/>
            <p:cNvSpPr/>
            <p:nvPr/>
          </p:nvSpPr>
          <p:spPr>
            <a:xfrm>
              <a:off x="7290472" y="1924386"/>
              <a:ext cx="290346" cy="21771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8" name="위쪽 화살표 37"/>
            <p:cNvSpPr/>
            <p:nvPr/>
          </p:nvSpPr>
          <p:spPr>
            <a:xfrm>
              <a:off x="8268723" y="1924386"/>
              <a:ext cx="290346" cy="21771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41835" y="1575421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&lt;</a:t>
              </a:r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eos</a:t>
              </a:r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&gt;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40" name="위쪽 화살표 39"/>
            <p:cNvSpPr/>
            <p:nvPr/>
          </p:nvSpPr>
          <p:spPr>
            <a:xfrm>
              <a:off x="9274618" y="1924386"/>
              <a:ext cx="290346" cy="21771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56458" y="4811512"/>
              <a:ext cx="824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&lt;</a:t>
              </a:r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sos</a:t>
              </a:r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&gt;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65579" y="4811512"/>
              <a:ext cx="818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oqa Han Sans Neo Medium" pitchFamily="2" charset="-127"/>
                  <a:ea typeface="Spoqa Han Sans Neo Medium" pitchFamily="2" charset="-127"/>
                </a:rPr>
                <a:t>&lt;pad&gt;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67982" y="4811512"/>
              <a:ext cx="866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oqa Han Sans Neo Medium" pitchFamily="2" charset="-127"/>
                  <a:ea typeface="Spoqa Han Sans Neo Medium" pitchFamily="2" charset="-127"/>
                </a:rPr>
                <a:t>&lt;pad&gt;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50615" y="4811512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oqa Han Sans Neo Medium" pitchFamily="2" charset="-127"/>
                  <a:ea typeface="Spoqa Han Sans Neo Medium" pitchFamily="2" charset="-127"/>
                </a:rPr>
                <a:t>&lt;pad&gt;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V="1">
              <a:off x="6445554" y="4563577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6456274" y="3974806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모서리가 둥근 직사각형 46"/>
            <p:cNvSpPr/>
            <p:nvPr/>
          </p:nvSpPr>
          <p:spPr>
            <a:xfrm>
              <a:off x="5953166" y="4134810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V="1">
              <a:off x="7458677" y="3972658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모서리가 둥근 직사각형 48"/>
            <p:cNvSpPr/>
            <p:nvPr/>
          </p:nvSpPr>
          <p:spPr>
            <a:xfrm>
              <a:off x="6966094" y="4134810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8461081" y="3970510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7969678" y="4134810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V="1">
              <a:off x="9436094" y="3968362"/>
              <a:ext cx="0" cy="266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모서리가 둥근 직사각형 52"/>
            <p:cNvSpPr/>
            <p:nvPr/>
          </p:nvSpPr>
          <p:spPr>
            <a:xfrm>
              <a:off x="8973262" y="4134810"/>
              <a:ext cx="936000" cy="342900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Spoqa Han Sans Neo Medium" pitchFamily="2" charset="-127"/>
                  <a:ea typeface="Spoqa Han Sans Neo Medium" pitchFamily="2" charset="-127"/>
                </a:rPr>
                <a:t>embedding</a:t>
              </a:r>
              <a:endParaRPr lang="ko-KR" altLang="en-US" sz="10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16162" y="2722454"/>
              <a:ext cx="2766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Spoqa Han Sans Neo Medium" pitchFamily="2" charset="-127"/>
                  <a:ea typeface="Spoqa Han Sans Neo Medium" pitchFamily="2" charset="-127"/>
                </a:rPr>
                <a:t>Encoders</a:t>
              </a:r>
              <a:endParaRPr lang="ko-KR" altLang="en-US" sz="2000" b="1" dirty="0">
                <a:solidFill>
                  <a:schemeClr val="bg1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83305" y="2722454"/>
              <a:ext cx="2766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Spoqa Han Sans Neo Medium" pitchFamily="2" charset="-127"/>
                  <a:ea typeface="Spoqa Han Sans Neo Medium" pitchFamily="2" charset="-127"/>
                </a:rPr>
                <a:t>Decoders</a:t>
              </a:r>
              <a:endParaRPr lang="ko-KR" altLang="en-US" sz="2000" b="1" dirty="0">
                <a:solidFill>
                  <a:schemeClr val="bg1"/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49203" y="5094542"/>
              <a:ext cx="824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&lt;</a:t>
              </a:r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sos</a:t>
              </a:r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&gt;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70118" y="5094542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je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69794" y="5094542"/>
              <a:ext cx="82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oqa Han Sans Neo Medium" pitchFamily="2" charset="-127"/>
                  <a:ea typeface="Spoqa Han Sans Neo Medium" pitchFamily="2" charset="-127"/>
                </a:rPr>
                <a:t>&lt;pad&gt;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56060" y="5094542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oqa Han Sans Neo Medium" pitchFamily="2" charset="-127"/>
                  <a:ea typeface="Spoqa Han Sans Neo Medium" pitchFamily="2" charset="-127"/>
                </a:rPr>
                <a:t>&lt;pad&gt;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6461" y="5377573"/>
              <a:ext cx="824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&lt;</a:t>
              </a:r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sos</a:t>
              </a:r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&gt;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77376" y="5377573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je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194999" y="5377573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suis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50618" y="5377573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poqa Han Sans Neo Medium" pitchFamily="2" charset="-127"/>
                  <a:ea typeface="Spoqa Han Sans Neo Medium" pitchFamily="2" charset="-127"/>
                </a:rPr>
                <a:t>&lt;pad&gt;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49205" y="5675115"/>
              <a:ext cx="824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&lt;</a:t>
              </a:r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sos</a:t>
              </a:r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&gt;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70120" y="5675115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Spoqa Han Sans Neo Medium" pitchFamily="2" charset="-127"/>
                  <a:ea typeface="Spoqa Han Sans Neo Medium" pitchFamily="2" charset="-127"/>
                </a:rPr>
                <a:t>je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87743" y="5675115"/>
              <a:ext cx="555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suis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941762" y="5675115"/>
              <a:ext cx="102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étudiant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7447957" y="4561429"/>
              <a:ext cx="0" cy="26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8450361" y="4559281"/>
              <a:ext cx="0" cy="26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9439888" y="4557133"/>
              <a:ext cx="0" cy="26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990828" y="1575421"/>
              <a:ext cx="106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Spoqa Han Sans Neo Medium" pitchFamily="2" charset="-127"/>
                  <a:ea typeface="Spoqa Han Sans Neo Medium" pitchFamily="2" charset="-127"/>
                </a:rPr>
                <a:t>étudiant</a:t>
              </a:r>
              <a:endParaRPr lang="ko-KR" altLang="en-US" sz="1600" dirty="0">
                <a:latin typeface="Spoqa Han Sans Neo Medium" pitchFamily="2" charset="-127"/>
                <a:ea typeface="Spoqa Han Sans Neo 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267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F49868-8CD2-4473-A2DB-2E5E75A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ECA5-6CD8-44AF-ACED-5DC73A540B1E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359CA-7384-4A9A-B913-0B01AAA4868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일차 강의 요약</a:t>
            </a:r>
            <a:endParaRPr lang="en-US" altLang="ko-KR"/>
          </a:p>
          <a:p>
            <a:pPr lvl="1"/>
            <a:r>
              <a:rPr lang="ko-KR" altLang="en-US"/>
              <a:t>기계번역을 위한 </a:t>
            </a:r>
            <a:r>
              <a:rPr lang="en-US" altLang="ko-KR"/>
              <a:t>Encoder-Decoder </a:t>
            </a:r>
            <a:r>
              <a:rPr lang="ko-KR" altLang="en-US"/>
              <a:t>모델은 </a:t>
            </a:r>
            <a:r>
              <a:rPr lang="en-US" altLang="ko-KR"/>
              <a:t>RNN</a:t>
            </a:r>
            <a:r>
              <a:rPr lang="ko-KR" altLang="en-US"/>
              <a:t>을 사용한다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Encoder-Decoder </a:t>
            </a:r>
            <a:r>
              <a:rPr lang="ko-KR" altLang="en-US"/>
              <a:t>모델이 </a:t>
            </a:r>
            <a:r>
              <a:rPr lang="en-US" altLang="ko-KR"/>
              <a:t>Context </a:t>
            </a:r>
            <a:r>
              <a:rPr lang="ko-KR" altLang="en-US"/>
              <a:t>한계를 이해하였다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Encoder-Decoder </a:t>
            </a:r>
            <a:r>
              <a:rPr lang="ko-KR" altLang="en-US"/>
              <a:t>모델 기반 어텐션 메커니즘의 장점으로 </a:t>
            </a:r>
            <a:r>
              <a:rPr lang="en-US" altLang="ko-KR"/>
              <a:t>Context </a:t>
            </a:r>
            <a:r>
              <a:rPr lang="ko-KR" altLang="en-US"/>
              <a:t>한계를 극복하였다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인코더 디코더에 </a:t>
            </a:r>
            <a:r>
              <a:rPr lang="en-US" altLang="ko-KR"/>
              <a:t>RNN </a:t>
            </a:r>
            <a:r>
              <a:rPr lang="ko-KR" altLang="en-US"/>
              <a:t>대신 어텐션 메커니즘을 사용한 것은 트랜스포머 모델이다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트랜스포머 모델은 거대언어모데</a:t>
            </a:r>
            <a:r>
              <a:rPr lang="en-US" altLang="ko-KR"/>
              <a:t>(LLM)</a:t>
            </a:r>
            <a:r>
              <a:rPr lang="ko-KR" altLang="en-US"/>
              <a:t>을 잘 표현할 수 있다</a:t>
            </a:r>
            <a:r>
              <a:rPr lang="en-US" altLang="ko-KR"/>
              <a:t>. 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40C23D6-4D47-4906-A6A6-54391AF4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7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B4DC8A-A12D-426A-A204-82040D9C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007"/>
            <a:ext cx="12192000" cy="620599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94155C4-45FD-4A78-B5E9-F5C96196987F}"/>
              </a:ext>
            </a:extLst>
          </p:cNvPr>
          <p:cNvGrpSpPr/>
          <p:nvPr/>
        </p:nvGrpSpPr>
        <p:grpSpPr>
          <a:xfrm>
            <a:off x="2462254" y="888355"/>
            <a:ext cx="9144000" cy="2396934"/>
            <a:chOff x="1524000" y="188640"/>
            <a:chExt cx="9144000" cy="2396934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9408368" y="2187791"/>
              <a:ext cx="1259632" cy="1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1524000" y="1062787"/>
              <a:ext cx="547159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24000" y="323416"/>
              <a:ext cx="2369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ko-KR" altLang="en-US" sz="3600">
                  <a:solidFill>
                    <a:srgbClr val="4472C4">
                      <a:lumMod val="75000"/>
                    </a:srgb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감사합니다</a:t>
              </a:r>
              <a:r>
                <a:rPr lang="en-US" altLang="ko-KR" sz="3600">
                  <a:solidFill>
                    <a:srgbClr val="4472C4">
                      <a:lumMod val="75000"/>
                    </a:srgb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.</a:t>
              </a:r>
              <a:endParaRPr lang="ko-KR" altLang="en-US" sz="3600" dirty="0">
                <a:solidFill>
                  <a:srgbClr val="4472C4">
                    <a:lumMod val="75000"/>
                  </a:srgb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9449" y="1062789"/>
              <a:ext cx="27005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914400" latinLnBrk="1">
                <a:defRPr/>
              </a:pPr>
              <a:r>
                <a:rPr lang="en-US" altLang="ko-KR" sz="1600" dirty="0">
                  <a:solidFill>
                    <a:srgbClr val="4472C4">
                      <a:lumMod val="75000"/>
                    </a:srgbClr>
                  </a:solidFill>
                  <a:latin typeface="Arial" panose="020B0604020202020204" pitchFamily="34" charset="0"/>
                  <a:ea typeface="나눔스퀘어 Bold" panose="020B0600000101010101" pitchFamily="50" charset="-127"/>
                  <a:cs typeface="Arial" panose="020B0604020202020204" pitchFamily="34" charset="0"/>
                </a:rPr>
                <a:t>Korea Institute of Science</a:t>
              </a:r>
            </a:p>
            <a:p>
              <a:pPr algn="r" defTabSz="914400" latinLnBrk="1">
                <a:defRPr/>
              </a:pPr>
              <a:r>
                <a:rPr lang="en-US" altLang="ko-KR" sz="1600" dirty="0">
                  <a:solidFill>
                    <a:srgbClr val="4472C4">
                      <a:lumMod val="75000"/>
                    </a:srgbClr>
                  </a:solidFill>
                  <a:latin typeface="Arial" panose="020B0604020202020204" pitchFamily="34" charset="0"/>
                  <a:ea typeface="나눔스퀘어 Bold" panose="020B0600000101010101" pitchFamily="50" charset="-127"/>
                  <a:cs typeface="Arial" panose="020B0604020202020204" pitchFamily="34" charset="0"/>
                </a:rPr>
                <a:t>and Technology Information</a:t>
              </a:r>
              <a:endParaRPr lang="ko-KR" altLang="en-US" sz="1600" dirty="0">
                <a:solidFill>
                  <a:srgbClr val="4472C4">
                    <a:lumMod val="75000"/>
                  </a:srgbClr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1783" y="646582"/>
              <a:ext cx="2800767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12000" b="1" dirty="0">
                  <a:solidFill>
                    <a:srgbClr val="4472C4">
                      <a:lumMod val="75000"/>
                    </a:srgbClr>
                  </a:solidFill>
                  <a:latin typeface="Agency FB" panose="020B0503020202020204" pitchFamily="34" charset="0"/>
                  <a:ea typeface="맑은 고딕" panose="020B0503020000020004" pitchFamily="50" charset="-127"/>
                </a:rPr>
                <a:t>KISTI</a:t>
              </a:r>
              <a:endParaRPr lang="ko-KR" altLang="en-US" sz="12000" b="1" dirty="0">
                <a:solidFill>
                  <a:srgbClr val="4472C4">
                    <a:lumMod val="75000"/>
                  </a:srgbClr>
                </a:solidFill>
                <a:latin typeface="Agency FB" panose="020B05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373CB1-7EBC-4101-AFB2-C98478F65995}"/>
                </a:ext>
              </a:extLst>
            </p:cNvPr>
            <p:cNvSpPr txBox="1"/>
            <p:nvPr/>
          </p:nvSpPr>
          <p:spPr>
            <a:xfrm>
              <a:off x="6816080" y="188640"/>
              <a:ext cx="168988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latinLnBrk="1">
                <a:defRPr/>
              </a:pPr>
              <a:r>
                <a:rPr lang="en-US" altLang="ko-KR" sz="5400" b="1" dirty="0">
                  <a:solidFill>
                    <a:srgbClr val="C00000">
                      <a:alpha val="75000"/>
                    </a:srgbClr>
                  </a:solidFill>
                  <a:latin typeface="Agency FB" panose="020B0503020202020204" pitchFamily="34" charset="0"/>
                  <a:ea typeface="맑은 고딕" panose="020B0503020000020004" pitchFamily="50" charset="-127"/>
                </a:rPr>
                <a:t>TRUST</a:t>
              </a:r>
              <a:endParaRPr lang="ko-KR" altLang="en-US" sz="5400" b="1" dirty="0">
                <a:solidFill>
                  <a:srgbClr val="C00000">
                    <a:alpha val="75000"/>
                  </a:srgbClr>
                </a:solidFill>
                <a:latin typeface="Agency FB" panose="020B05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48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47198E-5411-49C5-993A-39BC2769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ECA5-6CD8-44AF-ACED-5DC73A540B1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D8E7BB-ADD8-41A7-A68F-ECBCA67B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모델의 한계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C1922-7386-45EC-B866-E3171963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Attention Mechanism</a:t>
            </a:r>
          </a:p>
          <a:p>
            <a:pPr lvl="1"/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en-US" altLang="ko-KR" dirty="0"/>
              <a:t> </a:t>
            </a:r>
            <a:r>
              <a:rPr lang="ko-KR" altLang="en-US" dirty="0"/>
              <a:t>모델의 출력을 예측하면서 중요한 요소에 초점을 맞추는 정확한 개념을 기반으로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모델의 출력은 인코더의 최종 출력에서 컨텍스트 벡터에 크게 의존하므로 모델이 긴 문장을 처리하기가 어렵습니다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C41D0E-1D4A-46AA-A9B3-A2C8CE8D1C38}"/>
              </a:ext>
            </a:extLst>
          </p:cNvPr>
          <p:cNvGrpSpPr/>
          <p:nvPr/>
        </p:nvGrpSpPr>
        <p:grpSpPr>
          <a:xfrm>
            <a:off x="837298" y="1990702"/>
            <a:ext cx="10932309" cy="3942215"/>
            <a:chOff x="1125622" y="2003059"/>
            <a:chExt cx="10932309" cy="3942215"/>
          </a:xfrm>
        </p:grpSpPr>
        <p:pic>
          <p:nvPicPr>
            <p:cNvPr id="28674" name="Picture 2" descr="https://wikidocs.net/images/page/160003/3_mz6jmCQA0OsX0yrVpOEVyg.png">
              <a:extLst>
                <a:ext uri="{FF2B5EF4-FFF2-40B4-BE49-F238E27FC236}">
                  <a16:creationId xmlns:a16="http://schemas.microsoft.com/office/drawing/2014/main" id="{AF06A72A-1CE2-49C6-A939-71EF087F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622" y="2430162"/>
              <a:ext cx="10932309" cy="749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6" name="Picture 4" descr="https://wikidocs.net/images/page/160003/5_SmAeISN5_u_gjiLPUA8qIA.gif">
              <a:extLst>
                <a:ext uri="{FF2B5EF4-FFF2-40B4-BE49-F238E27FC236}">
                  <a16:creationId xmlns:a16="http://schemas.microsoft.com/office/drawing/2014/main" id="{EA89637C-ACCD-4E1A-A328-BA2587DA5FF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046" y="3532817"/>
              <a:ext cx="5356268" cy="1860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EF2453F-1785-4472-9E13-86D5637B78F0}"/>
                </a:ext>
              </a:extLst>
            </p:cNvPr>
            <p:cNvSpPr/>
            <p:nvPr/>
          </p:nvSpPr>
          <p:spPr>
            <a:xfrm>
              <a:off x="1550118" y="5606720"/>
              <a:ext cx="208467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Attention Mechanism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9517B8E-174A-442D-8B92-3EDE84B54784}"/>
                </a:ext>
              </a:extLst>
            </p:cNvPr>
            <p:cNvSpPr/>
            <p:nvPr/>
          </p:nvSpPr>
          <p:spPr>
            <a:xfrm>
              <a:off x="1307102" y="2003059"/>
              <a:ext cx="37709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인코더</a:t>
              </a:r>
              <a:r>
                <a:rPr lang="en-US" altLang="ko-KR" sz="16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-</a:t>
              </a:r>
              <a:r>
                <a:rPr lang="ko-KR" altLang="en-US" sz="1600" dirty="0" err="1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디코더</a:t>
              </a:r>
              <a:r>
                <a:rPr lang="ko-KR" altLang="en-US" sz="16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 모델과 </a:t>
              </a:r>
              <a:r>
                <a:rPr lang="en-US" altLang="ko-KR" sz="16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context </a:t>
              </a:r>
              <a:r>
                <a:rPr lang="ko-KR" altLang="en-US" sz="1600" dirty="0">
                  <a:solidFill>
                    <a:srgbClr val="C0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벡터의 한계</a:t>
              </a:r>
              <a:endParaRPr lang="en-US" altLang="ko-KR" sz="1600" dirty="0">
                <a:solidFill>
                  <a:srgbClr val="C0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44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4E9F1-B3CA-4F52-BB66-76A84B3D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어텐션</a:t>
            </a:r>
            <a:r>
              <a:rPr lang="ko-KR" altLang="en-US" dirty="0"/>
              <a:t> 메커니즘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b="1" dirty="0" err="1">
                <a:solidFill>
                  <a:srgbClr val="C00000"/>
                </a:solidFill>
              </a:rPr>
              <a:t>어텐션</a:t>
            </a:r>
            <a:r>
              <a:rPr lang="ko-KR" altLang="en-US" b="1" dirty="0">
                <a:solidFill>
                  <a:srgbClr val="C00000"/>
                </a:solidFill>
              </a:rPr>
              <a:t> 값</a:t>
            </a:r>
            <a:r>
              <a:rPr lang="en-US" altLang="ko-KR" b="1" dirty="0">
                <a:solidFill>
                  <a:srgbClr val="C00000"/>
                </a:solidFill>
              </a:rPr>
              <a:t>(Attention Value) </a:t>
            </a:r>
            <a:r>
              <a:rPr lang="ko-KR" altLang="en-US" b="1" dirty="0">
                <a:solidFill>
                  <a:srgbClr val="C00000"/>
                </a:solidFill>
              </a:rPr>
              <a:t>구하기</a:t>
            </a:r>
            <a:endParaRPr lang="en-US" altLang="ko-KR" sz="2000" dirty="0"/>
          </a:p>
          <a:p>
            <a:pPr lvl="1"/>
            <a:r>
              <a:rPr lang="ko-KR" altLang="en-US" dirty="0" err="1"/>
              <a:t>소프트맥스</a:t>
            </a:r>
            <a:r>
              <a:rPr lang="ko-KR" altLang="en-US" dirty="0"/>
              <a:t> 함수로 정규화 된 </a:t>
            </a:r>
            <a:r>
              <a:rPr lang="ko-KR" altLang="en-US" dirty="0" err="1"/>
              <a:t>유사도값을</a:t>
            </a:r>
            <a:r>
              <a:rPr lang="ko-KR" altLang="en-US" dirty="0"/>
              <a:t> 인코더의 각 은닉 상태에 곱해준다</a:t>
            </a:r>
            <a:r>
              <a:rPr lang="en-US" altLang="ko-KR" dirty="0"/>
              <a:t>.	</a:t>
            </a:r>
          </a:p>
          <a:p>
            <a:pPr lvl="1"/>
            <a:r>
              <a:rPr lang="ko-KR" altLang="en-US" dirty="0"/>
              <a:t>그리고 이를 모두 더해준다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b="1" dirty="0" err="1">
                <a:solidFill>
                  <a:srgbClr val="C00000"/>
                </a:solidFill>
              </a:rPr>
              <a:t>어텐션</a:t>
            </a:r>
            <a:r>
              <a:rPr lang="ko-KR" altLang="en-US" b="1" dirty="0">
                <a:solidFill>
                  <a:srgbClr val="C00000"/>
                </a:solidFill>
              </a:rPr>
              <a:t> 값</a:t>
            </a:r>
            <a:r>
              <a:rPr lang="en-US" altLang="ko-KR" b="1" dirty="0">
                <a:solidFill>
                  <a:srgbClr val="C00000"/>
                </a:solidFill>
              </a:rPr>
              <a:t>(Attention Value)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Seq2Seq</a:t>
            </a:r>
            <a:r>
              <a:rPr lang="ko-KR" altLang="en-US" dirty="0"/>
              <a:t> </a:t>
            </a:r>
            <a:r>
              <a:rPr lang="en-US" altLang="ko-KR" dirty="0"/>
              <a:t>+ Attention</a:t>
            </a:r>
            <a:r>
              <a:rPr lang="ko-KR" altLang="en-US" dirty="0"/>
              <a:t>에서는 이 값을 </a:t>
            </a:r>
            <a:r>
              <a:rPr lang="ko-KR" altLang="en-US" b="1" dirty="0">
                <a:solidFill>
                  <a:srgbClr val="C00000"/>
                </a:solidFill>
              </a:rPr>
              <a:t>컨텍스트 벡터</a:t>
            </a:r>
            <a:r>
              <a:rPr lang="en-US" altLang="ko-KR" b="1" dirty="0">
                <a:solidFill>
                  <a:srgbClr val="C00000"/>
                </a:solidFill>
              </a:rPr>
              <a:t>(Context Vector)</a:t>
            </a:r>
            <a:r>
              <a:rPr lang="ko-KR" altLang="en-US" dirty="0"/>
              <a:t>라고도 부른다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86000"/>
            <a:ext cx="673374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09343-7F04-435D-85C6-85D6ACA932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9614" y="844331"/>
            <a:ext cx="11545294" cy="5301738"/>
          </a:xfrm>
        </p:spPr>
        <p:txBody>
          <a:bodyPr/>
          <a:lstStyle/>
          <a:p>
            <a:r>
              <a:rPr lang="en-US" altLang="ko-KR"/>
              <a:t>RNN </a:t>
            </a:r>
            <a:r>
              <a:rPr lang="ko-KR" altLang="en-US"/>
              <a:t>기반 인코더</a:t>
            </a:r>
            <a:r>
              <a:rPr lang="en-US" altLang="ko-KR"/>
              <a:t>-</a:t>
            </a:r>
            <a:r>
              <a:rPr lang="ko-KR" altLang="en-US"/>
              <a:t>디코더 모델은 </a:t>
            </a:r>
            <a:r>
              <a:rPr lang="en-US" altLang="ko-KR"/>
              <a:t>1</a:t>
            </a:r>
            <a:r>
              <a:rPr lang="ko-KR" altLang="en-US"/>
              <a:t>개의 컨텍스트 벡터를 사용</a:t>
            </a:r>
            <a:endParaRPr lang="en-US" altLang="ko-KR"/>
          </a:p>
          <a:p>
            <a:pPr lvl="1"/>
            <a:r>
              <a:rPr lang="ko-KR" altLang="en-US"/>
              <a:t>병렬화가 안되며</a:t>
            </a:r>
            <a:r>
              <a:rPr lang="en-US" altLang="ko-KR"/>
              <a:t>, </a:t>
            </a:r>
            <a:r>
              <a:rPr lang="ko-KR" altLang="en-US"/>
              <a:t>장기 의존성에 문제를 발생 할 수 있다</a:t>
            </a:r>
            <a:r>
              <a:rPr lang="en-US" altLang="ko-KR"/>
              <a:t>.</a:t>
            </a:r>
          </a:p>
          <a:p>
            <a:r>
              <a:rPr lang="en-US" altLang="ko-KR"/>
              <a:t>Attention </a:t>
            </a:r>
            <a:r>
              <a:rPr lang="ko-KR" altLang="en-US"/>
              <a:t>기반의 인코더</a:t>
            </a:r>
            <a:r>
              <a:rPr lang="en-US" altLang="ko-KR"/>
              <a:t>-</a:t>
            </a:r>
            <a:r>
              <a:rPr lang="ko-KR" altLang="en-US"/>
              <a:t>디코더 모델은 여려개의 컨텍스트 벡터를 사용</a:t>
            </a:r>
            <a:endParaRPr lang="en-US" altLang="ko-KR"/>
          </a:p>
          <a:p>
            <a:pPr lvl="1"/>
            <a:r>
              <a:rPr lang="ko-KR" altLang="en-US"/>
              <a:t>인코더 모듈의 </a:t>
            </a:r>
            <a:r>
              <a:rPr lang="en-US" altLang="ko-KR"/>
              <a:t>RNN/LSTM</a:t>
            </a:r>
            <a:r>
              <a:rPr lang="ko-KR" altLang="en-US"/>
              <a:t>의 모든 스텝에서 업데이트 되는 상태</a:t>
            </a:r>
            <a:r>
              <a:rPr lang="en-US" altLang="ko-KR"/>
              <a:t>(</a:t>
            </a:r>
            <a:r>
              <a:rPr lang="ko-KR" altLang="en-US"/>
              <a:t>메모리</a:t>
            </a:r>
            <a:r>
              <a:rPr lang="en-US" altLang="ko-KR"/>
              <a:t>,</a:t>
            </a:r>
            <a:r>
              <a:rPr lang="ko-KR" altLang="en-US"/>
              <a:t>기억</a:t>
            </a:r>
            <a:r>
              <a:rPr lang="en-US" altLang="ko-KR"/>
              <a:t>)</a:t>
            </a:r>
            <a:r>
              <a:rPr lang="ko-KR" altLang="en-US"/>
              <a:t>를 활용한다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병렬화가 가능하다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중요도를 추출할 수 있다면 장기 의존성도 해결할 수 있다</a:t>
            </a:r>
            <a:r>
              <a:rPr lang="en-US" altLang="ko-KR"/>
              <a:t>.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E8EF81-3815-4A18-BC1F-50EB24D8A2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615" y="0"/>
            <a:ext cx="10090204" cy="704850"/>
          </a:xfrm>
        </p:spPr>
        <p:txBody>
          <a:bodyPr>
            <a:normAutofit/>
          </a:bodyPr>
          <a:lstStyle/>
          <a:p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모델과 인코더</a:t>
            </a:r>
            <a:r>
              <a:rPr lang="en-US" altLang="ko-KR"/>
              <a:t>-</a:t>
            </a:r>
            <a:r>
              <a:rPr lang="ko-KR" altLang="en-US"/>
              <a:t>디코더 어텐션 모델 비교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921850-D3D9-4A0F-89F0-E16FD1CC7CAA}"/>
              </a:ext>
            </a:extLst>
          </p:cNvPr>
          <p:cNvGrpSpPr/>
          <p:nvPr/>
        </p:nvGrpSpPr>
        <p:grpSpPr>
          <a:xfrm>
            <a:off x="1520012" y="2841215"/>
            <a:ext cx="8755159" cy="3046868"/>
            <a:chOff x="1208475" y="2126677"/>
            <a:chExt cx="9907572" cy="4072575"/>
          </a:xfrm>
        </p:grpSpPr>
        <p:pic>
          <p:nvPicPr>
            <p:cNvPr id="17" name="Picture 4" descr="https://miro.medium.com/max/700/1*c4YX-WgEqk256S3cPpurJg.png">
              <a:extLst>
                <a:ext uri="{FF2B5EF4-FFF2-40B4-BE49-F238E27FC236}">
                  <a16:creationId xmlns:a16="http://schemas.microsoft.com/office/drawing/2014/main" id="{483D84EE-2897-43E9-BAE5-66E0D3460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130" y="2126677"/>
              <a:ext cx="7960170" cy="3604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B7B3C1-0CFE-4A38-B149-8F899E650263}"/>
                </a:ext>
              </a:extLst>
            </p:cNvPr>
            <p:cNvSpPr/>
            <p:nvPr/>
          </p:nvSpPr>
          <p:spPr>
            <a:xfrm>
              <a:off x="1208475" y="5829003"/>
              <a:ext cx="9907572" cy="370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/>
                <a:t>&lt;source&gt; </a:t>
              </a:r>
              <a:r>
                <a:rPr lang="ko-KR" altLang="en-US" sz="1200"/>
                <a:t>https://bgg.medium.com/seq2seq-pay-attention-to-self-attention-part-1-d332e85e9aad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070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5DD87B-3F14-4ECD-8951-6430F0B0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ECA5-6CD8-44AF-ACED-5DC73A540B1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5448E-C1B3-4223-9E85-92B5E59E4B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9614" y="844331"/>
            <a:ext cx="11545294" cy="5301738"/>
          </a:xfrm>
        </p:spPr>
        <p:txBody>
          <a:bodyPr/>
          <a:lstStyle/>
          <a:p>
            <a:r>
              <a:rPr lang="en-US" altLang="ko-KR"/>
              <a:t>2017</a:t>
            </a:r>
            <a:r>
              <a:rPr lang="ko-KR" altLang="en-US"/>
              <a:t>년에 발표된 논문 </a:t>
            </a:r>
            <a:r>
              <a:rPr lang="en-US" altLang="ko-KR"/>
              <a:t>"Attention is All You Need"</a:t>
            </a:r>
            <a:r>
              <a:rPr lang="ko-KR" altLang="en-US"/>
              <a:t>에서 소개된 </a:t>
            </a:r>
            <a:r>
              <a:rPr lang="en-US" altLang="ko-KR"/>
              <a:t>Transformer </a:t>
            </a:r>
            <a:r>
              <a:rPr lang="ko-KR" altLang="en-US"/>
              <a:t>모델</a:t>
            </a:r>
            <a:endParaRPr lang="en-US" altLang="ko-KR"/>
          </a:p>
          <a:p>
            <a:pPr lvl="1"/>
            <a:r>
              <a:rPr lang="ko-KR" altLang="en-US"/>
              <a:t>오로지 어텐션 메커니즘에만 기반하여</a:t>
            </a:r>
            <a:r>
              <a:rPr lang="en-US" altLang="ko-KR"/>
              <a:t>, </a:t>
            </a:r>
            <a:r>
              <a:rPr lang="ko-KR" altLang="en-US"/>
              <a:t>순환 신경망이나 합성곱 신경망 없이 작동한다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기존 모델보다 훨씬 더 빠른 학습 속도와 더 높은 번역 품질을 제공한다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현재</a:t>
            </a:r>
            <a:r>
              <a:rPr lang="en-US" altLang="ko-KR"/>
              <a:t>, Transformer </a:t>
            </a:r>
            <a:r>
              <a:rPr lang="ko-KR" altLang="en-US"/>
              <a:t>모델</a:t>
            </a:r>
            <a:r>
              <a:rPr lang="en-US" altLang="ko-KR"/>
              <a:t>(</a:t>
            </a:r>
            <a:r>
              <a:rPr lang="ko-KR" altLang="en-US"/>
              <a:t>및 그 변형</a:t>
            </a:r>
            <a:r>
              <a:rPr lang="en-US" altLang="ko-KR"/>
              <a:t>)</a:t>
            </a:r>
            <a:r>
              <a:rPr lang="ko-KR" altLang="en-US"/>
              <a:t>은 시퀀스</a:t>
            </a:r>
            <a:r>
              <a:rPr lang="en-US" altLang="ko-KR"/>
              <a:t>-</a:t>
            </a:r>
            <a:r>
              <a:rPr lang="ko-KR" altLang="en-US"/>
              <a:t>투</a:t>
            </a:r>
            <a:r>
              <a:rPr lang="en-US" altLang="ko-KR"/>
              <a:t>-</a:t>
            </a:r>
            <a:r>
              <a:rPr lang="ko-KR" altLang="en-US"/>
              <a:t>시퀀스 작업뿐만 아니라 언어 모델링 분야에서도 사실상 표준 모델이다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F7D4EED-43C4-4A04-B8F2-59670D25B3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615" y="0"/>
            <a:ext cx="10090204" cy="704850"/>
          </a:xfrm>
        </p:spPr>
        <p:txBody>
          <a:bodyPr>
            <a:normAutofit/>
          </a:bodyPr>
          <a:lstStyle/>
          <a:p>
            <a:r>
              <a:rPr lang="en-US" altLang="ko-KR" b="0"/>
              <a:t>Transformer: Attention is All You Need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B7278-6168-4A8C-87FF-1A22BB42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23110"/>
            <a:ext cx="7705725" cy="27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2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295275" y="116679"/>
            <a:ext cx="10895733" cy="728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b="1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기계 번역을 위해 탄생</a:t>
            </a:r>
            <a:endParaRPr lang="en-US" altLang="ko-KR" sz="2000"/>
          </a:p>
          <a:p>
            <a:r>
              <a:rPr lang="ko-KR" altLang="en-US" sz="2000"/>
              <a:t>인코더</a:t>
            </a:r>
            <a:r>
              <a:rPr lang="en-US" altLang="ko-KR" sz="2000"/>
              <a:t>-</a:t>
            </a:r>
            <a:r>
              <a:rPr lang="ko-KR" altLang="en-US" sz="2000"/>
              <a:t>디코더 구조를 여전히 유지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RNN</a:t>
            </a:r>
            <a:r>
              <a:rPr lang="ko-KR" altLang="en-US" sz="2000"/>
              <a:t>의 경우</a:t>
            </a:r>
            <a:r>
              <a:rPr lang="en-US" altLang="ko-KR" sz="2000"/>
              <a:t>, </a:t>
            </a:r>
            <a:r>
              <a:rPr lang="ko-KR" altLang="en-US" sz="2000"/>
              <a:t>각 </a:t>
            </a:r>
            <a:r>
              <a:rPr lang="en-US" altLang="ko-KR" sz="2000"/>
              <a:t>step </a:t>
            </a:r>
            <a:r>
              <a:rPr lang="ko-KR" altLang="en-US" sz="2000"/>
              <a:t>별로 연산하므로</a:t>
            </a:r>
            <a:r>
              <a:rPr lang="en-US" altLang="ko-KR" sz="2000"/>
              <a:t> </a:t>
            </a:r>
            <a:r>
              <a:rPr lang="ko-KR" altLang="en-US" sz="2000"/>
              <a:t>병렬 연산 불가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많은 어텐션 메커니즘이 </a:t>
            </a:r>
            <a:r>
              <a:rPr lang="en-US" altLang="ko-KR" sz="2000"/>
              <a:t>RNN</a:t>
            </a:r>
            <a:r>
              <a:rPr lang="ko-KR" altLang="en-US" sz="2000"/>
              <a:t>과 함께 사용됨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 b="1">
                <a:solidFill>
                  <a:srgbClr val="B8001A"/>
                </a:solidFill>
              </a:rPr>
              <a:t>이 모델은 병렬 연산을 추구하며</a:t>
            </a:r>
            <a:r>
              <a:rPr lang="en-US" altLang="ko-KR" sz="2000" b="1">
                <a:solidFill>
                  <a:srgbClr val="B8001A"/>
                </a:solidFill>
              </a:rPr>
              <a:t> RNN</a:t>
            </a:r>
            <a:r>
              <a:rPr lang="ko-KR" altLang="en-US" sz="2000" b="1">
                <a:solidFill>
                  <a:srgbClr val="B8001A"/>
                </a:solidFill>
              </a:rPr>
              <a:t>을 사용 </a:t>
            </a:r>
            <a:r>
              <a:rPr lang="en-US" altLang="ko-KR" sz="2000" b="1">
                <a:solidFill>
                  <a:srgbClr val="B8001A"/>
                </a:solidFill>
              </a:rPr>
              <a:t>X</a:t>
            </a:r>
          </a:p>
        </p:txBody>
      </p:sp>
      <p:pic>
        <p:nvPicPr>
          <p:cNvPr id="2050" name="Picture 2" descr="https://raw.githubusercontent.com/hcshin90/hcshin90.github.io/master/_posts/post_image/2018-06-20-Attention%20Is%20All%20You%20Need/transformer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026" y="1171752"/>
            <a:ext cx="3230982" cy="497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7294180" y="5134047"/>
            <a:ext cx="1313793" cy="8303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24551" y="4845269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  <a:latin typeface="Spoqa Han Sans Neo Medium" pitchFamily="2" charset="-127"/>
                <a:ea typeface="Spoqa Han Sans Neo Medium" pitchFamily="2" charset="-127"/>
              </a:rPr>
              <a:t>모델 이름은 </a:t>
            </a:r>
            <a:r>
              <a:rPr lang="en-US" altLang="ko-KR" b="1" dirty="0">
                <a:solidFill>
                  <a:srgbClr val="002060"/>
                </a:solidFill>
                <a:latin typeface="Spoqa Han Sans Neo Medium" pitchFamily="2" charset="-127"/>
                <a:ea typeface="Spoqa Han Sans Neo Medium" pitchFamily="2" charset="-127"/>
              </a:rPr>
              <a:t>‘Transformer’</a:t>
            </a:r>
            <a:endParaRPr lang="ko-KR" altLang="en-US" b="1" dirty="0">
              <a:solidFill>
                <a:srgbClr val="002060"/>
              </a:solidFill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97B990D2-B253-4DCD-BB60-2C0AA9A6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트랜스포머 모델 </a:t>
            </a:r>
          </a:p>
        </p:txBody>
      </p:sp>
    </p:spTree>
    <p:extLst>
      <p:ext uri="{BB962C8B-B14F-4D97-AF65-F5344CB8AC3E}">
        <p14:creationId xmlns:p14="http://schemas.microsoft.com/office/powerpoint/2010/main" val="290503702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나눔스퀘어 Bold"/>
        <a:cs typeface=""/>
      </a:majorFont>
      <a:minorFont>
        <a:latin typeface="Calibri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5190</TotalTime>
  <Words>2385</Words>
  <Application>Microsoft Office PowerPoint</Application>
  <PresentationFormat>와이드스크린</PresentationFormat>
  <Paragraphs>397</Paragraphs>
  <Slides>47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12롯데마트드림Bold</vt:lpstr>
      <vt:lpstr>12롯데마트드림Medium</vt:lpstr>
      <vt:lpstr>Spoqa Han Sans Neo Medium</vt:lpstr>
      <vt:lpstr>나눔스퀘어</vt:lpstr>
      <vt:lpstr>나눔스퀘어 Bold</vt:lpstr>
      <vt:lpstr>맑은 고딕</vt:lpstr>
      <vt:lpstr>Agency FB</vt:lpstr>
      <vt:lpstr>Arial</vt:lpstr>
      <vt:lpstr>Calibri</vt:lpstr>
      <vt:lpstr>Cambria Math</vt:lpstr>
      <vt:lpstr>Wingdings</vt:lpstr>
      <vt:lpstr>2_Office 테마</vt:lpstr>
      <vt:lpstr>Lecture 15  RNN 모델 기반의 어텐션 메커니즘 소개</vt:lpstr>
      <vt:lpstr>Why do we need Attention?</vt:lpstr>
      <vt:lpstr>어텐션(Attention) </vt:lpstr>
      <vt:lpstr>어텐션 모델은 무엇인가?</vt:lpstr>
      <vt:lpstr>인코더-디코더 모델의 한계</vt:lpstr>
      <vt:lpstr>어텐션 메커니즘 </vt:lpstr>
      <vt:lpstr>인코더-디코더 모델과 인코더-디코더 어텐션 모델 비교 </vt:lpstr>
      <vt:lpstr>Transformer: Attention is All You Need</vt:lpstr>
      <vt:lpstr>트랜스포머 모델 </vt:lpstr>
      <vt:lpstr>어텐션 기반의 트랜스포머</vt:lpstr>
      <vt:lpstr>Attention Mechanism</vt:lpstr>
      <vt:lpstr>Attention is All you need</vt:lpstr>
      <vt:lpstr>Transformer : Positional Encoding</vt:lpstr>
      <vt:lpstr>Transformer : Positional Encoding</vt:lpstr>
      <vt:lpstr>Transformer : Positional Encoding</vt:lpstr>
      <vt:lpstr>Transformer : Positional Encoding</vt:lpstr>
      <vt:lpstr>Transformer : Positional Encoding</vt:lpstr>
      <vt:lpstr>Transformer : Positional Encoding</vt:lpstr>
      <vt:lpstr>Transformer : Positional Encoding</vt:lpstr>
      <vt:lpstr>Transformer : Attention Mechanism</vt:lpstr>
      <vt:lpstr>Transformer Encoder</vt:lpstr>
      <vt:lpstr>Transformer Encoder</vt:lpstr>
      <vt:lpstr>Transformer Encoder : Self-Attention</vt:lpstr>
      <vt:lpstr>Transformer Encoder : Self-Attention</vt:lpstr>
      <vt:lpstr>PowerPoint 프레젠테이션</vt:lpstr>
      <vt:lpstr>Transformer Encoder</vt:lpstr>
      <vt:lpstr>Transformer Encoder : Self-Attention</vt:lpstr>
      <vt:lpstr>Self-Attention</vt:lpstr>
      <vt:lpstr>Self-Attention 행렬 연산으로 이해하기</vt:lpstr>
      <vt:lpstr>Self-Attention 행렬 연산으로 이해하기</vt:lpstr>
      <vt:lpstr>Multi-Head Attention</vt:lpstr>
      <vt:lpstr>Multi-Head Attention</vt:lpstr>
      <vt:lpstr>Multi-Head Attention</vt:lpstr>
      <vt:lpstr>Multi-Head Attention</vt:lpstr>
      <vt:lpstr>Pad Masking</vt:lpstr>
      <vt:lpstr>Transformer Encoder</vt:lpstr>
      <vt:lpstr>Position-Wise Feed Forward Neural Network</vt:lpstr>
      <vt:lpstr>Residual Connection &amp; Layer Normalization</vt:lpstr>
      <vt:lpstr>From Encoder to Decoder</vt:lpstr>
      <vt:lpstr>Transformer Decoder : Attention Mechanism</vt:lpstr>
      <vt:lpstr>Transformer Decoder: Self-Attention</vt:lpstr>
      <vt:lpstr>Transformer Decoder: Self-Attention</vt:lpstr>
      <vt:lpstr>Transformer Decoder: Encoder-Decoder Attention</vt:lpstr>
      <vt:lpstr>Transformer : Attention Mechanism</vt:lpstr>
      <vt:lpstr>Transformer : Inference</vt:lpstr>
      <vt:lpstr>Summary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 자연어 처리 스터디 RNN에서 트랜스포머까지</dc:title>
  <dc:creator>USER</dc:creator>
  <cp:lastModifiedBy>admin</cp:lastModifiedBy>
  <cp:revision>499</cp:revision>
  <dcterms:created xsi:type="dcterms:W3CDTF">2019-11-13T07:01:23Z</dcterms:created>
  <dcterms:modified xsi:type="dcterms:W3CDTF">2025-02-26T15:51:39Z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C:\Users\USER\Desktop\RNN부터 트랜스포머까지.pptx</vt:lpwstr>
  </property>
</Properties>
</file>