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22" r:id="rId3"/>
    <p:sldId id="520" r:id="rId4"/>
    <p:sldId id="544" r:id="rId5"/>
    <p:sldId id="513" r:id="rId6"/>
    <p:sldId id="538" r:id="rId7"/>
    <p:sldId id="514" r:id="rId8"/>
    <p:sldId id="521" r:id="rId9"/>
    <p:sldId id="528" r:id="rId10"/>
    <p:sldId id="539" r:id="rId11"/>
    <p:sldId id="541" r:id="rId12"/>
    <p:sldId id="529" r:id="rId13"/>
    <p:sldId id="527" r:id="rId14"/>
    <p:sldId id="532" r:id="rId15"/>
    <p:sldId id="533" r:id="rId16"/>
    <p:sldId id="534" r:id="rId17"/>
    <p:sldId id="530" r:id="rId18"/>
    <p:sldId id="536" r:id="rId19"/>
    <p:sldId id="537" r:id="rId20"/>
    <p:sldId id="522" r:id="rId21"/>
    <p:sldId id="516" r:id="rId22"/>
    <p:sldId id="512" r:id="rId23"/>
    <p:sldId id="547" r:id="rId24"/>
    <p:sldId id="548" r:id="rId25"/>
    <p:sldId id="518" r:id="rId26"/>
    <p:sldId id="549" r:id="rId27"/>
    <p:sldId id="550" r:id="rId28"/>
    <p:sldId id="510" r:id="rId29"/>
    <p:sldId id="324" r:id="rId30"/>
    <p:sldId id="517" r:id="rId31"/>
    <p:sldId id="502" r:id="rId32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esh3030" initials="N" lastIdx="1" clrIdx="0">
    <p:extLst>
      <p:ext uri="{19B8F6BF-5375-455C-9EA6-DF929625EA0E}">
        <p15:presenceInfo xmlns:p15="http://schemas.microsoft.com/office/powerpoint/2012/main" userId="Nilesh3030" providerId="None"/>
      </p:ext>
    </p:extLst>
  </p:cmAuthor>
  <p:cmAuthor id="2" name="Windows 사용자" initials="W사" lastIdx="2" clrIdx="1">
    <p:extLst>
      <p:ext uri="{19B8F6BF-5375-455C-9EA6-DF929625EA0E}">
        <p15:presenceInfo xmlns:p15="http://schemas.microsoft.com/office/powerpoint/2012/main" userId="Windows 사용자" providerId="None"/>
      </p:ext>
    </p:extLst>
  </p:cmAuthor>
  <p:cmAuthor id="3" name="INDRA KUMARI" initials="IK" lastIdx="1" clrIdx="2">
    <p:extLst>
      <p:ext uri="{19B8F6BF-5375-455C-9EA6-DF929625EA0E}">
        <p15:presenceInfo xmlns:p15="http://schemas.microsoft.com/office/powerpoint/2012/main" userId="INDRA KUMA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7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927C7-3CE2-4BAF-8337-AC9CC472EFF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5B54475-6836-4076-B9E0-6BC96A5F936F}">
      <dgm:prSet phldrT="[Text]"/>
      <dgm:spPr/>
      <dgm:t>
        <a:bodyPr/>
        <a:lstStyle/>
        <a:p>
          <a:pPr latinLnBrk="1"/>
          <a:r>
            <a:rPr lang="en-US" altLang="ko-KR" dirty="0"/>
            <a:t>Introduction : </a:t>
          </a:r>
          <a:r>
            <a:rPr lang="en-US" altLang="ko-KR" dirty="0" err="1"/>
            <a:t>GoogLeNet</a:t>
          </a:r>
          <a:endParaRPr lang="ko-KR" altLang="en-US" dirty="0"/>
        </a:p>
      </dgm:t>
    </dgm:pt>
    <dgm:pt modelId="{AA6F3062-523C-4C43-B572-51CC744C0942}" type="parTrans" cxnId="{E321D362-FB18-4AC6-A781-D30F4FA184EB}">
      <dgm:prSet/>
      <dgm:spPr/>
      <dgm:t>
        <a:bodyPr/>
        <a:lstStyle/>
        <a:p>
          <a:pPr latinLnBrk="1"/>
          <a:endParaRPr lang="ko-KR" altLang="en-US"/>
        </a:p>
      </dgm:t>
    </dgm:pt>
    <dgm:pt modelId="{73A0C8CA-661E-4B95-8712-85983B63B46F}" type="sibTrans" cxnId="{E321D362-FB18-4AC6-A781-D30F4FA184EB}">
      <dgm:prSet/>
      <dgm:spPr/>
      <dgm:t>
        <a:bodyPr/>
        <a:lstStyle/>
        <a:p>
          <a:pPr latinLnBrk="1"/>
          <a:endParaRPr lang="ko-KR" altLang="en-US"/>
        </a:p>
      </dgm:t>
    </dgm:pt>
    <dgm:pt modelId="{418F6AF4-CEE0-4B0F-8E3D-53B02D7B3359}">
      <dgm:prSet phldrT="[Text]"/>
      <dgm:spPr/>
      <dgm:t>
        <a:bodyPr/>
        <a:lstStyle/>
        <a:p>
          <a:pPr latinLnBrk="1"/>
          <a:r>
            <a:rPr lang="en-US" altLang="ko-KR" dirty="0"/>
            <a:t>Background: Inception Model  </a:t>
          </a:r>
          <a:endParaRPr lang="ko-KR" altLang="en-US" dirty="0"/>
        </a:p>
      </dgm:t>
    </dgm:pt>
    <dgm:pt modelId="{D2B651F7-6FA3-4CC3-AEFD-BC7B8650F72E}" type="parTrans" cxnId="{69AE2BFE-EEA7-4E32-A167-E072DF6F9C57}">
      <dgm:prSet/>
      <dgm:spPr/>
      <dgm:t>
        <a:bodyPr/>
        <a:lstStyle/>
        <a:p>
          <a:pPr latinLnBrk="1"/>
          <a:endParaRPr lang="ko-KR" altLang="en-US"/>
        </a:p>
      </dgm:t>
    </dgm:pt>
    <dgm:pt modelId="{D1CB676E-6AEF-472F-B47B-B760273C7683}" type="sibTrans" cxnId="{69AE2BFE-EEA7-4E32-A167-E072DF6F9C57}">
      <dgm:prSet/>
      <dgm:spPr/>
      <dgm:t>
        <a:bodyPr/>
        <a:lstStyle/>
        <a:p>
          <a:pPr latinLnBrk="1"/>
          <a:endParaRPr lang="ko-KR" altLang="en-US"/>
        </a:p>
      </dgm:t>
    </dgm:pt>
    <dgm:pt modelId="{888084B7-6738-4F7F-9C49-A999A8255711}">
      <dgm:prSet phldrT="[Text]"/>
      <dgm:spPr/>
      <dgm:t>
        <a:bodyPr/>
        <a:lstStyle/>
        <a:p>
          <a:pPr latinLnBrk="1"/>
          <a:r>
            <a:rPr lang="en-US" altLang="ko-KR" dirty="0"/>
            <a:t>Conclusion</a:t>
          </a:r>
          <a:endParaRPr lang="ko-KR" altLang="en-US" dirty="0"/>
        </a:p>
      </dgm:t>
    </dgm:pt>
    <dgm:pt modelId="{A260963F-BC8A-469F-A2DF-ACE4AC2F8E26}" type="parTrans" cxnId="{79C27950-A1A5-40CF-9038-89C3D68D7D15}">
      <dgm:prSet/>
      <dgm:spPr/>
      <dgm:t>
        <a:bodyPr/>
        <a:lstStyle/>
        <a:p>
          <a:pPr latinLnBrk="1"/>
          <a:endParaRPr lang="ko-KR" altLang="en-US"/>
        </a:p>
      </dgm:t>
    </dgm:pt>
    <dgm:pt modelId="{75584044-B042-4D48-927F-DA952E1BCBB8}" type="sibTrans" cxnId="{79C27950-A1A5-40CF-9038-89C3D68D7D15}">
      <dgm:prSet/>
      <dgm:spPr/>
      <dgm:t>
        <a:bodyPr/>
        <a:lstStyle/>
        <a:p>
          <a:pPr latinLnBrk="1"/>
          <a:endParaRPr lang="ko-KR" altLang="en-US"/>
        </a:p>
      </dgm:t>
    </dgm:pt>
    <dgm:pt modelId="{20F556DB-7951-4AB5-923C-3DAC503F67F2}">
      <dgm:prSet phldrT="[Text]"/>
      <dgm:spPr/>
      <dgm:t>
        <a:bodyPr/>
        <a:lstStyle/>
        <a:p>
          <a:pPr latinLnBrk="1"/>
          <a:r>
            <a:rPr lang="en-US" altLang="ko-KR" dirty="0"/>
            <a:t>Experiments: Classification &amp; Detection  </a:t>
          </a:r>
          <a:endParaRPr lang="ko-KR" altLang="en-US" dirty="0"/>
        </a:p>
      </dgm:t>
    </dgm:pt>
    <dgm:pt modelId="{DAE8CF78-1C06-4DA1-9E9C-A54076F31C14}" type="parTrans" cxnId="{4A91EB47-9331-43D5-8029-AE4F3B3AA6DE}">
      <dgm:prSet/>
      <dgm:spPr/>
      <dgm:t>
        <a:bodyPr/>
        <a:lstStyle/>
        <a:p>
          <a:pPr latinLnBrk="1"/>
          <a:endParaRPr lang="ko-KR" altLang="en-US"/>
        </a:p>
      </dgm:t>
    </dgm:pt>
    <dgm:pt modelId="{BEAB5CF8-A9EC-4BB9-BEF7-58436467BC02}" type="sibTrans" cxnId="{4A91EB47-9331-43D5-8029-AE4F3B3AA6DE}">
      <dgm:prSet/>
      <dgm:spPr/>
      <dgm:t>
        <a:bodyPr/>
        <a:lstStyle/>
        <a:p>
          <a:pPr latinLnBrk="1"/>
          <a:endParaRPr lang="ko-KR" altLang="en-US"/>
        </a:p>
      </dgm:t>
    </dgm:pt>
    <dgm:pt modelId="{AF39A750-219E-4BAA-B809-082E91B38478}">
      <dgm:prSet phldrT="[Text]"/>
      <dgm:spPr/>
      <dgm:t>
        <a:bodyPr/>
        <a:lstStyle/>
        <a:p>
          <a:pPr latinLnBrk="1"/>
          <a:r>
            <a:rPr lang="en-US" altLang="ko-KR" dirty="0"/>
            <a:t>Results and Discussion</a:t>
          </a:r>
          <a:endParaRPr lang="ko-KR" altLang="en-US" dirty="0"/>
        </a:p>
      </dgm:t>
    </dgm:pt>
    <dgm:pt modelId="{8B89297D-E1E7-406F-8D54-5D5B11868B07}" type="parTrans" cxnId="{3F9A8156-967E-44CB-90DD-24924247CFCD}">
      <dgm:prSet/>
      <dgm:spPr/>
      <dgm:t>
        <a:bodyPr/>
        <a:lstStyle/>
        <a:p>
          <a:pPr latinLnBrk="1"/>
          <a:endParaRPr lang="ko-KR" altLang="en-US"/>
        </a:p>
      </dgm:t>
    </dgm:pt>
    <dgm:pt modelId="{9D30B495-35A1-4520-9237-E31FAD54E27B}" type="sibTrans" cxnId="{3F9A8156-967E-44CB-90DD-24924247CFCD}">
      <dgm:prSet/>
      <dgm:spPr/>
      <dgm:t>
        <a:bodyPr/>
        <a:lstStyle/>
        <a:p>
          <a:pPr latinLnBrk="1"/>
          <a:endParaRPr lang="ko-KR" altLang="en-US"/>
        </a:p>
      </dgm:t>
    </dgm:pt>
    <dgm:pt modelId="{9F62A2DB-A416-4E40-87D2-6B614FDA088A}" type="pres">
      <dgm:prSet presAssocID="{99D927C7-3CE2-4BAF-8337-AC9CC472EFF2}" presName="Name0" presStyleCnt="0">
        <dgm:presLayoutVars>
          <dgm:chMax val="7"/>
          <dgm:chPref val="7"/>
          <dgm:dir/>
        </dgm:presLayoutVars>
      </dgm:prSet>
      <dgm:spPr/>
    </dgm:pt>
    <dgm:pt modelId="{C282303A-926E-4249-97E1-51480B635B96}" type="pres">
      <dgm:prSet presAssocID="{99D927C7-3CE2-4BAF-8337-AC9CC472EFF2}" presName="Name1" presStyleCnt="0"/>
      <dgm:spPr/>
    </dgm:pt>
    <dgm:pt modelId="{92DA460D-806D-429D-8EFE-08F6E5A9306E}" type="pres">
      <dgm:prSet presAssocID="{99D927C7-3CE2-4BAF-8337-AC9CC472EFF2}" presName="cycle" presStyleCnt="0"/>
      <dgm:spPr/>
    </dgm:pt>
    <dgm:pt modelId="{B9D7F000-DC49-47D5-85AC-137B67184773}" type="pres">
      <dgm:prSet presAssocID="{99D927C7-3CE2-4BAF-8337-AC9CC472EFF2}" presName="srcNode" presStyleLbl="node1" presStyleIdx="0" presStyleCnt="5"/>
      <dgm:spPr/>
    </dgm:pt>
    <dgm:pt modelId="{E82AE2E4-3E7F-4AB2-B092-C0973DEC3ADA}" type="pres">
      <dgm:prSet presAssocID="{99D927C7-3CE2-4BAF-8337-AC9CC472EFF2}" presName="conn" presStyleLbl="parChTrans1D2" presStyleIdx="0" presStyleCnt="1"/>
      <dgm:spPr/>
    </dgm:pt>
    <dgm:pt modelId="{5DF827E7-E995-4380-89B4-D8D743C3F807}" type="pres">
      <dgm:prSet presAssocID="{99D927C7-3CE2-4BAF-8337-AC9CC472EFF2}" presName="extraNode" presStyleLbl="node1" presStyleIdx="0" presStyleCnt="5"/>
      <dgm:spPr/>
    </dgm:pt>
    <dgm:pt modelId="{8D525D70-9174-4867-8466-DFA21EE8749B}" type="pres">
      <dgm:prSet presAssocID="{99D927C7-3CE2-4BAF-8337-AC9CC472EFF2}" presName="dstNode" presStyleLbl="node1" presStyleIdx="0" presStyleCnt="5"/>
      <dgm:spPr/>
    </dgm:pt>
    <dgm:pt modelId="{E7C66D33-D49A-4F07-BF4C-6C9EBBE0338A}" type="pres">
      <dgm:prSet presAssocID="{75B54475-6836-4076-B9E0-6BC96A5F936F}" presName="text_1" presStyleLbl="node1" presStyleIdx="0" presStyleCnt="5" custLinFactNeighborX="-704" custLinFactNeighborY="871">
        <dgm:presLayoutVars>
          <dgm:bulletEnabled val="1"/>
        </dgm:presLayoutVars>
      </dgm:prSet>
      <dgm:spPr/>
    </dgm:pt>
    <dgm:pt modelId="{9B4B2A21-3569-492F-858D-43676B8844F3}" type="pres">
      <dgm:prSet presAssocID="{75B54475-6836-4076-B9E0-6BC96A5F936F}" presName="accent_1" presStyleCnt="0"/>
      <dgm:spPr/>
    </dgm:pt>
    <dgm:pt modelId="{2B1819A5-7533-4F49-966E-2A0938CE7AA1}" type="pres">
      <dgm:prSet presAssocID="{75B54475-6836-4076-B9E0-6BC96A5F936F}" presName="accentRepeatNode" presStyleLbl="solidFgAcc1" presStyleIdx="0" presStyleCnt="5"/>
      <dgm:spPr/>
    </dgm:pt>
    <dgm:pt modelId="{A88C1323-095C-4849-8519-CF82EA3CCA03}" type="pres">
      <dgm:prSet presAssocID="{418F6AF4-CEE0-4B0F-8E3D-53B02D7B3359}" presName="text_2" presStyleLbl="node1" presStyleIdx="1" presStyleCnt="5">
        <dgm:presLayoutVars>
          <dgm:bulletEnabled val="1"/>
        </dgm:presLayoutVars>
      </dgm:prSet>
      <dgm:spPr/>
    </dgm:pt>
    <dgm:pt modelId="{195A0E9A-1FD7-47A6-A2CF-467FC36E1826}" type="pres">
      <dgm:prSet presAssocID="{418F6AF4-CEE0-4B0F-8E3D-53B02D7B3359}" presName="accent_2" presStyleCnt="0"/>
      <dgm:spPr/>
    </dgm:pt>
    <dgm:pt modelId="{4B30DA5E-B8A3-4B6E-BB4C-1EB309508F9E}" type="pres">
      <dgm:prSet presAssocID="{418F6AF4-CEE0-4B0F-8E3D-53B02D7B3359}" presName="accentRepeatNode" presStyleLbl="solidFgAcc1" presStyleIdx="1" presStyleCnt="5"/>
      <dgm:spPr/>
    </dgm:pt>
    <dgm:pt modelId="{7941D231-A4A3-451D-97CE-9F4F90F66A78}" type="pres">
      <dgm:prSet presAssocID="{20F556DB-7951-4AB5-923C-3DAC503F67F2}" presName="text_3" presStyleLbl="node1" presStyleIdx="2" presStyleCnt="5">
        <dgm:presLayoutVars>
          <dgm:bulletEnabled val="1"/>
        </dgm:presLayoutVars>
      </dgm:prSet>
      <dgm:spPr/>
    </dgm:pt>
    <dgm:pt modelId="{1D1DF843-50E3-4861-B2EC-38E24B49C5CE}" type="pres">
      <dgm:prSet presAssocID="{20F556DB-7951-4AB5-923C-3DAC503F67F2}" presName="accent_3" presStyleCnt="0"/>
      <dgm:spPr/>
    </dgm:pt>
    <dgm:pt modelId="{6BA443C6-7B12-4830-A822-FF490D45709B}" type="pres">
      <dgm:prSet presAssocID="{20F556DB-7951-4AB5-923C-3DAC503F67F2}" presName="accentRepeatNode" presStyleLbl="solidFgAcc1" presStyleIdx="2" presStyleCnt="5"/>
      <dgm:spPr/>
    </dgm:pt>
    <dgm:pt modelId="{9BEC131F-C8EE-47C3-8D1E-72141A35494B}" type="pres">
      <dgm:prSet presAssocID="{AF39A750-219E-4BAA-B809-082E91B38478}" presName="text_4" presStyleLbl="node1" presStyleIdx="3" presStyleCnt="5">
        <dgm:presLayoutVars>
          <dgm:bulletEnabled val="1"/>
        </dgm:presLayoutVars>
      </dgm:prSet>
      <dgm:spPr/>
    </dgm:pt>
    <dgm:pt modelId="{41342A75-B9F0-4656-8BE9-2487457B83FF}" type="pres">
      <dgm:prSet presAssocID="{AF39A750-219E-4BAA-B809-082E91B38478}" presName="accent_4" presStyleCnt="0"/>
      <dgm:spPr/>
    </dgm:pt>
    <dgm:pt modelId="{BC646062-5FAC-4919-9411-D4F9B828C551}" type="pres">
      <dgm:prSet presAssocID="{AF39A750-219E-4BAA-B809-082E91B38478}" presName="accentRepeatNode" presStyleLbl="solidFgAcc1" presStyleIdx="3" presStyleCnt="5"/>
      <dgm:spPr/>
    </dgm:pt>
    <dgm:pt modelId="{B918CF8F-4915-4FB4-AF6E-9380E6E72D81}" type="pres">
      <dgm:prSet presAssocID="{888084B7-6738-4F7F-9C49-A999A8255711}" presName="text_5" presStyleLbl="node1" presStyleIdx="4" presStyleCnt="5">
        <dgm:presLayoutVars>
          <dgm:bulletEnabled val="1"/>
        </dgm:presLayoutVars>
      </dgm:prSet>
      <dgm:spPr/>
    </dgm:pt>
    <dgm:pt modelId="{3EA2A309-29CF-45CE-848E-457421A0E5BC}" type="pres">
      <dgm:prSet presAssocID="{888084B7-6738-4F7F-9C49-A999A8255711}" presName="accent_5" presStyleCnt="0"/>
      <dgm:spPr/>
    </dgm:pt>
    <dgm:pt modelId="{8AE5B17F-96FC-4739-A2CF-D7CD38AC1530}" type="pres">
      <dgm:prSet presAssocID="{888084B7-6738-4F7F-9C49-A999A8255711}" presName="accentRepeatNode" presStyleLbl="solidFgAcc1" presStyleIdx="4" presStyleCnt="5"/>
      <dgm:spPr/>
    </dgm:pt>
  </dgm:ptLst>
  <dgm:cxnLst>
    <dgm:cxn modelId="{A5709715-232A-4C16-9B18-64204923D367}" type="presOf" srcId="{99D927C7-3CE2-4BAF-8337-AC9CC472EFF2}" destId="{9F62A2DB-A416-4E40-87D2-6B614FDA088A}" srcOrd="0" destOrd="0" presId="urn:microsoft.com/office/officeart/2008/layout/VerticalCurvedList"/>
    <dgm:cxn modelId="{303EF515-4C77-471D-9CBA-6BC46A39E47B}" type="presOf" srcId="{20F556DB-7951-4AB5-923C-3DAC503F67F2}" destId="{7941D231-A4A3-451D-97CE-9F4F90F66A78}" srcOrd="0" destOrd="0" presId="urn:microsoft.com/office/officeart/2008/layout/VerticalCurvedList"/>
    <dgm:cxn modelId="{C1B1165C-4D06-4CEB-A014-023E57F80C50}" type="presOf" srcId="{418F6AF4-CEE0-4B0F-8E3D-53B02D7B3359}" destId="{A88C1323-095C-4849-8519-CF82EA3CCA03}" srcOrd="0" destOrd="0" presId="urn:microsoft.com/office/officeart/2008/layout/VerticalCurvedList"/>
    <dgm:cxn modelId="{33497062-C1FB-4E4F-95FA-4DCFB2EC7901}" type="presOf" srcId="{73A0C8CA-661E-4B95-8712-85983B63B46F}" destId="{E82AE2E4-3E7F-4AB2-B092-C0973DEC3ADA}" srcOrd="0" destOrd="0" presId="urn:microsoft.com/office/officeart/2008/layout/VerticalCurvedList"/>
    <dgm:cxn modelId="{E321D362-FB18-4AC6-A781-D30F4FA184EB}" srcId="{99D927C7-3CE2-4BAF-8337-AC9CC472EFF2}" destId="{75B54475-6836-4076-B9E0-6BC96A5F936F}" srcOrd="0" destOrd="0" parTransId="{AA6F3062-523C-4C43-B572-51CC744C0942}" sibTransId="{73A0C8CA-661E-4B95-8712-85983B63B46F}"/>
    <dgm:cxn modelId="{4A91EB47-9331-43D5-8029-AE4F3B3AA6DE}" srcId="{99D927C7-3CE2-4BAF-8337-AC9CC472EFF2}" destId="{20F556DB-7951-4AB5-923C-3DAC503F67F2}" srcOrd="2" destOrd="0" parTransId="{DAE8CF78-1C06-4DA1-9E9C-A54076F31C14}" sibTransId="{BEAB5CF8-A9EC-4BB9-BEF7-58436467BC02}"/>
    <dgm:cxn modelId="{79C27950-A1A5-40CF-9038-89C3D68D7D15}" srcId="{99D927C7-3CE2-4BAF-8337-AC9CC472EFF2}" destId="{888084B7-6738-4F7F-9C49-A999A8255711}" srcOrd="4" destOrd="0" parTransId="{A260963F-BC8A-469F-A2DF-ACE4AC2F8E26}" sibTransId="{75584044-B042-4D48-927F-DA952E1BCBB8}"/>
    <dgm:cxn modelId="{3F9A8156-967E-44CB-90DD-24924247CFCD}" srcId="{99D927C7-3CE2-4BAF-8337-AC9CC472EFF2}" destId="{AF39A750-219E-4BAA-B809-082E91B38478}" srcOrd="3" destOrd="0" parTransId="{8B89297D-E1E7-406F-8D54-5D5B11868B07}" sibTransId="{9D30B495-35A1-4520-9237-E31FAD54E27B}"/>
    <dgm:cxn modelId="{F2DCF87B-6BA2-4549-9F7D-3AC54D506B12}" type="presOf" srcId="{AF39A750-219E-4BAA-B809-082E91B38478}" destId="{9BEC131F-C8EE-47C3-8D1E-72141A35494B}" srcOrd="0" destOrd="0" presId="urn:microsoft.com/office/officeart/2008/layout/VerticalCurvedList"/>
    <dgm:cxn modelId="{9E17B999-F8DE-4B1F-BBFE-FE62322D48D7}" type="presOf" srcId="{75B54475-6836-4076-B9E0-6BC96A5F936F}" destId="{E7C66D33-D49A-4F07-BF4C-6C9EBBE0338A}" srcOrd="0" destOrd="0" presId="urn:microsoft.com/office/officeart/2008/layout/VerticalCurvedList"/>
    <dgm:cxn modelId="{F6815CC7-2F18-4BEB-879C-76C7AEED5AFC}" type="presOf" srcId="{888084B7-6738-4F7F-9C49-A999A8255711}" destId="{B918CF8F-4915-4FB4-AF6E-9380E6E72D81}" srcOrd="0" destOrd="0" presId="urn:microsoft.com/office/officeart/2008/layout/VerticalCurvedList"/>
    <dgm:cxn modelId="{69AE2BFE-EEA7-4E32-A167-E072DF6F9C57}" srcId="{99D927C7-3CE2-4BAF-8337-AC9CC472EFF2}" destId="{418F6AF4-CEE0-4B0F-8E3D-53B02D7B3359}" srcOrd="1" destOrd="0" parTransId="{D2B651F7-6FA3-4CC3-AEFD-BC7B8650F72E}" sibTransId="{D1CB676E-6AEF-472F-B47B-B760273C7683}"/>
    <dgm:cxn modelId="{A0005684-56A6-41CB-BDBA-581BB023992D}" type="presParOf" srcId="{9F62A2DB-A416-4E40-87D2-6B614FDA088A}" destId="{C282303A-926E-4249-97E1-51480B635B96}" srcOrd="0" destOrd="0" presId="urn:microsoft.com/office/officeart/2008/layout/VerticalCurvedList"/>
    <dgm:cxn modelId="{9914FB63-97E2-40FF-9C5C-2FAFEC39D38C}" type="presParOf" srcId="{C282303A-926E-4249-97E1-51480B635B96}" destId="{92DA460D-806D-429D-8EFE-08F6E5A9306E}" srcOrd="0" destOrd="0" presId="urn:microsoft.com/office/officeart/2008/layout/VerticalCurvedList"/>
    <dgm:cxn modelId="{C3EA809C-BCAC-45FD-B826-D4A35F6849BE}" type="presParOf" srcId="{92DA460D-806D-429D-8EFE-08F6E5A9306E}" destId="{B9D7F000-DC49-47D5-85AC-137B67184773}" srcOrd="0" destOrd="0" presId="urn:microsoft.com/office/officeart/2008/layout/VerticalCurvedList"/>
    <dgm:cxn modelId="{BD868D9A-2B8F-4F56-ACBC-10CEC7B86513}" type="presParOf" srcId="{92DA460D-806D-429D-8EFE-08F6E5A9306E}" destId="{E82AE2E4-3E7F-4AB2-B092-C0973DEC3ADA}" srcOrd="1" destOrd="0" presId="urn:microsoft.com/office/officeart/2008/layout/VerticalCurvedList"/>
    <dgm:cxn modelId="{76A14173-D76B-4E19-B867-3A496578C749}" type="presParOf" srcId="{92DA460D-806D-429D-8EFE-08F6E5A9306E}" destId="{5DF827E7-E995-4380-89B4-D8D743C3F807}" srcOrd="2" destOrd="0" presId="urn:microsoft.com/office/officeart/2008/layout/VerticalCurvedList"/>
    <dgm:cxn modelId="{6426E528-4EAE-4515-8A0E-ADB697CD7D4A}" type="presParOf" srcId="{92DA460D-806D-429D-8EFE-08F6E5A9306E}" destId="{8D525D70-9174-4867-8466-DFA21EE8749B}" srcOrd="3" destOrd="0" presId="urn:microsoft.com/office/officeart/2008/layout/VerticalCurvedList"/>
    <dgm:cxn modelId="{375F76C8-3C8A-4AD2-B711-93C36B8F7CE1}" type="presParOf" srcId="{C282303A-926E-4249-97E1-51480B635B96}" destId="{E7C66D33-D49A-4F07-BF4C-6C9EBBE0338A}" srcOrd="1" destOrd="0" presId="urn:microsoft.com/office/officeart/2008/layout/VerticalCurvedList"/>
    <dgm:cxn modelId="{7495F145-2B5E-4CCF-8734-E2B14FA4E332}" type="presParOf" srcId="{C282303A-926E-4249-97E1-51480B635B96}" destId="{9B4B2A21-3569-492F-858D-43676B8844F3}" srcOrd="2" destOrd="0" presId="urn:microsoft.com/office/officeart/2008/layout/VerticalCurvedList"/>
    <dgm:cxn modelId="{CF14ADCD-9F35-48A0-8442-59FE35A659FE}" type="presParOf" srcId="{9B4B2A21-3569-492F-858D-43676B8844F3}" destId="{2B1819A5-7533-4F49-966E-2A0938CE7AA1}" srcOrd="0" destOrd="0" presId="urn:microsoft.com/office/officeart/2008/layout/VerticalCurvedList"/>
    <dgm:cxn modelId="{66954284-501C-4665-ACE7-87AE3AD68F8E}" type="presParOf" srcId="{C282303A-926E-4249-97E1-51480B635B96}" destId="{A88C1323-095C-4849-8519-CF82EA3CCA03}" srcOrd="3" destOrd="0" presId="urn:microsoft.com/office/officeart/2008/layout/VerticalCurvedList"/>
    <dgm:cxn modelId="{77E1E5F7-46AA-440A-A05E-97D81A4835FA}" type="presParOf" srcId="{C282303A-926E-4249-97E1-51480B635B96}" destId="{195A0E9A-1FD7-47A6-A2CF-467FC36E1826}" srcOrd="4" destOrd="0" presId="urn:microsoft.com/office/officeart/2008/layout/VerticalCurvedList"/>
    <dgm:cxn modelId="{3F3C1235-4A29-4F01-96B4-8DCFEA456A36}" type="presParOf" srcId="{195A0E9A-1FD7-47A6-A2CF-467FC36E1826}" destId="{4B30DA5E-B8A3-4B6E-BB4C-1EB309508F9E}" srcOrd="0" destOrd="0" presId="urn:microsoft.com/office/officeart/2008/layout/VerticalCurvedList"/>
    <dgm:cxn modelId="{02ACCE9C-29E3-443A-A43E-ACB097F5BCCE}" type="presParOf" srcId="{C282303A-926E-4249-97E1-51480B635B96}" destId="{7941D231-A4A3-451D-97CE-9F4F90F66A78}" srcOrd="5" destOrd="0" presId="urn:microsoft.com/office/officeart/2008/layout/VerticalCurvedList"/>
    <dgm:cxn modelId="{B3628D1E-F919-45A8-BB0C-B8317D06D805}" type="presParOf" srcId="{C282303A-926E-4249-97E1-51480B635B96}" destId="{1D1DF843-50E3-4861-B2EC-38E24B49C5CE}" srcOrd="6" destOrd="0" presId="urn:microsoft.com/office/officeart/2008/layout/VerticalCurvedList"/>
    <dgm:cxn modelId="{1014F28C-0ED0-4BDC-9D3F-AE014234695F}" type="presParOf" srcId="{1D1DF843-50E3-4861-B2EC-38E24B49C5CE}" destId="{6BA443C6-7B12-4830-A822-FF490D45709B}" srcOrd="0" destOrd="0" presId="urn:microsoft.com/office/officeart/2008/layout/VerticalCurvedList"/>
    <dgm:cxn modelId="{68D63F65-1010-4B29-A14B-E2B0E4C5B23A}" type="presParOf" srcId="{C282303A-926E-4249-97E1-51480B635B96}" destId="{9BEC131F-C8EE-47C3-8D1E-72141A35494B}" srcOrd="7" destOrd="0" presId="urn:microsoft.com/office/officeart/2008/layout/VerticalCurvedList"/>
    <dgm:cxn modelId="{5ECB089F-A8E7-474D-97E6-B9BB990D9640}" type="presParOf" srcId="{C282303A-926E-4249-97E1-51480B635B96}" destId="{41342A75-B9F0-4656-8BE9-2487457B83FF}" srcOrd="8" destOrd="0" presId="urn:microsoft.com/office/officeart/2008/layout/VerticalCurvedList"/>
    <dgm:cxn modelId="{80F77AC3-FC35-43A8-B49A-2431A5D0E3F0}" type="presParOf" srcId="{41342A75-B9F0-4656-8BE9-2487457B83FF}" destId="{BC646062-5FAC-4919-9411-D4F9B828C551}" srcOrd="0" destOrd="0" presId="urn:microsoft.com/office/officeart/2008/layout/VerticalCurvedList"/>
    <dgm:cxn modelId="{C3FDC350-0CAD-41DF-8C34-EB5BE12C9D73}" type="presParOf" srcId="{C282303A-926E-4249-97E1-51480B635B96}" destId="{B918CF8F-4915-4FB4-AF6E-9380E6E72D81}" srcOrd="9" destOrd="0" presId="urn:microsoft.com/office/officeart/2008/layout/VerticalCurvedList"/>
    <dgm:cxn modelId="{E5F2E524-EB4B-4400-B0F5-A746BC8E0BAA}" type="presParOf" srcId="{C282303A-926E-4249-97E1-51480B635B96}" destId="{3EA2A309-29CF-45CE-848E-457421A0E5BC}" srcOrd="10" destOrd="0" presId="urn:microsoft.com/office/officeart/2008/layout/VerticalCurvedList"/>
    <dgm:cxn modelId="{5367CA5F-69B0-42A8-BC5D-004F6E4103F2}" type="presParOf" srcId="{3EA2A309-29CF-45CE-848E-457421A0E5BC}" destId="{8AE5B17F-96FC-4739-A2CF-D7CD38AC153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AE2E4-3E7F-4AB2-B092-C0973DEC3ADA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66D33-D49A-4F07-BF4C-6C9EBBE0338A}">
      <dsp:nvSpPr>
        <dsp:cNvPr id="0" name=""/>
        <dsp:cNvSpPr/>
      </dsp:nvSpPr>
      <dsp:spPr>
        <a:xfrm>
          <a:off x="456624" y="344459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66040" rIns="66040" bIns="6604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Introduction : </a:t>
          </a:r>
          <a:r>
            <a:rPr lang="en-US" altLang="ko-KR" sz="2600" kern="1200" dirty="0" err="1"/>
            <a:t>GoogLeNet</a:t>
          </a:r>
          <a:endParaRPr lang="ko-KR" altLang="en-US" sz="2600" kern="1200" dirty="0"/>
        </a:p>
      </dsp:txBody>
      <dsp:txXfrm>
        <a:off x="456624" y="344459"/>
        <a:ext cx="7541700" cy="677550"/>
      </dsp:txXfrm>
    </dsp:sp>
    <dsp:sp modelId="{2B1819A5-7533-4F49-966E-2A0938CE7AA1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C1323-095C-4849-8519-CF82EA3CCA03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66040" rIns="66040" bIns="6604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Background: Inception Model  </a:t>
          </a:r>
          <a:endParaRPr lang="ko-KR" altLang="en-US" sz="2600" kern="1200" dirty="0"/>
        </a:p>
      </dsp:txBody>
      <dsp:txXfrm>
        <a:off x="995230" y="1354558"/>
        <a:ext cx="7056187" cy="677550"/>
      </dsp:txXfrm>
    </dsp:sp>
    <dsp:sp modelId="{4B30DA5E-B8A3-4B6E-BB4C-1EB309508F9E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1D231-A4A3-451D-97CE-9F4F90F66A78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66040" rIns="66040" bIns="6604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Experiments: Classification &amp; Detection  </a:t>
          </a:r>
          <a:endParaRPr lang="ko-KR" altLang="en-US" sz="2600" kern="1200" dirty="0"/>
        </a:p>
      </dsp:txBody>
      <dsp:txXfrm>
        <a:off x="1144243" y="2370558"/>
        <a:ext cx="6907174" cy="677550"/>
      </dsp:txXfrm>
    </dsp:sp>
    <dsp:sp modelId="{6BA443C6-7B12-4830-A822-FF490D45709B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C131F-C8EE-47C3-8D1E-72141A35494B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66040" rIns="66040" bIns="6604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Results and Discussion</a:t>
          </a:r>
          <a:endParaRPr lang="ko-KR" altLang="en-US" sz="2600" kern="1200" dirty="0"/>
        </a:p>
      </dsp:txBody>
      <dsp:txXfrm>
        <a:off x="995230" y="3386558"/>
        <a:ext cx="7056187" cy="677550"/>
      </dsp:txXfrm>
    </dsp:sp>
    <dsp:sp modelId="{BC646062-5FAC-4919-9411-D4F9B828C551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8CF8F-4915-4FB4-AF6E-9380E6E72D81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66040" rIns="66040" bIns="66040" numCol="1" spcCol="1270" anchor="ctr" anchorCtr="0">
          <a:noAutofit/>
        </a:bodyPr>
        <a:lstStyle/>
        <a:p>
          <a:pPr marL="0" lvl="0" indent="0" algn="l" defTabSz="1155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Conclusion</a:t>
          </a:r>
          <a:endParaRPr lang="ko-KR" altLang="en-US" sz="2600" kern="1200" dirty="0"/>
        </a:p>
      </dsp:txBody>
      <dsp:txXfrm>
        <a:off x="509717" y="4402558"/>
        <a:ext cx="7541700" cy="677550"/>
      </dsp:txXfrm>
    </dsp:sp>
    <dsp:sp modelId="{8AE5B17F-96FC-4739-A2CF-D7CD38AC1530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54589-15FB-4B3F-8376-14C7A44CBEB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48B72-96EB-4484-862C-9A1C5B830E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2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7:notes"/>
          <p:cNvSpPr txBox="1">
            <a:spLocks noGrp="1"/>
          </p:cNvSpPr>
          <p:nvPr>
            <p:ph type="body" idx="1"/>
          </p:nvPr>
        </p:nvSpPr>
        <p:spPr>
          <a:xfrm>
            <a:off x="649320" y="5527994"/>
            <a:ext cx="5199148" cy="452256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96850" y="1435100"/>
            <a:ext cx="6891338" cy="3876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56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D594-1954-45AB-9C61-0DF71EBCE26C}" type="datetime1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2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B36D-BB6F-4984-A99E-4D84780CEE72}" type="datetime1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75799" y="274640"/>
            <a:ext cx="2971801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0400" y="274640"/>
            <a:ext cx="871220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FA45-FE3A-4CEF-8A24-25C6EF02D37D}" type="datetime1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7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래픽 2">
            <a:extLst>
              <a:ext uri="{FF2B5EF4-FFF2-40B4-BE49-F238E27FC236}">
                <a16:creationId xmlns:a16="http://schemas.microsoft.com/office/drawing/2014/main" id="{C6EAE502-7556-4BBB-8CB1-E5455D1F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39" y="1"/>
            <a:ext cx="12202139" cy="657225"/>
          </a:xfrm>
          <a:prstGeom prst="rect">
            <a:avLst/>
          </a:prstGeom>
        </p:spPr>
      </p:pic>
      <p:pic>
        <p:nvPicPr>
          <p:cNvPr id="7" name="그래픽 1">
            <a:extLst>
              <a:ext uri="{FF2B5EF4-FFF2-40B4-BE49-F238E27FC236}">
                <a16:creationId xmlns:a16="http://schemas.microsoft.com/office/drawing/2014/main" id="{7C455ACE-A730-4A27-B274-AD4FA4168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9723" y="2028826"/>
            <a:ext cx="5322277" cy="482917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02F94-B855-4EC7-A2D3-7FEF1D80B436}" type="datetime1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6FDB4-998D-47F0-98A4-E1F703D751A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E8F63191-63E3-4F96-A75C-0E3E1BA1F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360" y="6429475"/>
            <a:ext cx="2104761" cy="272628"/>
          </a:xfrm>
          <a:prstGeom prst="rect">
            <a:avLst/>
          </a:prstGeom>
        </p:spPr>
      </p:pic>
      <p:pic>
        <p:nvPicPr>
          <p:cNvPr id="16" name="그래픽 3">
            <a:extLst>
              <a:ext uri="{FF2B5EF4-FFF2-40B4-BE49-F238E27FC236}">
                <a16:creationId xmlns:a16="http://schemas.microsoft.com/office/drawing/2014/main" id="{08167044-8A01-4944-A9F5-E6EC431AA0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2761" y="-27384"/>
            <a:ext cx="1649714" cy="6572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878" y="142205"/>
            <a:ext cx="8512151" cy="360040"/>
          </a:xfrm>
        </p:spPr>
        <p:txBody>
          <a:bodyPr>
            <a:noAutofit/>
          </a:bodyPr>
          <a:lstStyle>
            <a:lvl1pPr algn="l">
              <a:defRPr lang="ko-KR" altLang="en-US" sz="2400" b="1" kern="1200" spc="-80" dirty="0">
                <a:ln w="1270">
                  <a:noFill/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91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2AF7-1337-4A4E-A8A0-0DB2FB391424}" type="datetime1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래픽 2">
            <a:extLst>
              <a:ext uri="{FF2B5EF4-FFF2-40B4-BE49-F238E27FC236}">
                <a16:creationId xmlns:a16="http://schemas.microsoft.com/office/drawing/2014/main" id="{C6EAE502-7556-4BBB-8CB1-E5455D1F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39" y="1"/>
            <a:ext cx="12202139" cy="657225"/>
          </a:xfrm>
          <a:prstGeom prst="rect">
            <a:avLst/>
          </a:prstGeom>
        </p:spPr>
      </p:pic>
      <p:pic>
        <p:nvPicPr>
          <p:cNvPr id="10" name="그래픽 7">
            <a:extLst>
              <a:ext uri="{FF2B5EF4-FFF2-40B4-BE49-F238E27FC236}">
                <a16:creationId xmlns:a16="http://schemas.microsoft.com/office/drawing/2014/main" id="{E8F63191-63E3-4F96-A75C-0E3E1BA1F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360" y="6429475"/>
            <a:ext cx="2104761" cy="272628"/>
          </a:xfrm>
          <a:prstGeom prst="rect">
            <a:avLst/>
          </a:prstGeom>
        </p:spPr>
      </p:pic>
      <p:pic>
        <p:nvPicPr>
          <p:cNvPr id="11" name="그래픽 3">
            <a:extLst>
              <a:ext uri="{FF2B5EF4-FFF2-40B4-BE49-F238E27FC236}">
                <a16:creationId xmlns:a16="http://schemas.microsoft.com/office/drawing/2014/main" id="{08167044-8A01-4944-A9F5-E6EC431AA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2761" y="-27384"/>
            <a:ext cx="1649714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4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0401" y="1600202"/>
            <a:ext cx="5842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05601" y="1600202"/>
            <a:ext cx="5842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CB7C-83E8-4935-A06D-698FCFEA7D5B}" type="datetime1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D93E-34A6-4DF9-A204-55E233338A27}" type="datetime1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2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9812-9D59-4728-9D36-37E40E8E1624}" type="datetime1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0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F9FCE-F9BF-4B12-B75E-6541DD5C974A}" type="datetime1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3C74-DAAF-4CB9-A436-46225F234C19}" type="datetime1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37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8102-16EB-430A-AB2E-65407DC0C5EA}" type="datetime1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7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231AB-8C9D-4C39-A73C-B4BB4C98810E}" type="datetime1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6FDB4-998D-47F0-98A4-E1F703D75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6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body" idx="1"/>
          </p:nvPr>
        </p:nvSpPr>
        <p:spPr>
          <a:xfrm>
            <a:off x="9458410" y="5286349"/>
            <a:ext cx="2733590" cy="1070003"/>
          </a:xfrm>
          <a:ln w="3175">
            <a:noFill/>
          </a:ln>
        </p:spPr>
        <p:txBody>
          <a:bodyPr>
            <a:normAutofit lnSpcReduction="10000"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Indra Kumari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UST-KISTI</a:t>
            </a:r>
          </a:p>
          <a:p>
            <a:r>
              <a:rPr lang="en-US" altLang="ko-KR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2022.12.12</a:t>
            </a:r>
            <a:endParaRPr lang="ko-KR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BC9AC-22E4-43E8-BBAF-6CAB6BA0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7" name="Picture 2" descr="UST 이미지">
            <a:extLst>
              <a:ext uri="{FF2B5EF4-FFF2-40B4-BE49-F238E27FC236}">
                <a16:creationId xmlns:a16="http://schemas.microsoft.com/office/drawing/2014/main" id="{39A23395-D635-0FAD-1E2E-913483BD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5" y="5379308"/>
            <a:ext cx="1235461" cy="58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1A187E-CCF2-B8F2-B676-4B88AA971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40" y="1548714"/>
            <a:ext cx="9470929" cy="2744727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1028" name="Picture 4" descr="The Computer Vision Foundation – A non-profit organization that fosters and  supports research in all aspects of computer vis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87"/>
            <a:ext cx="1311965" cy="86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7D19F4-2711-361D-A88C-5678B80E4C9E}"/>
              </a:ext>
            </a:extLst>
          </p:cNvPr>
          <p:cNvSpPr txBox="1"/>
          <p:nvPr/>
        </p:nvSpPr>
        <p:spPr>
          <a:xfrm>
            <a:off x="3045477" y="4605229"/>
            <a:ext cx="610104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https://ieeexplore.ieee.org/document/7298594</a:t>
            </a:r>
          </a:p>
        </p:txBody>
      </p:sp>
    </p:spTree>
    <p:extLst>
      <p:ext uri="{BB962C8B-B14F-4D97-AF65-F5344CB8AC3E}">
        <p14:creationId xmlns:p14="http://schemas.microsoft.com/office/powerpoint/2010/main" val="274666282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Architectural Details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8FADA0-B4FB-C1D8-4751-B430EE9B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624" y="1969074"/>
            <a:ext cx="3218591" cy="42498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C6D182-6283-B83B-6538-FEA0A45C42C0}"/>
              </a:ext>
            </a:extLst>
          </p:cNvPr>
          <p:cNvSpPr txBox="1">
            <a:spLocks/>
          </p:cNvSpPr>
          <p:nvPr/>
        </p:nvSpPr>
        <p:spPr>
          <a:xfrm>
            <a:off x="413821" y="815132"/>
            <a:ext cx="10474671" cy="9591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ImageNet Large Scale Visual Recognition Challenge(ILSVRC) winners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CAC2CF4-632F-BECF-D466-FE6447FAA860}"/>
              </a:ext>
            </a:extLst>
          </p:cNvPr>
          <p:cNvSpPr/>
          <p:nvPr/>
        </p:nvSpPr>
        <p:spPr>
          <a:xfrm rot="5400000" flipH="1">
            <a:off x="3606137" y="5799479"/>
            <a:ext cx="878049" cy="3503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9533D5-E303-084C-0ED4-EC4781FFD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8" y="1495739"/>
            <a:ext cx="9370020" cy="39825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685517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E5FB-13AE-C511-464D-755E0C735760}"/>
              </a:ext>
            </a:extLst>
          </p:cNvPr>
          <p:cNvSpPr txBox="1">
            <a:spLocks/>
          </p:cNvSpPr>
          <p:nvPr/>
        </p:nvSpPr>
        <p:spPr>
          <a:xfrm>
            <a:off x="204552" y="888015"/>
            <a:ext cx="2505195" cy="657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endParaRPr lang="en-US" sz="3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C184B7-158D-090D-D4F5-223F60329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00200"/>
            <a:ext cx="11579877" cy="148817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dirty="0"/>
              <a:t>“</a:t>
            </a:r>
            <a:r>
              <a:rPr lang="en-US" sz="2200" b="1" dirty="0"/>
              <a:t>Inception module”:</a:t>
            </a:r>
            <a:r>
              <a:rPr lang="en-US" sz="2200" dirty="0"/>
              <a:t> design a good local network topology (network within a network) and then stack these modules on top of each other.</a:t>
            </a:r>
          </a:p>
          <a:p>
            <a:endParaRPr lang="en-US" sz="2200" dirty="0"/>
          </a:p>
          <a:p>
            <a:pPr lvl="1"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EFFD0A-33B5-A16A-F523-D490FB72D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352" y="2718978"/>
            <a:ext cx="8550549" cy="311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16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C9B029-2964-621C-5510-ADABE3F72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766" y="1464298"/>
            <a:ext cx="11241741" cy="2590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ü"/>
              <a:defRPr/>
            </a:pPr>
            <a:r>
              <a:rPr lang="en-US" sz="2600" b="1" dirty="0"/>
              <a:t>(a) Inception Model, Naïve version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parallel filter operations on the input :</a:t>
            </a:r>
          </a:p>
          <a:p>
            <a:pPr marL="742950" lvl="2" indent="-34290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receptive field sizes for convolution (1x1, 3x3, 5x5)</a:t>
            </a:r>
          </a:p>
          <a:p>
            <a:pPr marL="742950" lvl="2" indent="-34290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operation (3x3)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 all filter outputs together depth-wise</a:t>
            </a:r>
          </a:p>
          <a:p>
            <a:pPr lvl="1">
              <a:buFontTx/>
              <a:buChar char="-"/>
              <a:defRPr/>
            </a:pPr>
            <a:endParaRPr lang="en-US" sz="2200" dirty="0"/>
          </a:p>
          <a:p>
            <a:pPr>
              <a:buFontTx/>
              <a:buChar char="-"/>
              <a:defRPr/>
            </a:pP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5992B0-2135-A13F-4C24-AF09F3B5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82" y="3400024"/>
            <a:ext cx="8928847" cy="31043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BE5FB-13AE-C511-464D-755E0C735760}"/>
              </a:ext>
            </a:extLst>
          </p:cNvPr>
          <p:cNvSpPr txBox="1">
            <a:spLocks/>
          </p:cNvSpPr>
          <p:nvPr/>
        </p:nvSpPr>
        <p:spPr>
          <a:xfrm>
            <a:off x="396745" y="741135"/>
            <a:ext cx="2505195" cy="657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endParaRPr lang="en-US" sz="3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30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0277AA-038C-BEF0-09C3-4E83A547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57" y="1503311"/>
            <a:ext cx="8991600" cy="4981575"/>
          </a:xfrm>
        </p:spPr>
        <p:txBody>
          <a:bodyPr/>
          <a:lstStyle/>
          <a:p>
            <a:pPr marL="457200" lvl="1" indent="-457200">
              <a:buFont typeface="Wingdings" panose="05000000000000000000" pitchFamily="2" charset="2"/>
              <a:buChar char="ü"/>
            </a:pPr>
            <a:r>
              <a:rPr lang="en-US" sz="2600" b="1" dirty="0"/>
              <a:t>(a) Inception Model, Naïve version</a:t>
            </a:r>
            <a:endParaRPr lang="en-US" altLang="en-US" sz="2600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en-US" sz="2600" dirty="0"/>
              <a:t>What’s the problem with this?</a:t>
            </a:r>
            <a:br>
              <a:rPr lang="en-US" altLang="en-US" sz="2600" dirty="0"/>
            </a:br>
            <a:r>
              <a:rPr lang="en-US" altLang="en-US" sz="2600" dirty="0"/>
              <a:t>	High computational complexity</a:t>
            </a:r>
          </a:p>
          <a:p>
            <a:endParaRPr lang="en-US" altLang="en-US" sz="2600" b="1" dirty="0"/>
          </a:p>
          <a:p>
            <a:endParaRPr lang="en-US" altLang="en-US" sz="2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5CF101-B026-0BBA-BAFD-0DF94F930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131" y="2897747"/>
            <a:ext cx="8234009" cy="31011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0F32-0B22-2F3D-BCE5-E123FC817927}"/>
              </a:ext>
            </a:extLst>
          </p:cNvPr>
          <p:cNvSpPr txBox="1">
            <a:spLocks/>
          </p:cNvSpPr>
          <p:nvPr/>
        </p:nvSpPr>
        <p:spPr>
          <a:xfrm>
            <a:off x="274533" y="846151"/>
            <a:ext cx="2505195" cy="657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endParaRPr lang="en-US" sz="3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73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1614-DE54-AC91-3EBE-E736CDAC746C}"/>
              </a:ext>
            </a:extLst>
          </p:cNvPr>
          <p:cNvSpPr txBox="1">
            <a:spLocks/>
          </p:cNvSpPr>
          <p:nvPr/>
        </p:nvSpPr>
        <p:spPr>
          <a:xfrm>
            <a:off x="228599" y="850922"/>
            <a:ext cx="11761547" cy="104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en-US" sz="2600" b="1" dirty="0"/>
              <a:t> “</a:t>
            </a:r>
            <a:r>
              <a:rPr lang="en-US" sz="2600" b="1" dirty="0" err="1"/>
              <a:t>GoogLeNet</a:t>
            </a:r>
            <a:r>
              <a:rPr lang="en-US" sz="2600" b="1" dirty="0"/>
              <a:t>”</a:t>
            </a:r>
          </a:p>
          <a:p>
            <a:pPr marL="457200" lvl="1" indent="0">
              <a:buNone/>
              <a:defRPr/>
            </a:pPr>
            <a:endParaRPr lang="en-US" sz="2600" b="1" dirty="0"/>
          </a:p>
          <a:p>
            <a:pPr>
              <a:buFontTx/>
              <a:buChar char="-"/>
              <a:defRPr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4CE74E-0658-2ACA-7D82-67C0025C0784}"/>
              </a:ext>
            </a:extLst>
          </p:cNvPr>
          <p:cNvSpPr>
            <a:spLocks noGrp="1"/>
          </p:cNvSpPr>
          <p:nvPr/>
        </p:nvSpPr>
        <p:spPr>
          <a:xfrm>
            <a:off x="515173" y="1609657"/>
            <a:ext cx="5819015" cy="411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Output volume sizes:</a:t>
            </a:r>
          </a:p>
          <a:p>
            <a:pPr marL="0" indent="0">
              <a:buNone/>
            </a:pPr>
            <a:r>
              <a:rPr lang="en-US" sz="2000" dirty="0"/>
              <a:t>1x1 conv, 128: 28x28x128</a:t>
            </a:r>
          </a:p>
          <a:p>
            <a:pPr marL="0" indent="0">
              <a:buNone/>
            </a:pPr>
            <a:r>
              <a:rPr lang="en-US" sz="2000" dirty="0"/>
              <a:t>3x3 conv, 192: 28x28x192</a:t>
            </a:r>
          </a:p>
          <a:p>
            <a:pPr marL="0" indent="0">
              <a:buNone/>
            </a:pPr>
            <a:r>
              <a:rPr lang="en-US" sz="2000" dirty="0"/>
              <a:t>5x5 conv, 96: 28x28x96</a:t>
            </a:r>
          </a:p>
          <a:p>
            <a:pPr marL="0" indent="0">
              <a:buNone/>
            </a:pPr>
            <a:r>
              <a:rPr lang="en-US" sz="2000" dirty="0"/>
              <a:t>3x3 max pool: 28x28x256</a:t>
            </a:r>
          </a:p>
          <a:p>
            <a:pPr marL="0" indent="0">
              <a:buNone/>
            </a:pPr>
            <a:endParaRPr lang="en-US" sz="2600" b="1" dirty="0"/>
          </a:p>
          <a:p>
            <a:r>
              <a:rPr lang="en-US" sz="2600" b="1" dirty="0"/>
              <a:t>What is output size after </a:t>
            </a:r>
            <a:br>
              <a:rPr lang="en-US" sz="2600" b="1" dirty="0"/>
            </a:br>
            <a:r>
              <a:rPr lang="en-US" sz="2600" b="1" dirty="0"/>
              <a:t>filter concatenation?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000" dirty="0"/>
              <a:t>28x28x(128+192+96+256) = 28x28x672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600" b="1" dirty="0"/>
          </a:p>
        </p:txBody>
      </p:sp>
      <p:sp>
        <p:nvSpPr>
          <p:cNvPr id="6" name="TextBox 76">
            <a:extLst>
              <a:ext uri="{FF2B5EF4-FFF2-40B4-BE49-F238E27FC236}">
                <a16:creationId xmlns:a16="http://schemas.microsoft.com/office/drawing/2014/main" id="{1569122A-AF53-4047-BDC2-ED9FD5470919}"/>
              </a:ext>
            </a:extLst>
          </p:cNvPr>
          <p:cNvSpPr txBox="1"/>
          <p:nvPr/>
        </p:nvSpPr>
        <p:spPr>
          <a:xfrm>
            <a:off x="8610409" y="1548355"/>
            <a:ext cx="154959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D85DB-613F-54B0-BBD4-92C27FAC2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29" y="2168286"/>
            <a:ext cx="5333937" cy="34857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626792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1614-DE54-AC91-3EBE-E736CDAC746C}"/>
              </a:ext>
            </a:extLst>
          </p:cNvPr>
          <p:cNvSpPr txBox="1">
            <a:spLocks/>
          </p:cNvSpPr>
          <p:nvPr/>
        </p:nvSpPr>
        <p:spPr>
          <a:xfrm>
            <a:off x="228599" y="850922"/>
            <a:ext cx="11761547" cy="104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en-US" sz="2600" b="1" dirty="0"/>
              <a:t>“</a:t>
            </a:r>
            <a:r>
              <a:rPr lang="en-US" sz="2600" b="1" dirty="0" err="1"/>
              <a:t>GoogLeNet</a:t>
            </a:r>
            <a:r>
              <a:rPr lang="en-US" sz="2600" b="1" dirty="0"/>
              <a:t>”</a:t>
            </a:r>
          </a:p>
          <a:p>
            <a:pPr marL="457200" lvl="1" indent="0">
              <a:buNone/>
              <a:defRPr/>
            </a:pPr>
            <a:endParaRPr lang="en-US" sz="2600" b="1" dirty="0"/>
          </a:p>
          <a:p>
            <a:pPr marL="457200" lvl="1" indent="0">
              <a:buNone/>
              <a:defRPr/>
            </a:pPr>
            <a:endParaRPr lang="en-US" sz="2600" b="1" dirty="0"/>
          </a:p>
          <a:p>
            <a:pPr>
              <a:buFontTx/>
              <a:buChar char="-"/>
              <a:defRPr/>
            </a:pPr>
            <a:endParaRPr lang="en-US" sz="2400" dirty="0"/>
          </a:p>
        </p:txBody>
      </p:sp>
      <p:sp>
        <p:nvSpPr>
          <p:cNvPr id="6" name="TextBox 76">
            <a:extLst>
              <a:ext uri="{FF2B5EF4-FFF2-40B4-BE49-F238E27FC236}">
                <a16:creationId xmlns:a16="http://schemas.microsoft.com/office/drawing/2014/main" id="{1569122A-AF53-4047-BDC2-ED9FD5470919}"/>
              </a:ext>
            </a:extLst>
          </p:cNvPr>
          <p:cNvSpPr txBox="1"/>
          <p:nvPr/>
        </p:nvSpPr>
        <p:spPr>
          <a:xfrm>
            <a:off x="8610409" y="1548355"/>
            <a:ext cx="154959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D85DB-613F-54B0-BBD4-92C27FAC2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29" y="2168286"/>
            <a:ext cx="5333937" cy="34857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AFF156-F07E-DFBD-8DE0-C94B3A6C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8" y="1987867"/>
            <a:ext cx="5719037" cy="3405818"/>
          </a:xfrm>
        </p:spPr>
        <p:txBody>
          <a:bodyPr>
            <a:noAutofit/>
          </a:bodyPr>
          <a:lstStyle/>
          <a:p>
            <a:r>
              <a:rPr lang="en-US" sz="2000" b="1" dirty="0"/>
              <a:t>Number of convolution operations:</a:t>
            </a:r>
            <a:endParaRPr lang="he-IL" sz="2000" b="1" dirty="0"/>
          </a:p>
          <a:p>
            <a:pPr marL="0" indent="0">
              <a:buNone/>
            </a:pPr>
            <a:r>
              <a:rPr lang="en-US" sz="2000" dirty="0"/>
              <a:t>1x1 conv, 128: 28x28x128x1x1x256</a:t>
            </a:r>
            <a:endParaRPr lang="he-IL" sz="2000" dirty="0"/>
          </a:p>
          <a:p>
            <a:pPr marL="0" indent="0">
              <a:buNone/>
            </a:pPr>
            <a:r>
              <a:rPr lang="en-US" sz="2000" dirty="0"/>
              <a:t>3x3 conv, 192: 28x28x192x3x3x256</a:t>
            </a:r>
            <a:endParaRPr lang="he-IL" sz="2000" dirty="0"/>
          </a:p>
          <a:p>
            <a:pPr marL="0" indent="0">
              <a:buNone/>
            </a:pPr>
            <a:r>
              <a:rPr lang="en-US" sz="2000" dirty="0"/>
              <a:t>5x5 conv, 96: 28x28x96x5x5x256</a:t>
            </a:r>
            <a:endParaRPr lang="he-IL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Total: 854M ops</a:t>
            </a:r>
          </a:p>
          <a:p>
            <a:pPr marL="0" indent="0">
              <a:buNone/>
            </a:pPr>
            <a:endParaRPr lang="en-US" sz="2600" b="1" dirty="0"/>
          </a:p>
          <a:p>
            <a:endParaRPr lang="en-US" sz="2600" b="1" dirty="0"/>
          </a:p>
          <a:p>
            <a:endParaRPr lang="en-US" sz="2600" b="1" dirty="0"/>
          </a:p>
          <a:p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741799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1614-DE54-AC91-3EBE-E736CDAC746C}"/>
              </a:ext>
            </a:extLst>
          </p:cNvPr>
          <p:cNvSpPr txBox="1">
            <a:spLocks/>
          </p:cNvSpPr>
          <p:nvPr/>
        </p:nvSpPr>
        <p:spPr>
          <a:xfrm>
            <a:off x="228599" y="850922"/>
            <a:ext cx="11761547" cy="104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en-US" sz="2600" b="1" dirty="0"/>
              <a:t>“</a:t>
            </a:r>
            <a:r>
              <a:rPr lang="en-US" sz="2600" b="1" dirty="0" err="1"/>
              <a:t>GoogLeNet</a:t>
            </a:r>
            <a:r>
              <a:rPr lang="en-US" sz="2600" b="1" dirty="0"/>
              <a:t>”</a:t>
            </a:r>
          </a:p>
          <a:p>
            <a:pPr marL="457200" lvl="1" indent="0">
              <a:buNone/>
              <a:defRPr/>
            </a:pPr>
            <a:endParaRPr lang="en-US" sz="2600" b="1" dirty="0"/>
          </a:p>
          <a:p>
            <a:pPr marL="457200" lvl="1" indent="0">
              <a:buNone/>
              <a:defRPr/>
            </a:pPr>
            <a:endParaRPr lang="en-US" sz="2600" b="1" dirty="0"/>
          </a:p>
          <a:p>
            <a:pPr>
              <a:buFontTx/>
              <a:buChar char="-"/>
              <a:defRPr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D85DB-613F-54B0-BBD4-92C27FAC2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216" y="3197372"/>
            <a:ext cx="5333937" cy="28805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083490-D709-5EAF-05B8-6365FAEC9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11" y="1641626"/>
            <a:ext cx="10816928" cy="1446745"/>
          </a:xfrm>
        </p:spPr>
        <p:txBody>
          <a:bodyPr>
            <a:noAutofit/>
          </a:bodyPr>
          <a:lstStyle/>
          <a:p>
            <a:r>
              <a:rPr lang="en-US" sz="2400" b="1" dirty="0"/>
              <a:t>Very expensive compute!</a:t>
            </a:r>
          </a:p>
          <a:p>
            <a:r>
              <a:rPr lang="en-US" sz="2400" dirty="0"/>
              <a:t>Pooling layer also preserves feature depth, which means total depth after </a:t>
            </a:r>
            <a:br>
              <a:rPr lang="en-US" sz="2400" dirty="0"/>
            </a:br>
            <a:r>
              <a:rPr lang="en-US" sz="2400" dirty="0"/>
              <a:t>concatenation can only grow at every layer.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02007241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1614-DE54-AC91-3EBE-E736CDAC746C}"/>
              </a:ext>
            </a:extLst>
          </p:cNvPr>
          <p:cNvSpPr txBox="1">
            <a:spLocks/>
          </p:cNvSpPr>
          <p:nvPr/>
        </p:nvSpPr>
        <p:spPr>
          <a:xfrm>
            <a:off x="343656" y="1414096"/>
            <a:ext cx="11761547" cy="917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  <a:defRPr/>
            </a:pPr>
            <a:r>
              <a:rPr lang="en-US" sz="2600" b="1" dirty="0"/>
              <a:t>Solution: (b) “Inception module with dimensionality reductions” or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2600" b="1" dirty="0"/>
              <a:t>              “bottleneck” </a:t>
            </a:r>
            <a:r>
              <a:rPr lang="en-US" sz="2600" dirty="0"/>
              <a:t>layers that use 1x1 convolutions to reduce feature depth.</a:t>
            </a:r>
            <a:endParaRPr lang="en-US" sz="2600" b="1" dirty="0"/>
          </a:p>
          <a:p>
            <a:pPr marL="457200" lvl="1" indent="0">
              <a:buNone/>
              <a:defRPr/>
            </a:pPr>
            <a:endParaRPr lang="en-US" sz="2600" b="1" dirty="0"/>
          </a:p>
          <a:p>
            <a:pPr>
              <a:buFontTx/>
              <a:buChar char="-"/>
              <a:defRPr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AFD13-55A5-70E9-4CA4-0BC2A464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84" y="2480107"/>
            <a:ext cx="8871496" cy="39076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60857B-2A7B-849B-5E50-38CB0C7A088F}"/>
              </a:ext>
            </a:extLst>
          </p:cNvPr>
          <p:cNvSpPr txBox="1">
            <a:spLocks/>
          </p:cNvSpPr>
          <p:nvPr/>
        </p:nvSpPr>
        <p:spPr>
          <a:xfrm>
            <a:off x="228599" y="850922"/>
            <a:ext cx="11761547" cy="104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en-US" sz="2600" b="1" dirty="0"/>
              <a:t>“</a:t>
            </a:r>
            <a:r>
              <a:rPr lang="en-US" sz="2600" b="1" dirty="0" err="1"/>
              <a:t>GoogLeNet</a:t>
            </a:r>
            <a:r>
              <a:rPr lang="en-US" sz="2600" b="1" dirty="0"/>
              <a:t>”</a:t>
            </a:r>
          </a:p>
          <a:p>
            <a:pPr marL="457200" lvl="1" indent="0">
              <a:buNone/>
              <a:defRPr/>
            </a:pPr>
            <a:endParaRPr lang="en-US" sz="2600" b="1" dirty="0"/>
          </a:p>
          <a:p>
            <a:pPr marL="457200" lvl="1" indent="0">
              <a:buNone/>
              <a:defRPr/>
            </a:pPr>
            <a:endParaRPr lang="en-US" sz="2600" b="1" dirty="0"/>
          </a:p>
          <a:p>
            <a:pPr>
              <a:buFontTx/>
              <a:buChar char="-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866102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1614-DE54-AC91-3EBE-E736CDAC746C}"/>
              </a:ext>
            </a:extLst>
          </p:cNvPr>
          <p:cNvSpPr txBox="1">
            <a:spLocks/>
          </p:cNvSpPr>
          <p:nvPr/>
        </p:nvSpPr>
        <p:spPr>
          <a:xfrm>
            <a:off x="228599" y="850922"/>
            <a:ext cx="11761547" cy="104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en-US" sz="2600" b="1" dirty="0"/>
              <a:t>“</a:t>
            </a:r>
            <a:r>
              <a:rPr lang="en-US" sz="2600" b="1" dirty="0" err="1"/>
              <a:t>GoogLeNet</a:t>
            </a:r>
            <a:r>
              <a:rPr lang="en-US" sz="2600" b="1" dirty="0"/>
              <a:t>”</a:t>
            </a:r>
          </a:p>
          <a:p>
            <a:pPr marL="457200" lvl="1" indent="0">
              <a:buNone/>
              <a:defRPr/>
            </a:pPr>
            <a:endParaRPr lang="en-US" sz="2600" b="1" dirty="0"/>
          </a:p>
          <a:p>
            <a:pPr marL="457200" lvl="1" indent="0">
              <a:buNone/>
              <a:defRPr/>
            </a:pPr>
            <a:endParaRPr lang="en-US" sz="2600" b="1" dirty="0"/>
          </a:p>
          <a:p>
            <a:pPr>
              <a:buFontTx/>
              <a:buChar char="-"/>
              <a:defRPr/>
            </a:pP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252127-DB6B-7F92-9926-7F24C8CB4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282279"/>
          </a:xfrm>
        </p:spPr>
        <p:txBody>
          <a:bodyPr>
            <a:normAutofit/>
          </a:bodyPr>
          <a:lstStyle/>
          <a:p>
            <a:r>
              <a:rPr lang="en-US" sz="2600" b="1" dirty="0"/>
              <a:t>Solution: </a:t>
            </a:r>
            <a:r>
              <a:rPr lang="en-US" sz="2600" dirty="0"/>
              <a:t>“bottleneck” layers that use 1x1 convolutions to reduce</a:t>
            </a:r>
          </a:p>
          <a:p>
            <a:pPr marL="0" indent="0">
              <a:buNone/>
            </a:pPr>
            <a:r>
              <a:rPr lang="en-US" sz="2600" dirty="0"/>
              <a:t>                 feature depth.</a:t>
            </a:r>
          </a:p>
          <a:p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38CC98-09DA-60A7-AC47-95B0917E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40" y="2761367"/>
            <a:ext cx="9253001" cy="34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2115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1614-DE54-AC91-3EBE-E736CDAC746C}"/>
              </a:ext>
            </a:extLst>
          </p:cNvPr>
          <p:cNvSpPr txBox="1">
            <a:spLocks/>
          </p:cNvSpPr>
          <p:nvPr/>
        </p:nvSpPr>
        <p:spPr>
          <a:xfrm>
            <a:off x="228599" y="850922"/>
            <a:ext cx="11761547" cy="104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en-US" sz="2600" b="1" dirty="0"/>
              <a:t>“</a:t>
            </a:r>
            <a:r>
              <a:rPr lang="en-US" sz="2600" b="1" dirty="0" err="1"/>
              <a:t>GoogLeNet</a:t>
            </a:r>
            <a:r>
              <a:rPr lang="en-US" sz="2600" b="1" dirty="0"/>
              <a:t>”</a:t>
            </a:r>
          </a:p>
          <a:p>
            <a:pPr marL="457200" lvl="1" indent="0">
              <a:buNone/>
              <a:defRPr/>
            </a:pPr>
            <a:endParaRPr lang="en-US" sz="2600" b="1" dirty="0"/>
          </a:p>
          <a:p>
            <a:pPr marL="457200" lvl="1" indent="0">
              <a:buNone/>
              <a:defRPr/>
            </a:pPr>
            <a:endParaRPr lang="en-US" sz="2600" b="1" dirty="0"/>
          </a:p>
          <a:p>
            <a:pPr>
              <a:buFontTx/>
              <a:buChar char="-"/>
              <a:defRPr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BCAF1F-3FAD-06BF-75B7-D4A8EC63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5" y="1594144"/>
            <a:ext cx="5900844" cy="4330138"/>
          </a:xfrm>
        </p:spPr>
        <p:txBody>
          <a:bodyPr>
            <a:normAutofit fontScale="77500" lnSpcReduction="20000"/>
          </a:bodyPr>
          <a:lstStyle/>
          <a:p>
            <a:r>
              <a:rPr lang="en-US" sz="2200" b="1" dirty="0"/>
              <a:t>Number of convolution operations:</a:t>
            </a:r>
            <a:br>
              <a:rPr lang="en-US" sz="2200" b="1" dirty="0"/>
            </a:br>
            <a:r>
              <a:rPr lang="en-US" sz="2900" dirty="0"/>
              <a:t>1x1 conv, 64: 28x28x64x1x1x256</a:t>
            </a:r>
            <a:br>
              <a:rPr lang="en-US" sz="2900" dirty="0"/>
            </a:br>
            <a:r>
              <a:rPr lang="en-US" sz="2900" dirty="0"/>
              <a:t>1x1 conv, 64: 28x28x64x1x1x256</a:t>
            </a:r>
            <a:br>
              <a:rPr lang="en-US" sz="2900" dirty="0"/>
            </a:br>
            <a:r>
              <a:rPr lang="en-US" sz="2900" dirty="0"/>
              <a:t>1x1 conv, 128: 28x28x128x1x1x256</a:t>
            </a:r>
            <a:br>
              <a:rPr lang="en-US" sz="2900" dirty="0"/>
            </a:br>
            <a:r>
              <a:rPr lang="en-US" sz="2900" dirty="0"/>
              <a:t>3x3 conv, 192: 28x28x192x3x3x64</a:t>
            </a:r>
            <a:br>
              <a:rPr lang="en-US" sz="2900" dirty="0"/>
            </a:br>
            <a:r>
              <a:rPr lang="en-US" sz="2900" dirty="0"/>
              <a:t>5x5 conv, 96: 28x28x96x5x5x64</a:t>
            </a:r>
            <a:br>
              <a:rPr lang="en-US" sz="2900" dirty="0"/>
            </a:br>
            <a:r>
              <a:rPr lang="en-US" sz="2900" dirty="0"/>
              <a:t>1x1 conv, 64: 28x28x64x1x1x256</a:t>
            </a:r>
            <a:br>
              <a:rPr lang="en-US" sz="2200" dirty="0"/>
            </a:br>
            <a:r>
              <a:rPr lang="en-US" sz="2200" b="1" dirty="0"/>
              <a:t>Total: 353M ops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Bottleneck layer also reduces number of operations from 854M to 353M .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800" dirty="0"/>
              <a:t>Compared to </a:t>
            </a:r>
            <a:r>
              <a:rPr lang="en-US" sz="2800" b="1" dirty="0">
                <a:solidFill>
                  <a:srgbClr val="FF0000"/>
                </a:solidFill>
              </a:rPr>
              <a:t>854M ops</a:t>
            </a:r>
            <a:r>
              <a:rPr lang="en-US" sz="2800" b="1" dirty="0"/>
              <a:t> </a:t>
            </a:r>
            <a:r>
              <a:rPr lang="en-US" sz="2800" dirty="0"/>
              <a:t>for the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 naive version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04B28A-219F-B557-2DC2-2C7D3C2F0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19" y="1594144"/>
            <a:ext cx="5575216" cy="44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37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41D1FD-3723-4F6D-BD6C-250CF163E9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105816"/>
              </p:ext>
            </p:extLst>
          </p:nvPr>
        </p:nvGraphicFramePr>
        <p:xfrm>
          <a:off x="1570606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81917-4C31-41A9-9864-E7AB64E2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2750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Architectural Details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81180-34E0-E380-9F39-30BC3BA5C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88" y="798490"/>
            <a:ext cx="10912293" cy="53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5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Architectural Details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FFD1C0-A70E-75A5-A8F3-7FAE7EB6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8" y="1609416"/>
            <a:ext cx="11900122" cy="474693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8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Type:  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type used in the layer</a:t>
            </a:r>
          </a:p>
          <a:p>
            <a:pPr marL="0" indent="0"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8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patch size/stride: 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 size and stride used in convolution/pooling</a:t>
            </a:r>
          </a:p>
          <a:p>
            <a:pPr marL="0" indent="0"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8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output size:  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 of feature map obtained after applying convolution/pooling/inception module</a:t>
            </a:r>
          </a:p>
          <a:p>
            <a:pPr marL="0" indent="0"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8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depth: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number of convolution layers.</a:t>
            </a:r>
          </a:p>
          <a:p>
            <a:pPr marL="0" indent="0"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8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#1x1 : 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feature maps obtained after 1x1 convolution.</a:t>
            </a:r>
          </a:p>
          <a:p>
            <a:pPr marL="0" indent="0"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sz="8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#3x3: 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feature maps obtained after 1x1 convolution performed before 3x3 convolution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in Inception module.</a:t>
            </a:r>
          </a:p>
          <a:p>
            <a:pPr marL="0" indent="0"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8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#3x3 : 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feature maps obtained after 3x3 convolution.</a:t>
            </a:r>
          </a:p>
          <a:p>
            <a:pPr marL="0" indent="0"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8) </a:t>
            </a:r>
            <a:r>
              <a:rPr lang="en-US" sz="8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#5x5: 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feature maps obtained after 1x1 convolution performed before 5x5 convolution</a:t>
            </a:r>
          </a:p>
          <a:p>
            <a:pPr marL="0" indent="0"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Inception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module.</a:t>
            </a:r>
          </a:p>
          <a:p>
            <a:pPr marL="0" indent="0"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9) </a:t>
            </a:r>
            <a:r>
              <a:rPr lang="en-US" sz="8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#5x5 : 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feature maps obtained after 5x5 convolution.</a:t>
            </a:r>
          </a:p>
          <a:p>
            <a:pPr marL="0" indent="0"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10) </a:t>
            </a:r>
            <a:r>
              <a:rPr lang="en-US" sz="8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pool/</a:t>
            </a:r>
            <a:r>
              <a:rPr lang="en-US" sz="8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</a:t>
            </a:r>
            <a:r>
              <a:rPr lang="en-US" sz="8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feature maps obtained after 1x1 convolution performed after 3x3 map-pooling in the</a:t>
            </a:r>
          </a:p>
          <a:p>
            <a:pPr marL="0" indent="0"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Inception module.</a:t>
            </a:r>
          </a:p>
          <a:p>
            <a:pPr marL="0" indent="0"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11) </a:t>
            </a:r>
            <a:r>
              <a:rPr lang="en-US" sz="8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params: 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free parameters used in the layer.</a:t>
            </a:r>
          </a:p>
          <a:p>
            <a:pPr marL="0" indent="0"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12) </a:t>
            </a:r>
            <a:r>
              <a:rPr lang="en-US" sz="8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ops: </a:t>
            </a:r>
            <a:r>
              <a:rPr lang="en-US" sz="8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operations.</a:t>
            </a:r>
          </a:p>
          <a:p>
            <a:pPr marL="0" indent="0">
              <a:buNone/>
            </a:pPr>
            <a:br>
              <a:rPr lang="en-US" sz="6200" dirty="0">
                <a:effectLst/>
              </a:rPr>
            </a:br>
            <a:endParaRPr lang="en-US" sz="6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4F9B7-681E-E4F7-D1F8-930D370002E1}"/>
              </a:ext>
            </a:extLst>
          </p:cNvPr>
          <p:cNvSpPr txBox="1"/>
          <p:nvPr/>
        </p:nvSpPr>
        <p:spPr>
          <a:xfrm>
            <a:off x="285821" y="655309"/>
            <a:ext cx="2271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b="1" dirty="0"/>
              <a:t> Operation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A630E-0385-F95D-5E6A-E3631B3FC234}"/>
              </a:ext>
            </a:extLst>
          </p:cNvPr>
          <p:cNvSpPr txBox="1"/>
          <p:nvPr/>
        </p:nvSpPr>
        <p:spPr>
          <a:xfrm>
            <a:off x="1127285" y="1147750"/>
            <a:ext cx="6381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meaning of the above column is as follows:</a:t>
            </a:r>
          </a:p>
        </p:txBody>
      </p:sp>
    </p:spTree>
    <p:extLst>
      <p:ext uri="{BB962C8B-B14F-4D97-AF65-F5344CB8AC3E}">
        <p14:creationId xmlns:p14="http://schemas.microsoft.com/office/powerpoint/2010/main" val="174721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877" y="142205"/>
            <a:ext cx="9624419" cy="360040"/>
          </a:xfrm>
        </p:spPr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1.  ILSVRC 2014 </a:t>
            </a:r>
            <a:r>
              <a:rPr lang="en-US" altLang="ko-KR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Challenge 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setup and Results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673E-5850-430F-B4E0-7A7C3A95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F558-D17F-25BE-130C-B65D39EA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7" y="669686"/>
            <a:ext cx="11646836" cy="551922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ILSVRC 2014  Classification tasks: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ILSVRC 2014 classification problem involves classifying an image into one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ImageNet’s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1000 categories.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= 1.2 million images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 = 50,000 images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 = 100,000 images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was independently trained for seven versions of the same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model and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performed an ensemble prediction with them.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external data used for training.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tests, the model aggressive approaches to cropping.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4103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877" y="142205"/>
            <a:ext cx="9624419" cy="360040"/>
          </a:xfrm>
        </p:spPr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1.  ILSVRC 2014 </a:t>
            </a:r>
            <a:r>
              <a:rPr lang="en-US" altLang="ko-KR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Challenge 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setup and Results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673E-5850-430F-B4E0-7A7C3A95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75A00-2052-084C-5953-E981FD4B7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19" y="1468192"/>
            <a:ext cx="6069106" cy="3612799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A8BB676-F377-BD54-7D0B-E1C5C7245053}"/>
              </a:ext>
            </a:extLst>
          </p:cNvPr>
          <p:cNvSpPr/>
          <p:nvPr/>
        </p:nvSpPr>
        <p:spPr>
          <a:xfrm>
            <a:off x="9125833" y="4275275"/>
            <a:ext cx="666119" cy="24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C0CE9-F0D7-D417-A969-1CEA4D2A536E}"/>
              </a:ext>
            </a:extLst>
          </p:cNvPr>
          <p:cNvSpPr txBox="1"/>
          <p:nvPr/>
        </p:nvSpPr>
        <p:spPr>
          <a:xfrm>
            <a:off x="6012557" y="5080991"/>
            <a:ext cx="6125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 shows the results of the top-ranked approaches over the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three-year period from 2012 to 2014.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537DCE6-5A30-007F-84C6-5838ABA10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42" y="1562621"/>
            <a:ext cx="5517978" cy="445542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 of the final submission to the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competition in both validation and test data  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recorded 6.67% in the top 5 error rates,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taking first place.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relative decrease of 56.5% compared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SuperVision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2012,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of approximately 40% compared to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Clarifai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was the best-performing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approach in 2013.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86F859-2360-A8AC-138F-C3EDA464C145}"/>
              </a:ext>
            </a:extLst>
          </p:cNvPr>
          <p:cNvSpPr txBox="1"/>
          <p:nvPr/>
        </p:nvSpPr>
        <p:spPr>
          <a:xfrm>
            <a:off x="384242" y="880938"/>
            <a:ext cx="24765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b="1" dirty="0"/>
              <a:t> Experiment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654500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877" y="142205"/>
            <a:ext cx="9624419" cy="360040"/>
          </a:xfrm>
        </p:spPr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1.  ILSVRC 2014 </a:t>
            </a:r>
            <a:r>
              <a:rPr lang="en-US" altLang="ko-KR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Challenge 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setup and Results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673E-5850-430F-B4E0-7A7C3A95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BB676-F377-BD54-7D0B-E1C5C7245053}"/>
              </a:ext>
            </a:extLst>
          </p:cNvPr>
          <p:cNvSpPr/>
          <p:nvPr/>
        </p:nvSpPr>
        <p:spPr>
          <a:xfrm>
            <a:off x="9125833" y="4275275"/>
            <a:ext cx="666119" cy="24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0537DCE6-5A30-007F-84C6-5838ABA10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82" y="1752074"/>
            <a:ext cx="5853057" cy="44554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 above analyzes the results obtained through tests that change the number of models and crops in the prediction process. 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one model, the model with the lowest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top 1 error rate was selected in the validation data.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only to the results on the validation data to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avoid overfitting to the test 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86F859-2360-A8AC-138F-C3EDA464C145}"/>
              </a:ext>
            </a:extLst>
          </p:cNvPr>
          <p:cNvSpPr txBox="1"/>
          <p:nvPr/>
        </p:nvSpPr>
        <p:spPr>
          <a:xfrm>
            <a:off x="384242" y="880938"/>
            <a:ext cx="24765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b="1" dirty="0"/>
              <a:t> Experiment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9A346-666F-24B4-7D23-339F60BB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495" y="1373382"/>
            <a:ext cx="5053900" cy="3784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0B5EEE-47B4-8C17-642B-E721B43B202F}"/>
              </a:ext>
            </a:extLst>
          </p:cNvPr>
          <p:cNvSpPr txBox="1"/>
          <p:nvPr/>
        </p:nvSpPr>
        <p:spPr>
          <a:xfrm>
            <a:off x="6674816" y="5203342"/>
            <a:ext cx="6101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Noto Sans KR"/>
              </a:rPr>
              <a:t>Table 3 shows the  Comparison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Noto Sans KR"/>
              </a:rPr>
              <a:t>GogLeNet's</a:t>
            </a:r>
            <a:r>
              <a:rPr lang="en-US" b="0" i="0" dirty="0">
                <a:solidFill>
                  <a:srgbClr val="333333"/>
                </a:solidFill>
                <a:effectLst/>
                <a:latin typeface="Noto Sans KR"/>
              </a:rPr>
              <a:t>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Noto Sans KR"/>
              </a:rPr>
              <a:t>classification performance by condition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AE9B9B-984F-FA0D-B15F-7F568F6DAE98}"/>
              </a:ext>
            </a:extLst>
          </p:cNvPr>
          <p:cNvSpPr/>
          <p:nvPr/>
        </p:nvSpPr>
        <p:spPr>
          <a:xfrm>
            <a:off x="9725339" y="4229857"/>
            <a:ext cx="666119" cy="339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361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878" y="142205"/>
            <a:ext cx="9593527" cy="360040"/>
          </a:xfrm>
        </p:spPr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2.  ILSVRC 2014 </a:t>
            </a:r>
            <a:r>
              <a:rPr lang="en-US" altLang="ko-KR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Detection Challenge 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setup and Results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673E-5850-430F-B4E0-7A7C3A95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865576-532B-32AB-F67F-0D507920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8" y="884960"/>
            <a:ext cx="11472097" cy="494917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ILSVRC 2014  Detection tasks: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bounding  boxes around 200 class objects.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detected object is considered correct if it matches the true value and overlaps more than 50% of the bounding box (using the Jaccard index).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Irrelevant detections are considered false positives and penalized.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classification problems, each image may or may not contain many objects, and the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objects may  be of different sizes.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measured using mean Average Precision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1265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878" y="142205"/>
            <a:ext cx="9593527" cy="360040"/>
          </a:xfrm>
        </p:spPr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2.  ILSVRC 2014 </a:t>
            </a:r>
            <a:r>
              <a:rPr lang="en-US" altLang="ko-KR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Detection Challenge 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setup and Results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673E-5850-430F-B4E0-7A7C3A95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865576-532B-32AB-F67F-0D507920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96" y="1481658"/>
            <a:ext cx="6792195" cy="487469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Top-ranked approaches in the detection problem and their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evolution since the initial version.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the 2013 results, the accuracy has almost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doubled. 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team's common strategy. Strategy refers to whether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external data is used and whether it is an ensemble or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contextual model.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External data generally refers to ILSVRC 2012 classification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data. 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4241A7-378E-AD39-AF17-8EF4A7500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72" y="798490"/>
            <a:ext cx="4698801" cy="3667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762BE-AC1F-8DAF-D1CE-6486878080DF}"/>
              </a:ext>
            </a:extLst>
          </p:cNvPr>
          <p:cNvSpPr txBox="1"/>
          <p:nvPr/>
        </p:nvSpPr>
        <p:spPr>
          <a:xfrm>
            <a:off x="7265672" y="4466175"/>
            <a:ext cx="61010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Noto Sans KR"/>
              </a:rPr>
              <a:t>Table 4. Comparison of detection performance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Noto Sans KR"/>
              </a:rPr>
              <a:t>(? means values ​​not mentioned)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6F859-2360-A8AC-138F-C3EDA464C145}"/>
              </a:ext>
            </a:extLst>
          </p:cNvPr>
          <p:cNvSpPr txBox="1"/>
          <p:nvPr/>
        </p:nvSpPr>
        <p:spPr>
          <a:xfrm>
            <a:off x="162396" y="803665"/>
            <a:ext cx="24765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b="1" dirty="0"/>
              <a:t> Experiment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57572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1878" y="142205"/>
            <a:ext cx="9593527" cy="360040"/>
          </a:xfrm>
        </p:spPr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2.  ILSVRC 2014 </a:t>
            </a:r>
            <a:r>
              <a:rPr lang="en-US" altLang="ko-KR" sz="3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Detection Challenge </a:t>
            </a: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setup and Results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673E-5850-430F-B4E0-7A7C3A95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865576-532B-32AB-F67F-0D5079201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78" y="1197736"/>
            <a:ext cx="6422407" cy="50357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results using only a single model. 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performing Deep Insight improves by 0.3 points by ensemble of  3 models, while  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achieves much stronger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performance with the ensemble.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060155-254E-6003-93CB-47ADD6A1B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642" y="1197736"/>
            <a:ext cx="4983782" cy="3380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C866A3-DAB7-E8CD-2C49-77E22C331003}"/>
              </a:ext>
            </a:extLst>
          </p:cNvPr>
          <p:cNvSpPr txBox="1"/>
          <p:nvPr/>
        </p:nvSpPr>
        <p:spPr>
          <a:xfrm>
            <a:off x="7036642" y="4627218"/>
            <a:ext cx="5231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Noto Sans KR"/>
              </a:rPr>
              <a:t>Table 5. Comparison of single model performance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Noto Sans KR"/>
              </a:rPr>
              <a:t>in the detection problem</a:t>
            </a:r>
            <a:r>
              <a:rPr lang="en-US" dirty="0">
                <a:solidFill>
                  <a:srgbClr val="333333"/>
                </a:solidFill>
                <a:latin typeface="Noto Sans KR"/>
              </a:rPr>
              <a:t>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6F859-2360-A8AC-138F-C3EDA464C145}"/>
              </a:ext>
            </a:extLst>
          </p:cNvPr>
          <p:cNvSpPr txBox="1"/>
          <p:nvPr/>
        </p:nvSpPr>
        <p:spPr>
          <a:xfrm>
            <a:off x="291878" y="858428"/>
            <a:ext cx="24765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600" b="1" dirty="0"/>
              <a:t> Experiment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288843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Result and Discussion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673E-5850-430F-B4E0-7A7C3A95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33019-8ADD-FA74-9FD1-FF0E4EF5D8E3}"/>
              </a:ext>
            </a:extLst>
          </p:cNvPr>
          <p:cNvSpPr txBox="1"/>
          <p:nvPr/>
        </p:nvSpPr>
        <p:spPr>
          <a:xfrm>
            <a:off x="92095" y="647871"/>
            <a:ext cx="36022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evaluation valid?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8D38C9-8E12-AE32-C851-F44B3CE2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16" y="1101062"/>
            <a:ext cx="11396024" cy="5255290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22-layer CNN and was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winner of ILSVRC 2014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top 5 error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rate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6.7%.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my knowledge, this was one of the first CNN architectures that really strayed from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general approach of simply stacking Conv and pooling layers on top of each other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 a sequential structure.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authors of the paper also emphasized that this new model places notable consideration on memory and power usage.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all of these layers and adding huge numbers of filters has a computational and memory cost, as well as an increased chance of overfitting.</a:t>
            </a:r>
          </a:p>
        </p:txBody>
      </p:sp>
    </p:spTree>
    <p:extLst>
      <p:ext uri="{BB962C8B-B14F-4D97-AF65-F5344CB8AC3E}">
        <p14:creationId xmlns:p14="http://schemas.microsoft.com/office/powerpoint/2010/main" val="135917199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673E-5850-430F-B4E0-7A7C3A95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23E83A-D3C5-A557-0A3F-1542573B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52" y="1540486"/>
            <a:ext cx="11482293" cy="453903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classification and detection, it is expected that similar quality of the result can be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achieved by much more expensive non-Inception-type networks of similar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and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width.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Authors’ approach yields solid evidence that moving to sparser architectures is a feasible    and useful idea in general.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significantly improves performance with a small increase in computing cost compared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 shallow and narrow architectures.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76AD0-62C7-0A61-DF25-D11E1B44278C}"/>
              </a:ext>
            </a:extLst>
          </p:cNvPr>
          <p:cNvSpPr txBox="1"/>
          <p:nvPr/>
        </p:nvSpPr>
        <p:spPr>
          <a:xfrm>
            <a:off x="387541" y="840968"/>
            <a:ext cx="60092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would be the impact of this paper?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581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8FADA0-B4FB-C1D8-4751-B430EE9B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624" y="1944852"/>
            <a:ext cx="3218591" cy="42498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A7290-1BE1-7AEA-5C26-94D3F4E57D52}"/>
              </a:ext>
            </a:extLst>
          </p:cNvPr>
          <p:cNvSpPr txBox="1"/>
          <p:nvPr/>
        </p:nvSpPr>
        <p:spPr>
          <a:xfrm>
            <a:off x="207107" y="805161"/>
            <a:ext cx="559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What is the main problem addressed?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040165-C3AE-95B1-17B3-DE61E4EB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139" y="1128584"/>
            <a:ext cx="3881865" cy="4660598"/>
          </a:xfrm>
          <a:prstGeom prst="rect">
            <a:avLst/>
          </a:prstGeom>
          <a:ln w="6350">
            <a:solidFill>
              <a:srgbClr val="FF0000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C6D182-6283-B83B-6538-FEA0A45C42C0}"/>
              </a:ext>
            </a:extLst>
          </p:cNvPr>
          <p:cNvSpPr txBox="1">
            <a:spLocks/>
          </p:cNvSpPr>
          <p:nvPr/>
        </p:nvSpPr>
        <p:spPr>
          <a:xfrm>
            <a:off x="506730" y="1211997"/>
            <a:ext cx="7821090" cy="1213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improve performance of deep neural network, while keeping</a:t>
            </a:r>
          </a:p>
          <a:p>
            <a:pPr marL="0" indent="0" algn="just">
              <a:buNone/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computational budget constant?</a:t>
            </a:r>
          </a:p>
          <a:p>
            <a:pPr marL="0" indent="0" algn="just">
              <a:buNone/>
            </a:pP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19B9-F3E4-5FFD-95C1-748A911B893A}"/>
              </a:ext>
            </a:extLst>
          </p:cNvPr>
          <p:cNvSpPr txBox="1">
            <a:spLocks/>
          </p:cNvSpPr>
          <p:nvPr/>
        </p:nvSpPr>
        <p:spPr>
          <a:xfrm>
            <a:off x="506730" y="2669162"/>
            <a:ext cx="7263153" cy="3687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alt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Deeper networks, with computational efficient</a:t>
            </a:r>
          </a:p>
          <a:p>
            <a:pPr>
              <a:lnSpc>
                <a:spcPct val="120000"/>
              </a:lnSpc>
            </a:pPr>
            <a:r>
              <a:rPr lang="en-US" alt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layers</a:t>
            </a:r>
          </a:p>
          <a:p>
            <a:pPr>
              <a:lnSpc>
                <a:spcPct val="120000"/>
              </a:lnSpc>
            </a:pPr>
            <a:r>
              <a:rPr lang="en-US" alt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alt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22 layers, and its code name is </a:t>
            </a:r>
            <a:r>
              <a:rPr lang="en-US" altLang="en-US" sz="4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</a:p>
          <a:p>
            <a:pPr>
              <a:lnSpc>
                <a:spcPct val="120000"/>
              </a:lnSpc>
            </a:pPr>
            <a:r>
              <a:rPr lang="en-US" alt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“Inception” module – applies 1x1,3x3,5x5 convolution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3x3 max pooling (all operations apply padding) on the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previous layer input and concatenates their output</a:t>
            </a:r>
          </a:p>
          <a:p>
            <a:pPr>
              <a:lnSpc>
                <a:spcPct val="120000"/>
              </a:lnSpc>
            </a:pPr>
            <a:r>
              <a:rPr lang="en-US" alt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FC layers</a:t>
            </a:r>
          </a:p>
          <a:p>
            <a:pPr>
              <a:lnSpc>
                <a:spcPct val="120000"/>
              </a:lnSpc>
            </a:pPr>
            <a:r>
              <a:rPr lang="en-US" alt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only 5M parameters! 12x less parameters than </a:t>
            </a:r>
            <a:r>
              <a:rPr lang="en-US" alt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alt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ILSVRC’14 classification winner (6.7% top 5 error)</a:t>
            </a:r>
          </a:p>
          <a:p>
            <a:endParaRPr lang="en-US" altLang="en-US" sz="2600" dirty="0"/>
          </a:p>
          <a:p>
            <a:pPr lvl="1">
              <a:buFontTx/>
              <a:buChar char="-"/>
            </a:pPr>
            <a:endParaRPr lang="en-US" altLang="en-US" sz="2600" dirty="0"/>
          </a:p>
          <a:p>
            <a:pPr>
              <a:buFontTx/>
              <a:buChar char="-"/>
            </a:pPr>
            <a:endParaRPr lang="en-US" alt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CE2A0-B752-6AC7-2448-1B65660D7C1E}"/>
              </a:ext>
            </a:extLst>
          </p:cNvPr>
          <p:cNvSpPr txBox="1"/>
          <p:nvPr/>
        </p:nvSpPr>
        <p:spPr>
          <a:xfrm>
            <a:off x="286787" y="2150064"/>
            <a:ext cx="18758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Solution?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1951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Future Work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4673E-5850-430F-B4E0-7A7C3A95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0929D-2532-6230-72E1-5E1BAE150213}"/>
              </a:ext>
            </a:extLst>
          </p:cNvPr>
          <p:cNvSpPr txBox="1"/>
          <p:nvPr/>
        </p:nvSpPr>
        <p:spPr>
          <a:xfrm>
            <a:off x="529489" y="1051598"/>
            <a:ext cx="112074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strength of the Inception architecture is considerable improvement in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performance in exchange for a minimal increase in computational cost.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the Inception models can be matched by more expensive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creating sparser and more refined structures in automated ways.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the insights of the Inception architecture to the other domain.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0870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1743646" y="217407"/>
            <a:ext cx="6565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7"/>
          <p:cNvSpPr txBox="1"/>
          <p:nvPr/>
        </p:nvSpPr>
        <p:spPr>
          <a:xfrm>
            <a:off x="4635999" y="3017886"/>
            <a:ext cx="595225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3600" b="1" i="0" u="sng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감사합니다</a:t>
            </a:r>
            <a:r>
              <a:rPr lang="en-US" sz="3600" b="1" i="0" u="sng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3600" b="1" i="0" u="sng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7"/>
          <p:cNvSpPr txBox="1"/>
          <p:nvPr/>
        </p:nvSpPr>
        <p:spPr>
          <a:xfrm>
            <a:off x="2913433" y="2363077"/>
            <a:ext cx="1024312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sng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 !</a:t>
            </a:r>
            <a:endParaRPr sz="4000" b="1" i="0" u="sng" strike="noStrike" cap="none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UST 이미지">
            <a:extLst>
              <a:ext uri="{FF2B5EF4-FFF2-40B4-BE49-F238E27FC236}">
                <a16:creationId xmlns:a16="http://schemas.microsoft.com/office/drawing/2014/main" id="{085D3FEF-6066-103E-20BA-0F0B8A3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46" y="5363660"/>
            <a:ext cx="1405512" cy="5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401;p23">
            <a:extLst>
              <a:ext uri="{FF2B5EF4-FFF2-40B4-BE49-F238E27FC236}">
                <a16:creationId xmlns:a16="http://schemas.microsoft.com/office/drawing/2014/main" id="{AAEB8097-F77B-0AE9-3214-D4AF1F9BB43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3212" y="5505732"/>
            <a:ext cx="2630086" cy="845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66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8FADA0-B4FB-C1D8-4751-B430EE9B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624" y="1969074"/>
            <a:ext cx="3218591" cy="42498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87A7F-F0FE-4D74-21CB-043AF5D29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285" y="1598141"/>
            <a:ext cx="3389430" cy="365208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5F8613-BC61-1978-0F47-7732630C938F}"/>
              </a:ext>
            </a:extLst>
          </p:cNvPr>
          <p:cNvSpPr txBox="1">
            <a:spLocks/>
          </p:cNvSpPr>
          <p:nvPr/>
        </p:nvSpPr>
        <p:spPr>
          <a:xfrm>
            <a:off x="90152" y="1764104"/>
            <a:ext cx="7495504" cy="4250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Inception, the code name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, </a:t>
            </a:r>
          </a:p>
          <a:p>
            <a:pPr marL="0" indent="0" algn="l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originated from the paper Network in Network (NIN),</a:t>
            </a:r>
          </a:p>
          <a:p>
            <a:pPr marL="0" indent="0" algn="l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more precisely, from the line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"we need to go deeper"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 the movie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“Inception”.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l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deeper you go, the better you learn”.</a:t>
            </a:r>
          </a:p>
          <a:p>
            <a:pPr marL="0" indent="0" algn="l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682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8FADA0-B4FB-C1D8-4751-B430EE9B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624" y="1969074"/>
            <a:ext cx="3218591" cy="42498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87A7F-F0FE-4D74-21CB-043AF5D29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66" y="1558345"/>
            <a:ext cx="3520634" cy="361013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5F8613-BC61-1978-0F47-7732630C938F}"/>
              </a:ext>
            </a:extLst>
          </p:cNvPr>
          <p:cNvSpPr txBox="1">
            <a:spLocks/>
          </p:cNvSpPr>
          <p:nvPr/>
        </p:nvSpPr>
        <p:spPr>
          <a:xfrm>
            <a:off x="214408" y="947704"/>
            <a:ext cx="7633688" cy="4968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author focused on the efficient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for computer vision codenamed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Inception.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two different meanings: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all, in the sense that we introduce a new level of organization in the form of the “Inception module”. 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also, in the more direct sense of increased network depth.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has a flexible structure rather than a rigid fixed structure.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proposed a deep Convolution Neural Network named inception that achieved top results for classification and detection in ILSVRC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2014.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348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Motivation &amp; High Level Consideration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8FADA0-B4FB-C1D8-4751-B430EE9B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570" y="1697226"/>
            <a:ext cx="3218591" cy="42498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111" y="844135"/>
            <a:ext cx="1160125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 way to improve the performance of deep neural network is to increase its size.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2224" y="1409490"/>
            <a:ext cx="5987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increasing both 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depth (number of layers in the network)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width ( number of units in each layer)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7C6D182-6283-B83B-6538-FEA0A45C42C0}"/>
              </a:ext>
            </a:extLst>
          </p:cNvPr>
          <p:cNvSpPr txBox="1">
            <a:spLocks/>
          </p:cNvSpPr>
          <p:nvPr/>
        </p:nvSpPr>
        <p:spPr>
          <a:xfrm>
            <a:off x="211111" y="2878915"/>
            <a:ext cx="11610186" cy="334889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Improving the performance of a neural network by increasing the number of layers and nodes. </a:t>
            </a:r>
          </a:p>
          <a:p>
            <a:pPr marL="0" indent="0" algn="just"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However, this comes with two major drawbacks:</a:t>
            </a:r>
          </a:p>
          <a:p>
            <a:pPr marL="0" indent="0" algn="just"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Increasing the number of parameters also increases the chances of </a:t>
            </a:r>
            <a:r>
              <a:rPr lang="en-US" sz="4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overfitting.</a:t>
            </a:r>
          </a:p>
          <a:p>
            <a:pPr marL="0" indent="0" algn="just"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Increasing the network size in such a manner also increases the </a:t>
            </a:r>
            <a:r>
              <a:rPr lang="en-US" sz="4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cost</a:t>
            </a:r>
            <a:r>
              <a:rPr lang="en-US" sz="4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45890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Motivation &amp; High Level Consideration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4F93-8F27-B1DD-13EA-5E673C35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7" y="1292336"/>
            <a:ext cx="11471410" cy="467058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perform better when convolutions didn’t alter the dimensions of the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input drastically.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smart factorization methods, convolutions can be made more efficient in terms of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computational complexity.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they factorize convolutions of filter size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combination of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3x3 convolution is equivalent to first performing a 1x3 convolution, and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performing 3x1 convolutions on its output. 33% cheaper.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D4638-A95C-0A0D-C705-E166D8E81B03}"/>
              </a:ext>
            </a:extLst>
          </p:cNvPr>
          <p:cNvSpPr txBox="1"/>
          <p:nvPr/>
        </p:nvSpPr>
        <p:spPr>
          <a:xfrm>
            <a:off x="135359" y="818725"/>
            <a:ext cx="50145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overcome these problems?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121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Motivation &amp; High Level Consideration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EE4899-F8A8-02D3-1981-F222982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19" y="1499232"/>
            <a:ext cx="11191054" cy="459676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“Inception module”, the authors showed that a creative structuring of layers can lead to improve performance and be computationally efficient.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benefits of the architecture are experimentally verified on the ILSVRC 2014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classification and detection challenges.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has really set the stage for some amazing architectures that significantly outperform the current state of the art.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EA7B2-8562-0DC7-CD26-355B8B4136DC}"/>
              </a:ext>
            </a:extLst>
          </p:cNvPr>
          <p:cNvSpPr txBox="1"/>
          <p:nvPr/>
        </p:nvSpPr>
        <p:spPr>
          <a:xfrm>
            <a:off x="149731" y="875898"/>
            <a:ext cx="5091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to overcome these problems?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841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C97CC-5BFB-4D8C-8570-9BEB55EE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6FDB4-998D-47F0-98A4-E1F703D751AC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Architectural Details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8DBE47-242D-38A4-39D7-A91D8DFFDBBB}"/>
              </a:ext>
            </a:extLst>
          </p:cNvPr>
          <p:cNvSpPr txBox="1">
            <a:spLocks/>
          </p:cNvSpPr>
          <p:nvPr/>
        </p:nvSpPr>
        <p:spPr>
          <a:xfrm>
            <a:off x="291878" y="720218"/>
            <a:ext cx="11290522" cy="676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  <a:defRPr/>
            </a:pPr>
            <a:r>
              <a:rPr lang="en-US" sz="2600" b="1" dirty="0"/>
              <a:t>“Inception module”:   </a:t>
            </a:r>
            <a:r>
              <a:rPr lang="en-US" sz="2300" b="1" dirty="0"/>
              <a:t>D</a:t>
            </a:r>
            <a:r>
              <a:rPr lang="en-US" sz="2300" dirty="0"/>
              <a:t>esign a good local network topology (network within a network) and then stack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sz="2300" dirty="0"/>
              <a:t>                                        these modules on top of each other.</a:t>
            </a:r>
          </a:p>
          <a:p>
            <a:pPr>
              <a:defRPr/>
            </a:pPr>
            <a:endParaRPr lang="en-US" sz="2200" dirty="0"/>
          </a:p>
          <a:p>
            <a:pPr marL="457200" lvl="1" indent="0">
              <a:buNone/>
              <a:defRPr/>
            </a:pPr>
            <a:endParaRPr lang="en-US" sz="2600" b="1" dirty="0"/>
          </a:p>
          <a:p>
            <a:pPr marL="457200" lvl="1" indent="0">
              <a:buNone/>
              <a:defRPr/>
            </a:pPr>
            <a:endParaRPr lang="en-US" sz="2600" b="1" dirty="0"/>
          </a:p>
          <a:p>
            <a:pPr>
              <a:buFontTx/>
              <a:buChar char="-"/>
              <a:defRPr/>
            </a:pPr>
            <a:endParaRPr lang="en-US" sz="24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6FF7E4A6-7027-C1EA-9E31-1A850511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" y="1586575"/>
            <a:ext cx="11809926" cy="4347943"/>
          </a:xfrm>
          <a:prstGeom prst="rect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2237A-BE97-B2C7-EE6F-1F6EF9367735}"/>
              </a:ext>
            </a:extLst>
          </p:cNvPr>
          <p:cNvSpPr txBox="1"/>
          <p:nvPr/>
        </p:nvSpPr>
        <p:spPr>
          <a:xfrm>
            <a:off x="3255715" y="6034839"/>
            <a:ext cx="580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</a:t>
            </a:r>
            <a:r>
              <a:rPr lang="en-US" b="1" dirty="0" err="1">
                <a:solidFill>
                  <a:srgbClr val="FF0000"/>
                </a:solidFill>
              </a:rPr>
              <a:t>GoogLeNet</a:t>
            </a:r>
            <a:r>
              <a:rPr lang="en-US" b="1" dirty="0">
                <a:solidFill>
                  <a:srgbClr val="FF0000"/>
                </a:solidFill>
              </a:rPr>
              <a:t>”</a:t>
            </a:r>
            <a:r>
              <a:rPr lang="en-US" dirty="0"/>
              <a:t> network with all the bells and whistles.</a:t>
            </a:r>
          </a:p>
        </p:txBody>
      </p:sp>
    </p:spTree>
    <p:extLst>
      <p:ext uri="{BB962C8B-B14F-4D97-AF65-F5344CB8AC3E}">
        <p14:creationId xmlns:p14="http://schemas.microsoft.com/office/powerpoint/2010/main" val="3737859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업무보고자료(20220118,07,커먼즈팀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24037</TotalTime>
  <Words>1964</Words>
  <Application>Microsoft Office PowerPoint</Application>
  <PresentationFormat>Widescreen</PresentationFormat>
  <Paragraphs>321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KoPub돋움체 Bold</vt:lpstr>
      <vt:lpstr>Noto Sans KR</vt:lpstr>
      <vt:lpstr>맑은 고딕</vt:lpstr>
      <vt:lpstr>Arial</vt:lpstr>
      <vt:lpstr>Calibri</vt:lpstr>
      <vt:lpstr>Times New Roman</vt:lpstr>
      <vt:lpstr>Wingdings</vt:lpstr>
      <vt:lpstr>업무보고자료(20220118,07,커먼즈팀)</vt:lpstr>
      <vt:lpstr>PowerPoint Presentation</vt:lpstr>
      <vt:lpstr>Contents</vt:lpstr>
      <vt:lpstr>Abstract</vt:lpstr>
      <vt:lpstr>Introduction</vt:lpstr>
      <vt:lpstr>Introduction</vt:lpstr>
      <vt:lpstr>Motivation &amp; High Level Consideration</vt:lpstr>
      <vt:lpstr>Motivation &amp; High Level Consideration</vt:lpstr>
      <vt:lpstr>Motivation &amp; High Level Consideration</vt:lpstr>
      <vt:lpstr>Architectural Details</vt:lpstr>
      <vt:lpstr>Architectural Details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Architectural Details</vt:lpstr>
      <vt:lpstr>Architectural Details</vt:lpstr>
      <vt:lpstr>1.  ILSVRC 2014 Classification Challenge setup and Results</vt:lpstr>
      <vt:lpstr>1.  ILSVRC 2014 Classification Challenge setup and Results</vt:lpstr>
      <vt:lpstr>1.  ILSVRC 2014 Classification Challenge setup and Results</vt:lpstr>
      <vt:lpstr>2.  ILSVRC 2014 Detection Challenge setup and Results</vt:lpstr>
      <vt:lpstr>2.  ILSVRC 2014 Detection Challenge setup and Results</vt:lpstr>
      <vt:lpstr>2.  ILSVRC 2014 Detection Challenge setup and Results</vt:lpstr>
      <vt:lpstr>Result and Discussion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indra mary</cp:lastModifiedBy>
  <cp:revision>383</cp:revision>
  <cp:lastPrinted>2022-10-25T03:33:06Z</cp:lastPrinted>
  <dcterms:created xsi:type="dcterms:W3CDTF">2022-03-02T02:42:44Z</dcterms:created>
  <dcterms:modified xsi:type="dcterms:W3CDTF">2022-12-12T01:22:29Z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C:\Users\Nilesh3030\Downloads\IntroOS(esmallj).pptx</vt:lpwstr>
  </property>
</Properties>
</file>