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8" r:id="rId15"/>
    <p:sldId id="271" r:id="rId16"/>
    <p:sldId id="279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85A52-2027-49E4-BC4B-970B04334678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pPr latinLnBrk="1"/>
          <a:endParaRPr lang="ko-KR" altLang="en-US"/>
        </a:p>
      </dgm:t>
    </dgm:pt>
    <dgm:pt modelId="{E80C3097-AF4C-42F3-A2C9-F912A144CEFB}">
      <dgm:prSet phldrT="[Text]"/>
      <dgm:spPr/>
      <dgm:t>
        <a:bodyPr/>
        <a:lstStyle/>
        <a:p>
          <a:pPr latinLnBrk="1"/>
          <a:r>
            <a:rPr lang="en-US" altLang="ko-KR" dirty="0"/>
            <a:t>Background</a:t>
          </a:r>
          <a:endParaRPr lang="ko-KR" altLang="en-US" dirty="0"/>
        </a:p>
      </dgm:t>
    </dgm:pt>
    <dgm:pt modelId="{73D2BAC7-249C-46B5-A702-9DEF37606DDA}" type="parTrans" cxnId="{361FD077-08F6-4D71-B8D1-362624AF7007}">
      <dgm:prSet/>
      <dgm:spPr/>
      <dgm:t>
        <a:bodyPr/>
        <a:lstStyle/>
        <a:p>
          <a:pPr latinLnBrk="1"/>
          <a:endParaRPr lang="ko-KR" altLang="en-US"/>
        </a:p>
      </dgm:t>
    </dgm:pt>
    <dgm:pt modelId="{07DEFF9B-D498-4D10-B404-9C7C83FDB35A}" type="sibTrans" cxnId="{361FD077-08F6-4D71-B8D1-362624AF7007}">
      <dgm:prSet/>
      <dgm:spPr/>
      <dgm:t>
        <a:bodyPr/>
        <a:lstStyle/>
        <a:p>
          <a:pPr latinLnBrk="1"/>
          <a:endParaRPr lang="ko-KR" altLang="en-US"/>
        </a:p>
      </dgm:t>
    </dgm:pt>
    <dgm:pt modelId="{42B8DC6F-011F-4F53-9ED9-7BDB55D6EE0A}">
      <dgm:prSet phldrT="[Text]"/>
      <dgm:spPr/>
      <dgm:t>
        <a:bodyPr/>
        <a:lstStyle/>
        <a:p>
          <a:pPr latinLnBrk="1"/>
          <a:r>
            <a:rPr lang="en-US" altLang="ko-KR" dirty="0"/>
            <a:t>Pretraining</a:t>
          </a:r>
          <a:endParaRPr lang="ko-KR" altLang="en-US" dirty="0"/>
        </a:p>
      </dgm:t>
    </dgm:pt>
    <dgm:pt modelId="{CBFF266F-3298-4B34-872E-9DEC95210567}" type="parTrans" cxnId="{8C83199E-7420-4413-B0EA-3634D94A0589}">
      <dgm:prSet/>
      <dgm:spPr/>
      <dgm:t>
        <a:bodyPr/>
        <a:lstStyle/>
        <a:p>
          <a:pPr latinLnBrk="1"/>
          <a:endParaRPr lang="ko-KR" altLang="en-US"/>
        </a:p>
      </dgm:t>
    </dgm:pt>
    <dgm:pt modelId="{E9FBF3DA-9B0C-4727-9BF7-C13189B17AD5}" type="sibTrans" cxnId="{8C83199E-7420-4413-B0EA-3634D94A0589}">
      <dgm:prSet/>
      <dgm:spPr/>
      <dgm:t>
        <a:bodyPr/>
        <a:lstStyle/>
        <a:p>
          <a:pPr latinLnBrk="1"/>
          <a:endParaRPr lang="ko-KR" altLang="en-US"/>
        </a:p>
      </dgm:t>
    </dgm:pt>
    <dgm:pt modelId="{9162EB49-5D9A-42E5-90D2-972981A95166}">
      <dgm:prSet phldrT="[Text]"/>
      <dgm:spPr/>
      <dgm:t>
        <a:bodyPr/>
        <a:lstStyle/>
        <a:p>
          <a:pPr latinLnBrk="1"/>
          <a:r>
            <a:rPr lang="en-US" altLang="ko-KR" dirty="0"/>
            <a:t>Conclusion</a:t>
          </a:r>
          <a:endParaRPr lang="ko-KR" altLang="en-US" dirty="0"/>
        </a:p>
      </dgm:t>
    </dgm:pt>
    <dgm:pt modelId="{BEF17C75-870A-47A5-B33E-7D6E15CAC4FA}" type="parTrans" cxnId="{AD5FA4C8-535D-440C-ACB4-27B35506BAEA}">
      <dgm:prSet/>
      <dgm:spPr/>
      <dgm:t>
        <a:bodyPr/>
        <a:lstStyle/>
        <a:p>
          <a:pPr latinLnBrk="1"/>
          <a:endParaRPr lang="ko-KR" altLang="en-US"/>
        </a:p>
      </dgm:t>
    </dgm:pt>
    <dgm:pt modelId="{BAD4DA45-BF92-483F-B7BD-6052C9326E0D}" type="sibTrans" cxnId="{AD5FA4C8-535D-440C-ACB4-27B35506BAEA}">
      <dgm:prSet/>
      <dgm:spPr/>
      <dgm:t>
        <a:bodyPr/>
        <a:lstStyle/>
        <a:p>
          <a:pPr latinLnBrk="1"/>
          <a:endParaRPr lang="ko-KR" altLang="en-US"/>
        </a:p>
      </dgm:t>
    </dgm:pt>
    <dgm:pt modelId="{A8C485EC-F0B8-4AD6-BF87-C54ABF1448A4}">
      <dgm:prSet phldrT="[Text]"/>
      <dgm:spPr/>
      <dgm:t>
        <a:bodyPr/>
        <a:lstStyle/>
        <a:p>
          <a:pPr latinLnBrk="1"/>
          <a:r>
            <a:rPr lang="en-US" altLang="ko-KR" dirty="0"/>
            <a:t>Model Details</a:t>
          </a:r>
          <a:endParaRPr lang="ko-KR" altLang="en-US" dirty="0"/>
        </a:p>
      </dgm:t>
    </dgm:pt>
    <dgm:pt modelId="{B400B020-A22F-4740-B3D3-C971D2379B73}" type="parTrans" cxnId="{447D4DE9-8F14-467E-86DD-A0748E00D444}">
      <dgm:prSet/>
      <dgm:spPr/>
      <dgm:t>
        <a:bodyPr/>
        <a:lstStyle/>
        <a:p>
          <a:pPr latinLnBrk="1"/>
          <a:endParaRPr lang="ko-KR" altLang="en-US"/>
        </a:p>
      </dgm:t>
    </dgm:pt>
    <dgm:pt modelId="{8264F9F7-F827-4EB7-AEF9-99959F37D78C}" type="sibTrans" cxnId="{447D4DE9-8F14-467E-86DD-A0748E00D444}">
      <dgm:prSet/>
      <dgm:spPr/>
      <dgm:t>
        <a:bodyPr/>
        <a:lstStyle/>
        <a:p>
          <a:pPr latinLnBrk="1"/>
          <a:endParaRPr lang="ko-KR" altLang="en-US"/>
        </a:p>
      </dgm:t>
    </dgm:pt>
    <dgm:pt modelId="{E7C0B362-98A5-4BE5-8FD2-3B162E43B207}">
      <dgm:prSet phldrT="[Text]"/>
      <dgm:spPr/>
      <dgm:t>
        <a:bodyPr/>
        <a:lstStyle/>
        <a:p>
          <a:pPr latinLnBrk="1"/>
          <a:r>
            <a:rPr lang="en-US" altLang="ko-KR" dirty="0"/>
            <a:t>Finetuning</a:t>
          </a:r>
          <a:endParaRPr lang="ko-KR" altLang="en-US" dirty="0"/>
        </a:p>
      </dgm:t>
    </dgm:pt>
    <dgm:pt modelId="{385E8532-3D35-4119-A47C-DE1C09A1A457}" type="parTrans" cxnId="{98029329-AF4F-445D-A52E-EDA7C13AD7B5}">
      <dgm:prSet/>
      <dgm:spPr/>
      <dgm:t>
        <a:bodyPr/>
        <a:lstStyle/>
        <a:p>
          <a:pPr latinLnBrk="1"/>
          <a:endParaRPr lang="ko-KR" altLang="en-US"/>
        </a:p>
      </dgm:t>
    </dgm:pt>
    <dgm:pt modelId="{B0356572-F146-4745-AD77-AAF87B6908AC}" type="sibTrans" cxnId="{98029329-AF4F-445D-A52E-EDA7C13AD7B5}">
      <dgm:prSet/>
      <dgm:spPr/>
      <dgm:t>
        <a:bodyPr/>
        <a:lstStyle/>
        <a:p>
          <a:pPr latinLnBrk="1"/>
          <a:endParaRPr lang="ko-KR" altLang="en-US"/>
        </a:p>
      </dgm:t>
    </dgm:pt>
    <dgm:pt modelId="{C23A97D4-1E91-43CF-8D3F-208A71B62CF3}">
      <dgm:prSet phldrT="[Text]"/>
      <dgm:spPr/>
      <dgm:t>
        <a:bodyPr/>
        <a:lstStyle/>
        <a:p>
          <a:pPr latinLnBrk="1"/>
          <a:r>
            <a:rPr lang="en-US" altLang="ko-KR" dirty="0"/>
            <a:t>Experimental Results</a:t>
          </a:r>
          <a:endParaRPr lang="ko-KR" altLang="en-US" dirty="0"/>
        </a:p>
      </dgm:t>
    </dgm:pt>
    <dgm:pt modelId="{E00F4DD8-EF26-4014-A355-6AA713C188CE}" type="parTrans" cxnId="{63C31B28-C6EF-4CAF-8F54-413D52C789EE}">
      <dgm:prSet/>
      <dgm:spPr/>
      <dgm:t>
        <a:bodyPr/>
        <a:lstStyle/>
        <a:p>
          <a:pPr latinLnBrk="1"/>
          <a:endParaRPr lang="ko-KR" altLang="en-US"/>
        </a:p>
      </dgm:t>
    </dgm:pt>
    <dgm:pt modelId="{1C4B5B6F-5461-4DA4-8FDF-BDA2178CF228}" type="sibTrans" cxnId="{63C31B28-C6EF-4CAF-8F54-413D52C789EE}">
      <dgm:prSet/>
      <dgm:spPr/>
      <dgm:t>
        <a:bodyPr/>
        <a:lstStyle/>
        <a:p>
          <a:pPr latinLnBrk="1"/>
          <a:endParaRPr lang="ko-KR" altLang="en-US"/>
        </a:p>
      </dgm:t>
    </dgm:pt>
    <dgm:pt modelId="{D5AAD278-82F8-4D70-9B06-B8B52A211215}">
      <dgm:prSet phldrT="[Text]"/>
      <dgm:spPr/>
      <dgm:t>
        <a:bodyPr/>
        <a:lstStyle/>
        <a:p>
          <a:pPr latinLnBrk="1"/>
          <a:r>
            <a:rPr lang="en-US" altLang="ko-KR" dirty="0"/>
            <a:t>Ablation Studies</a:t>
          </a:r>
          <a:endParaRPr lang="ko-KR" altLang="en-US" dirty="0"/>
        </a:p>
      </dgm:t>
    </dgm:pt>
    <dgm:pt modelId="{11983A11-5B13-4177-BDA6-5A9E50F42CB7}" type="parTrans" cxnId="{23750163-64AA-455C-9E74-AAB294E812B8}">
      <dgm:prSet/>
      <dgm:spPr/>
      <dgm:t>
        <a:bodyPr/>
        <a:lstStyle/>
        <a:p>
          <a:pPr latinLnBrk="1"/>
          <a:endParaRPr lang="ko-KR" altLang="en-US"/>
        </a:p>
      </dgm:t>
    </dgm:pt>
    <dgm:pt modelId="{700732A6-FE12-4432-843C-A0BE19C3E6EC}" type="sibTrans" cxnId="{23750163-64AA-455C-9E74-AAB294E812B8}">
      <dgm:prSet/>
      <dgm:spPr/>
      <dgm:t>
        <a:bodyPr/>
        <a:lstStyle/>
        <a:p>
          <a:pPr latinLnBrk="1"/>
          <a:endParaRPr lang="ko-KR" altLang="en-US"/>
        </a:p>
      </dgm:t>
    </dgm:pt>
    <dgm:pt modelId="{E66DC1F6-2049-444B-BFA3-61077CCB03CE}" type="pres">
      <dgm:prSet presAssocID="{B3185A52-2027-49E4-BC4B-970B04334678}" presName="Name0" presStyleCnt="0">
        <dgm:presLayoutVars>
          <dgm:chMax val="7"/>
          <dgm:chPref val="7"/>
          <dgm:dir/>
        </dgm:presLayoutVars>
      </dgm:prSet>
      <dgm:spPr/>
    </dgm:pt>
    <dgm:pt modelId="{C4CB5749-20D7-468D-B7AD-B3E2C64521A0}" type="pres">
      <dgm:prSet presAssocID="{B3185A52-2027-49E4-BC4B-970B04334678}" presName="Name1" presStyleCnt="0"/>
      <dgm:spPr/>
    </dgm:pt>
    <dgm:pt modelId="{F13D2EA6-F286-48C4-B92F-0F3D40B0ABC9}" type="pres">
      <dgm:prSet presAssocID="{B3185A52-2027-49E4-BC4B-970B04334678}" presName="cycle" presStyleCnt="0"/>
      <dgm:spPr/>
    </dgm:pt>
    <dgm:pt modelId="{667AB364-863B-4C79-AEEE-9B3E61ADBBDB}" type="pres">
      <dgm:prSet presAssocID="{B3185A52-2027-49E4-BC4B-970B04334678}" presName="srcNode" presStyleLbl="node1" presStyleIdx="0" presStyleCnt="7"/>
      <dgm:spPr/>
    </dgm:pt>
    <dgm:pt modelId="{5C3CBD27-5317-4298-8E2A-066B6B6C43CF}" type="pres">
      <dgm:prSet presAssocID="{B3185A52-2027-49E4-BC4B-970B04334678}" presName="conn" presStyleLbl="parChTrans1D2" presStyleIdx="0" presStyleCnt="1"/>
      <dgm:spPr/>
    </dgm:pt>
    <dgm:pt modelId="{2A918A35-1B48-4213-A9CA-31472DCCDD6B}" type="pres">
      <dgm:prSet presAssocID="{B3185A52-2027-49E4-BC4B-970B04334678}" presName="extraNode" presStyleLbl="node1" presStyleIdx="0" presStyleCnt="7"/>
      <dgm:spPr/>
    </dgm:pt>
    <dgm:pt modelId="{C73AA1A7-AB25-4231-BE2D-A2135B0BBE97}" type="pres">
      <dgm:prSet presAssocID="{B3185A52-2027-49E4-BC4B-970B04334678}" presName="dstNode" presStyleLbl="node1" presStyleIdx="0" presStyleCnt="7"/>
      <dgm:spPr/>
    </dgm:pt>
    <dgm:pt modelId="{3BC829A5-7BBE-4C05-9247-6ED01E8CA4A1}" type="pres">
      <dgm:prSet presAssocID="{E80C3097-AF4C-42F3-A2C9-F912A144CEFB}" presName="text_1" presStyleLbl="node1" presStyleIdx="0" presStyleCnt="7">
        <dgm:presLayoutVars>
          <dgm:bulletEnabled val="1"/>
        </dgm:presLayoutVars>
      </dgm:prSet>
      <dgm:spPr/>
    </dgm:pt>
    <dgm:pt modelId="{CB465B1C-F578-43A9-ADCF-298E34CFD055}" type="pres">
      <dgm:prSet presAssocID="{E80C3097-AF4C-42F3-A2C9-F912A144CEFB}" presName="accent_1" presStyleCnt="0"/>
      <dgm:spPr/>
    </dgm:pt>
    <dgm:pt modelId="{09D40A93-2158-46BE-9EDA-6AC10301B5CB}" type="pres">
      <dgm:prSet presAssocID="{E80C3097-AF4C-42F3-A2C9-F912A144CEFB}" presName="accentRepeatNode" presStyleLbl="solidFgAcc1" presStyleIdx="0" presStyleCnt="7"/>
      <dgm:spPr/>
    </dgm:pt>
    <dgm:pt modelId="{E3366CF0-70A4-48FA-8926-EDD4203404C4}" type="pres">
      <dgm:prSet presAssocID="{42B8DC6F-011F-4F53-9ED9-7BDB55D6EE0A}" presName="text_2" presStyleLbl="node1" presStyleIdx="1" presStyleCnt="7">
        <dgm:presLayoutVars>
          <dgm:bulletEnabled val="1"/>
        </dgm:presLayoutVars>
      </dgm:prSet>
      <dgm:spPr/>
    </dgm:pt>
    <dgm:pt modelId="{294C983A-F37E-4C5C-94A3-1583AC2AC37E}" type="pres">
      <dgm:prSet presAssocID="{42B8DC6F-011F-4F53-9ED9-7BDB55D6EE0A}" presName="accent_2" presStyleCnt="0"/>
      <dgm:spPr/>
    </dgm:pt>
    <dgm:pt modelId="{B57D1C83-FC88-4269-BFF8-2BD43AE2E578}" type="pres">
      <dgm:prSet presAssocID="{42B8DC6F-011F-4F53-9ED9-7BDB55D6EE0A}" presName="accentRepeatNode" presStyleLbl="solidFgAcc1" presStyleIdx="1" presStyleCnt="7"/>
      <dgm:spPr/>
    </dgm:pt>
    <dgm:pt modelId="{D2FD6FB9-BC22-43F5-8A55-4075EACE4B65}" type="pres">
      <dgm:prSet presAssocID="{A8C485EC-F0B8-4AD6-BF87-C54ABF1448A4}" presName="text_3" presStyleLbl="node1" presStyleIdx="2" presStyleCnt="7">
        <dgm:presLayoutVars>
          <dgm:bulletEnabled val="1"/>
        </dgm:presLayoutVars>
      </dgm:prSet>
      <dgm:spPr/>
    </dgm:pt>
    <dgm:pt modelId="{31CEE1C8-0ED2-4E1F-A2E0-0C5E35B544F7}" type="pres">
      <dgm:prSet presAssocID="{A8C485EC-F0B8-4AD6-BF87-C54ABF1448A4}" presName="accent_3" presStyleCnt="0"/>
      <dgm:spPr/>
    </dgm:pt>
    <dgm:pt modelId="{1C08FA26-B8F7-47FA-9F9A-80396CAB7B4B}" type="pres">
      <dgm:prSet presAssocID="{A8C485EC-F0B8-4AD6-BF87-C54ABF1448A4}" presName="accentRepeatNode" presStyleLbl="solidFgAcc1" presStyleIdx="2" presStyleCnt="7"/>
      <dgm:spPr/>
    </dgm:pt>
    <dgm:pt modelId="{511DB9FA-8CAA-43A3-8E28-D7E0D9600C5F}" type="pres">
      <dgm:prSet presAssocID="{E7C0B362-98A5-4BE5-8FD2-3B162E43B207}" presName="text_4" presStyleLbl="node1" presStyleIdx="3" presStyleCnt="7">
        <dgm:presLayoutVars>
          <dgm:bulletEnabled val="1"/>
        </dgm:presLayoutVars>
      </dgm:prSet>
      <dgm:spPr/>
    </dgm:pt>
    <dgm:pt modelId="{62D8ECB4-AD1F-4063-8FCC-6E9CB6DB9F88}" type="pres">
      <dgm:prSet presAssocID="{E7C0B362-98A5-4BE5-8FD2-3B162E43B207}" presName="accent_4" presStyleCnt="0"/>
      <dgm:spPr/>
    </dgm:pt>
    <dgm:pt modelId="{03A70348-53EA-4480-B9D2-77F60E7055BC}" type="pres">
      <dgm:prSet presAssocID="{E7C0B362-98A5-4BE5-8FD2-3B162E43B207}" presName="accentRepeatNode" presStyleLbl="solidFgAcc1" presStyleIdx="3" presStyleCnt="7"/>
      <dgm:spPr/>
    </dgm:pt>
    <dgm:pt modelId="{AB17F5F8-5B99-4005-AFDB-DE88CBDE757C}" type="pres">
      <dgm:prSet presAssocID="{C23A97D4-1E91-43CF-8D3F-208A71B62CF3}" presName="text_5" presStyleLbl="node1" presStyleIdx="4" presStyleCnt="7">
        <dgm:presLayoutVars>
          <dgm:bulletEnabled val="1"/>
        </dgm:presLayoutVars>
      </dgm:prSet>
      <dgm:spPr/>
    </dgm:pt>
    <dgm:pt modelId="{3FA559C9-F433-4C5E-8B4E-BBD8AC46D54D}" type="pres">
      <dgm:prSet presAssocID="{C23A97D4-1E91-43CF-8D3F-208A71B62CF3}" presName="accent_5" presStyleCnt="0"/>
      <dgm:spPr/>
    </dgm:pt>
    <dgm:pt modelId="{261B6100-03D2-4B5B-BDEC-64EB2F839583}" type="pres">
      <dgm:prSet presAssocID="{C23A97D4-1E91-43CF-8D3F-208A71B62CF3}" presName="accentRepeatNode" presStyleLbl="solidFgAcc1" presStyleIdx="4" presStyleCnt="7"/>
      <dgm:spPr/>
    </dgm:pt>
    <dgm:pt modelId="{0399BD65-561B-4010-8A6F-A9B9A32F1230}" type="pres">
      <dgm:prSet presAssocID="{D5AAD278-82F8-4D70-9B06-B8B52A211215}" presName="text_6" presStyleLbl="node1" presStyleIdx="5" presStyleCnt="7">
        <dgm:presLayoutVars>
          <dgm:bulletEnabled val="1"/>
        </dgm:presLayoutVars>
      </dgm:prSet>
      <dgm:spPr/>
    </dgm:pt>
    <dgm:pt modelId="{E4F18186-66A7-4C73-9FC1-3B63C775FF29}" type="pres">
      <dgm:prSet presAssocID="{D5AAD278-82F8-4D70-9B06-B8B52A211215}" presName="accent_6" presStyleCnt="0"/>
      <dgm:spPr/>
    </dgm:pt>
    <dgm:pt modelId="{7BA93A19-4DE6-4446-A473-4C63775B887F}" type="pres">
      <dgm:prSet presAssocID="{D5AAD278-82F8-4D70-9B06-B8B52A211215}" presName="accentRepeatNode" presStyleLbl="solidFgAcc1" presStyleIdx="5" presStyleCnt="7"/>
      <dgm:spPr/>
    </dgm:pt>
    <dgm:pt modelId="{6900EBA1-703D-4EB7-908D-C01DAD93FA26}" type="pres">
      <dgm:prSet presAssocID="{9162EB49-5D9A-42E5-90D2-972981A95166}" presName="text_7" presStyleLbl="node1" presStyleIdx="6" presStyleCnt="7">
        <dgm:presLayoutVars>
          <dgm:bulletEnabled val="1"/>
        </dgm:presLayoutVars>
      </dgm:prSet>
      <dgm:spPr/>
    </dgm:pt>
    <dgm:pt modelId="{CF79014A-3FB8-48FE-BA43-008EA0022CB1}" type="pres">
      <dgm:prSet presAssocID="{9162EB49-5D9A-42E5-90D2-972981A95166}" presName="accent_7" presStyleCnt="0"/>
      <dgm:spPr/>
    </dgm:pt>
    <dgm:pt modelId="{6F1B5A85-8CEF-49E7-87BB-8C39FA901AF2}" type="pres">
      <dgm:prSet presAssocID="{9162EB49-5D9A-42E5-90D2-972981A95166}" presName="accentRepeatNode" presStyleLbl="solidFgAcc1" presStyleIdx="6" presStyleCnt="7"/>
      <dgm:spPr/>
    </dgm:pt>
  </dgm:ptLst>
  <dgm:cxnLst>
    <dgm:cxn modelId="{A55DD113-2E78-4F15-A0BC-FDCF6B5213C5}" type="presOf" srcId="{07DEFF9B-D498-4D10-B404-9C7C83FDB35A}" destId="{5C3CBD27-5317-4298-8E2A-066B6B6C43CF}" srcOrd="0" destOrd="0" presId="urn:microsoft.com/office/officeart/2008/layout/VerticalCurvedList"/>
    <dgm:cxn modelId="{63C31B28-C6EF-4CAF-8F54-413D52C789EE}" srcId="{B3185A52-2027-49E4-BC4B-970B04334678}" destId="{C23A97D4-1E91-43CF-8D3F-208A71B62CF3}" srcOrd="4" destOrd="0" parTransId="{E00F4DD8-EF26-4014-A355-6AA713C188CE}" sibTransId="{1C4B5B6F-5461-4DA4-8FDF-BDA2178CF228}"/>
    <dgm:cxn modelId="{98029329-AF4F-445D-A52E-EDA7C13AD7B5}" srcId="{B3185A52-2027-49E4-BC4B-970B04334678}" destId="{E7C0B362-98A5-4BE5-8FD2-3B162E43B207}" srcOrd="3" destOrd="0" parTransId="{385E8532-3D35-4119-A47C-DE1C09A1A457}" sibTransId="{B0356572-F146-4745-AD77-AAF87B6908AC}"/>
    <dgm:cxn modelId="{FFCB3F2F-31E2-4A63-8BA7-9525DC6DD365}" type="presOf" srcId="{9162EB49-5D9A-42E5-90D2-972981A95166}" destId="{6900EBA1-703D-4EB7-908D-C01DAD93FA26}" srcOrd="0" destOrd="0" presId="urn:microsoft.com/office/officeart/2008/layout/VerticalCurvedList"/>
    <dgm:cxn modelId="{912BB95D-164D-4118-8A93-611CAA3EA7AC}" type="presOf" srcId="{C23A97D4-1E91-43CF-8D3F-208A71B62CF3}" destId="{AB17F5F8-5B99-4005-AFDB-DE88CBDE757C}" srcOrd="0" destOrd="0" presId="urn:microsoft.com/office/officeart/2008/layout/VerticalCurvedList"/>
    <dgm:cxn modelId="{23750163-64AA-455C-9E74-AAB294E812B8}" srcId="{B3185A52-2027-49E4-BC4B-970B04334678}" destId="{D5AAD278-82F8-4D70-9B06-B8B52A211215}" srcOrd="5" destOrd="0" parTransId="{11983A11-5B13-4177-BDA6-5A9E50F42CB7}" sibTransId="{700732A6-FE12-4432-843C-A0BE19C3E6EC}"/>
    <dgm:cxn modelId="{0DC7B26F-5936-4251-B7E3-4E9DB541A92C}" type="presOf" srcId="{B3185A52-2027-49E4-BC4B-970B04334678}" destId="{E66DC1F6-2049-444B-BFA3-61077CCB03CE}" srcOrd="0" destOrd="0" presId="urn:microsoft.com/office/officeart/2008/layout/VerticalCurvedList"/>
    <dgm:cxn modelId="{361FD077-08F6-4D71-B8D1-362624AF7007}" srcId="{B3185A52-2027-49E4-BC4B-970B04334678}" destId="{E80C3097-AF4C-42F3-A2C9-F912A144CEFB}" srcOrd="0" destOrd="0" parTransId="{73D2BAC7-249C-46B5-A702-9DEF37606DDA}" sibTransId="{07DEFF9B-D498-4D10-B404-9C7C83FDB35A}"/>
    <dgm:cxn modelId="{C0460C84-C14C-4BFC-BD90-68A614879C0E}" type="presOf" srcId="{A8C485EC-F0B8-4AD6-BF87-C54ABF1448A4}" destId="{D2FD6FB9-BC22-43F5-8A55-4075EACE4B65}" srcOrd="0" destOrd="0" presId="urn:microsoft.com/office/officeart/2008/layout/VerticalCurvedList"/>
    <dgm:cxn modelId="{A9846792-CD0C-45AB-AA9B-738F51D88480}" type="presOf" srcId="{42B8DC6F-011F-4F53-9ED9-7BDB55D6EE0A}" destId="{E3366CF0-70A4-48FA-8926-EDD4203404C4}" srcOrd="0" destOrd="0" presId="urn:microsoft.com/office/officeart/2008/layout/VerticalCurvedList"/>
    <dgm:cxn modelId="{8C83199E-7420-4413-B0EA-3634D94A0589}" srcId="{B3185A52-2027-49E4-BC4B-970B04334678}" destId="{42B8DC6F-011F-4F53-9ED9-7BDB55D6EE0A}" srcOrd="1" destOrd="0" parTransId="{CBFF266F-3298-4B34-872E-9DEC95210567}" sibTransId="{E9FBF3DA-9B0C-4727-9BF7-C13189B17AD5}"/>
    <dgm:cxn modelId="{17A3FCA7-CF8C-4226-B53F-E414637AD4A7}" type="presOf" srcId="{E7C0B362-98A5-4BE5-8FD2-3B162E43B207}" destId="{511DB9FA-8CAA-43A3-8E28-D7E0D9600C5F}" srcOrd="0" destOrd="0" presId="urn:microsoft.com/office/officeart/2008/layout/VerticalCurvedList"/>
    <dgm:cxn modelId="{FBBB53AF-5657-4383-B14F-356DA92D36F9}" type="presOf" srcId="{E80C3097-AF4C-42F3-A2C9-F912A144CEFB}" destId="{3BC829A5-7BBE-4C05-9247-6ED01E8CA4A1}" srcOrd="0" destOrd="0" presId="urn:microsoft.com/office/officeart/2008/layout/VerticalCurvedList"/>
    <dgm:cxn modelId="{AD5FA4C8-535D-440C-ACB4-27B35506BAEA}" srcId="{B3185A52-2027-49E4-BC4B-970B04334678}" destId="{9162EB49-5D9A-42E5-90D2-972981A95166}" srcOrd="6" destOrd="0" parTransId="{BEF17C75-870A-47A5-B33E-7D6E15CAC4FA}" sibTransId="{BAD4DA45-BF92-483F-B7BD-6052C9326E0D}"/>
    <dgm:cxn modelId="{2203DED1-7AFF-4709-B4AD-DE1AB15C7851}" type="presOf" srcId="{D5AAD278-82F8-4D70-9B06-B8B52A211215}" destId="{0399BD65-561B-4010-8A6F-A9B9A32F1230}" srcOrd="0" destOrd="0" presId="urn:microsoft.com/office/officeart/2008/layout/VerticalCurvedList"/>
    <dgm:cxn modelId="{447D4DE9-8F14-467E-86DD-A0748E00D444}" srcId="{B3185A52-2027-49E4-BC4B-970B04334678}" destId="{A8C485EC-F0B8-4AD6-BF87-C54ABF1448A4}" srcOrd="2" destOrd="0" parTransId="{B400B020-A22F-4740-B3D3-C971D2379B73}" sibTransId="{8264F9F7-F827-4EB7-AEF9-99959F37D78C}"/>
    <dgm:cxn modelId="{E8795FFB-7497-4A01-B28A-D18ED5E13272}" type="presParOf" srcId="{E66DC1F6-2049-444B-BFA3-61077CCB03CE}" destId="{C4CB5749-20D7-468D-B7AD-B3E2C64521A0}" srcOrd="0" destOrd="0" presId="urn:microsoft.com/office/officeart/2008/layout/VerticalCurvedList"/>
    <dgm:cxn modelId="{4D352F09-DCA5-4145-B851-7FFF31AF9A2A}" type="presParOf" srcId="{C4CB5749-20D7-468D-B7AD-B3E2C64521A0}" destId="{F13D2EA6-F286-48C4-B92F-0F3D40B0ABC9}" srcOrd="0" destOrd="0" presId="urn:microsoft.com/office/officeart/2008/layout/VerticalCurvedList"/>
    <dgm:cxn modelId="{04BA74A7-C511-4A34-ACFC-07832AABFC10}" type="presParOf" srcId="{F13D2EA6-F286-48C4-B92F-0F3D40B0ABC9}" destId="{667AB364-863B-4C79-AEEE-9B3E61ADBBDB}" srcOrd="0" destOrd="0" presId="urn:microsoft.com/office/officeart/2008/layout/VerticalCurvedList"/>
    <dgm:cxn modelId="{B1DF25D1-A0CC-40A2-A1A9-461AB0DD8BCD}" type="presParOf" srcId="{F13D2EA6-F286-48C4-B92F-0F3D40B0ABC9}" destId="{5C3CBD27-5317-4298-8E2A-066B6B6C43CF}" srcOrd="1" destOrd="0" presId="urn:microsoft.com/office/officeart/2008/layout/VerticalCurvedList"/>
    <dgm:cxn modelId="{B30FBE00-CB94-468B-9254-2D45EEBDF950}" type="presParOf" srcId="{F13D2EA6-F286-48C4-B92F-0F3D40B0ABC9}" destId="{2A918A35-1B48-4213-A9CA-31472DCCDD6B}" srcOrd="2" destOrd="0" presId="urn:microsoft.com/office/officeart/2008/layout/VerticalCurvedList"/>
    <dgm:cxn modelId="{8D8A6FB1-00D1-40C3-9C7C-77EB731C3A84}" type="presParOf" srcId="{F13D2EA6-F286-48C4-B92F-0F3D40B0ABC9}" destId="{C73AA1A7-AB25-4231-BE2D-A2135B0BBE97}" srcOrd="3" destOrd="0" presId="urn:microsoft.com/office/officeart/2008/layout/VerticalCurvedList"/>
    <dgm:cxn modelId="{4308D3A6-5AA4-42D2-9887-EC92B5E312D0}" type="presParOf" srcId="{C4CB5749-20D7-468D-B7AD-B3E2C64521A0}" destId="{3BC829A5-7BBE-4C05-9247-6ED01E8CA4A1}" srcOrd="1" destOrd="0" presId="urn:microsoft.com/office/officeart/2008/layout/VerticalCurvedList"/>
    <dgm:cxn modelId="{0EC4D289-1D77-46C7-AF79-0DFCEED884C2}" type="presParOf" srcId="{C4CB5749-20D7-468D-B7AD-B3E2C64521A0}" destId="{CB465B1C-F578-43A9-ADCF-298E34CFD055}" srcOrd="2" destOrd="0" presId="urn:microsoft.com/office/officeart/2008/layout/VerticalCurvedList"/>
    <dgm:cxn modelId="{DC8EA7BF-1549-4655-96D9-2F038806FFA9}" type="presParOf" srcId="{CB465B1C-F578-43A9-ADCF-298E34CFD055}" destId="{09D40A93-2158-46BE-9EDA-6AC10301B5CB}" srcOrd="0" destOrd="0" presId="urn:microsoft.com/office/officeart/2008/layout/VerticalCurvedList"/>
    <dgm:cxn modelId="{88DAA46C-2855-4ED8-AC5E-3997D2B0D131}" type="presParOf" srcId="{C4CB5749-20D7-468D-B7AD-B3E2C64521A0}" destId="{E3366CF0-70A4-48FA-8926-EDD4203404C4}" srcOrd="3" destOrd="0" presId="urn:microsoft.com/office/officeart/2008/layout/VerticalCurvedList"/>
    <dgm:cxn modelId="{F77FB7A1-0137-4FBE-8DEB-96EB1FC49A2C}" type="presParOf" srcId="{C4CB5749-20D7-468D-B7AD-B3E2C64521A0}" destId="{294C983A-F37E-4C5C-94A3-1583AC2AC37E}" srcOrd="4" destOrd="0" presId="urn:microsoft.com/office/officeart/2008/layout/VerticalCurvedList"/>
    <dgm:cxn modelId="{00B2B479-E6FA-4A69-B1CF-96D2FF54A76E}" type="presParOf" srcId="{294C983A-F37E-4C5C-94A3-1583AC2AC37E}" destId="{B57D1C83-FC88-4269-BFF8-2BD43AE2E578}" srcOrd="0" destOrd="0" presId="urn:microsoft.com/office/officeart/2008/layout/VerticalCurvedList"/>
    <dgm:cxn modelId="{5E1862EA-F7FD-4389-9D9A-AB4AC5C8E247}" type="presParOf" srcId="{C4CB5749-20D7-468D-B7AD-B3E2C64521A0}" destId="{D2FD6FB9-BC22-43F5-8A55-4075EACE4B65}" srcOrd="5" destOrd="0" presId="urn:microsoft.com/office/officeart/2008/layout/VerticalCurvedList"/>
    <dgm:cxn modelId="{EE8C1757-908E-4FA6-8249-F8BF6A8F11CE}" type="presParOf" srcId="{C4CB5749-20D7-468D-B7AD-B3E2C64521A0}" destId="{31CEE1C8-0ED2-4E1F-A2E0-0C5E35B544F7}" srcOrd="6" destOrd="0" presId="urn:microsoft.com/office/officeart/2008/layout/VerticalCurvedList"/>
    <dgm:cxn modelId="{C0CB504F-E977-4A25-AB89-B95EF8F07845}" type="presParOf" srcId="{31CEE1C8-0ED2-4E1F-A2E0-0C5E35B544F7}" destId="{1C08FA26-B8F7-47FA-9F9A-80396CAB7B4B}" srcOrd="0" destOrd="0" presId="urn:microsoft.com/office/officeart/2008/layout/VerticalCurvedList"/>
    <dgm:cxn modelId="{1E321255-9FBA-48F4-B1D0-D29886434D62}" type="presParOf" srcId="{C4CB5749-20D7-468D-B7AD-B3E2C64521A0}" destId="{511DB9FA-8CAA-43A3-8E28-D7E0D9600C5F}" srcOrd="7" destOrd="0" presId="urn:microsoft.com/office/officeart/2008/layout/VerticalCurvedList"/>
    <dgm:cxn modelId="{8341C86F-BA96-4C45-91A2-9B4F8DA272A4}" type="presParOf" srcId="{C4CB5749-20D7-468D-B7AD-B3E2C64521A0}" destId="{62D8ECB4-AD1F-4063-8FCC-6E9CB6DB9F88}" srcOrd="8" destOrd="0" presId="urn:microsoft.com/office/officeart/2008/layout/VerticalCurvedList"/>
    <dgm:cxn modelId="{459DF83F-6E7F-4D2D-82A5-EB2282EC0C25}" type="presParOf" srcId="{62D8ECB4-AD1F-4063-8FCC-6E9CB6DB9F88}" destId="{03A70348-53EA-4480-B9D2-77F60E7055BC}" srcOrd="0" destOrd="0" presId="urn:microsoft.com/office/officeart/2008/layout/VerticalCurvedList"/>
    <dgm:cxn modelId="{13C3F296-B901-4882-A34F-C68831A8A914}" type="presParOf" srcId="{C4CB5749-20D7-468D-B7AD-B3E2C64521A0}" destId="{AB17F5F8-5B99-4005-AFDB-DE88CBDE757C}" srcOrd="9" destOrd="0" presId="urn:microsoft.com/office/officeart/2008/layout/VerticalCurvedList"/>
    <dgm:cxn modelId="{C7BFBC1B-2934-465C-AC70-C61651C6F42C}" type="presParOf" srcId="{C4CB5749-20D7-468D-B7AD-B3E2C64521A0}" destId="{3FA559C9-F433-4C5E-8B4E-BBD8AC46D54D}" srcOrd="10" destOrd="0" presId="urn:microsoft.com/office/officeart/2008/layout/VerticalCurvedList"/>
    <dgm:cxn modelId="{06C76AE7-D72F-4C38-AE80-D07A3D4B2114}" type="presParOf" srcId="{3FA559C9-F433-4C5E-8B4E-BBD8AC46D54D}" destId="{261B6100-03D2-4B5B-BDEC-64EB2F839583}" srcOrd="0" destOrd="0" presId="urn:microsoft.com/office/officeart/2008/layout/VerticalCurvedList"/>
    <dgm:cxn modelId="{D0017C64-81DD-4855-AA7C-96FE5D5E3B9E}" type="presParOf" srcId="{C4CB5749-20D7-468D-B7AD-B3E2C64521A0}" destId="{0399BD65-561B-4010-8A6F-A9B9A32F1230}" srcOrd="11" destOrd="0" presId="urn:microsoft.com/office/officeart/2008/layout/VerticalCurvedList"/>
    <dgm:cxn modelId="{84A521D4-4BC1-47B0-9858-0DD46472E682}" type="presParOf" srcId="{C4CB5749-20D7-468D-B7AD-B3E2C64521A0}" destId="{E4F18186-66A7-4C73-9FC1-3B63C775FF29}" srcOrd="12" destOrd="0" presId="urn:microsoft.com/office/officeart/2008/layout/VerticalCurvedList"/>
    <dgm:cxn modelId="{CE87FDB9-38C2-4A9A-B853-6E196752F231}" type="presParOf" srcId="{E4F18186-66A7-4C73-9FC1-3B63C775FF29}" destId="{7BA93A19-4DE6-4446-A473-4C63775B887F}" srcOrd="0" destOrd="0" presId="urn:microsoft.com/office/officeart/2008/layout/VerticalCurvedList"/>
    <dgm:cxn modelId="{A317C46B-C7A6-470A-9B0A-663D37F547B8}" type="presParOf" srcId="{C4CB5749-20D7-468D-B7AD-B3E2C64521A0}" destId="{6900EBA1-703D-4EB7-908D-C01DAD93FA26}" srcOrd="13" destOrd="0" presId="urn:microsoft.com/office/officeart/2008/layout/VerticalCurvedList"/>
    <dgm:cxn modelId="{27A086E4-72FF-4030-B93D-133263701C36}" type="presParOf" srcId="{C4CB5749-20D7-468D-B7AD-B3E2C64521A0}" destId="{CF79014A-3FB8-48FE-BA43-008EA0022CB1}" srcOrd="14" destOrd="0" presId="urn:microsoft.com/office/officeart/2008/layout/VerticalCurvedList"/>
    <dgm:cxn modelId="{3AA5F28A-03DD-4B4E-BFA8-CE321AA884C1}" type="presParOf" srcId="{CF79014A-3FB8-48FE-BA43-008EA0022CB1}" destId="{6F1B5A85-8CEF-49E7-87BB-8C39FA901AF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CBD27-5317-4298-8E2A-066B6B6C43CF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29A5-7BBE-4C05-9247-6ED01E8CA4A1}">
      <dsp:nvSpPr>
        <dsp:cNvPr id="0" name=""/>
        <dsp:cNvSpPr/>
      </dsp:nvSpPr>
      <dsp:spPr>
        <a:xfrm>
          <a:off x="380119" y="246332"/>
          <a:ext cx="7675541" cy="492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Background</a:t>
          </a:r>
          <a:endParaRPr lang="ko-KR" altLang="en-US" sz="2500" kern="1200" dirty="0"/>
        </a:p>
      </dsp:txBody>
      <dsp:txXfrm>
        <a:off x="380119" y="246332"/>
        <a:ext cx="7675541" cy="492448"/>
      </dsp:txXfrm>
    </dsp:sp>
    <dsp:sp modelId="{09D40A93-2158-46BE-9EDA-6AC10301B5CB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66CF0-70A4-48FA-8926-EDD4203404C4}">
      <dsp:nvSpPr>
        <dsp:cNvPr id="0" name=""/>
        <dsp:cNvSpPr/>
      </dsp:nvSpPr>
      <dsp:spPr>
        <a:xfrm>
          <a:off x="826075" y="985438"/>
          <a:ext cx="7229585" cy="492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Pretraining</a:t>
          </a:r>
          <a:endParaRPr lang="ko-KR" altLang="en-US" sz="2500" kern="1200" dirty="0"/>
        </a:p>
      </dsp:txBody>
      <dsp:txXfrm>
        <a:off x="826075" y="985438"/>
        <a:ext cx="7229585" cy="492448"/>
      </dsp:txXfrm>
    </dsp:sp>
    <dsp:sp modelId="{B57D1C83-FC88-4269-BFF8-2BD43AE2E578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D6FB9-BC22-43F5-8A55-4075EACE4B65}">
      <dsp:nvSpPr>
        <dsp:cNvPr id="0" name=""/>
        <dsp:cNvSpPr/>
      </dsp:nvSpPr>
      <dsp:spPr>
        <a:xfrm>
          <a:off x="1070457" y="1724003"/>
          <a:ext cx="6985203" cy="492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Model Details</a:t>
          </a:r>
          <a:endParaRPr lang="ko-KR" altLang="en-US" sz="2500" kern="1200" dirty="0"/>
        </a:p>
      </dsp:txBody>
      <dsp:txXfrm>
        <a:off x="1070457" y="1724003"/>
        <a:ext cx="6985203" cy="492448"/>
      </dsp:txXfrm>
    </dsp:sp>
    <dsp:sp modelId="{1C08FA26-B8F7-47FA-9F9A-80396CAB7B4B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DB9FA-8CAA-43A3-8E28-D7E0D9600C5F}">
      <dsp:nvSpPr>
        <dsp:cNvPr id="0" name=""/>
        <dsp:cNvSpPr/>
      </dsp:nvSpPr>
      <dsp:spPr>
        <a:xfrm>
          <a:off x="1148486" y="2463109"/>
          <a:ext cx="6907174" cy="492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Finetuning</a:t>
          </a:r>
          <a:endParaRPr lang="ko-KR" altLang="en-US" sz="2500" kern="1200" dirty="0"/>
        </a:p>
      </dsp:txBody>
      <dsp:txXfrm>
        <a:off x="1148486" y="2463109"/>
        <a:ext cx="6907174" cy="492448"/>
      </dsp:txXfrm>
    </dsp:sp>
    <dsp:sp modelId="{03A70348-53EA-4480-B9D2-77F60E7055BC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7F5F8-5B99-4005-AFDB-DE88CBDE757C}">
      <dsp:nvSpPr>
        <dsp:cNvPr id="0" name=""/>
        <dsp:cNvSpPr/>
      </dsp:nvSpPr>
      <dsp:spPr>
        <a:xfrm>
          <a:off x="1070457" y="3202215"/>
          <a:ext cx="6985203" cy="492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Experimental Results</a:t>
          </a:r>
          <a:endParaRPr lang="ko-KR" altLang="en-US" sz="2500" kern="1200" dirty="0"/>
        </a:p>
      </dsp:txBody>
      <dsp:txXfrm>
        <a:off x="1070457" y="3202215"/>
        <a:ext cx="6985203" cy="492448"/>
      </dsp:txXfrm>
    </dsp:sp>
    <dsp:sp modelId="{261B6100-03D2-4B5B-BDEC-64EB2F839583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9BD65-561B-4010-8A6F-A9B9A32F1230}">
      <dsp:nvSpPr>
        <dsp:cNvPr id="0" name=""/>
        <dsp:cNvSpPr/>
      </dsp:nvSpPr>
      <dsp:spPr>
        <a:xfrm>
          <a:off x="826075" y="3940779"/>
          <a:ext cx="7229585" cy="492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Ablation Studies</a:t>
          </a:r>
          <a:endParaRPr lang="ko-KR" altLang="en-US" sz="2500" kern="1200" dirty="0"/>
        </a:p>
      </dsp:txBody>
      <dsp:txXfrm>
        <a:off x="826075" y="3940779"/>
        <a:ext cx="7229585" cy="492448"/>
      </dsp:txXfrm>
    </dsp:sp>
    <dsp:sp modelId="{7BA93A19-4DE6-4446-A473-4C63775B887F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00EBA1-703D-4EB7-908D-C01DAD93FA26}">
      <dsp:nvSpPr>
        <dsp:cNvPr id="0" name=""/>
        <dsp:cNvSpPr/>
      </dsp:nvSpPr>
      <dsp:spPr>
        <a:xfrm>
          <a:off x="380119" y="4679885"/>
          <a:ext cx="7675541" cy="4924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500" kern="1200" dirty="0"/>
            <a:t>Conclusion</a:t>
          </a:r>
          <a:endParaRPr lang="ko-KR" altLang="en-US" sz="2500" kern="1200" dirty="0"/>
        </a:p>
      </dsp:txBody>
      <dsp:txXfrm>
        <a:off x="380119" y="4679885"/>
        <a:ext cx="7675541" cy="492448"/>
      </dsp:txXfrm>
    </dsp:sp>
    <dsp:sp modelId="{6F1B5A85-8CEF-49E7-87BB-8C39FA901AF2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A03AC6-573B-432F-A07E-1C4104B94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CFBF2-4FCA-4765-ACCF-4401A2CD77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46760-6F59-4663-A17D-571C1F23261C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14045-3E94-4E45-872D-177FD024F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5CB96-37C5-43F2-9BF6-0139941342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CBF02-A95A-42AA-B1BA-745F4681E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600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5F829-4B56-4510-8BAB-1F8BEF3D91C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12662-D6FB-41F4-8C5F-3B164BFBD3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799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51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6440-14A0-4326-A3DB-5942E0A745F0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57B2-9727-4F20-A78E-CDEC5CBB79F8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C470-0D63-401A-8F71-63DF000BE74B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D485-022A-4C69-B474-D334BF94A6BD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88D5-B5ED-4C55-96C0-15D21FA736F8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2FE9-2D51-4A95-9B64-D5A6E9DF39C8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686-8284-46D0-8768-275F3620D527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0EB5-105A-4AD3-A882-8C5842AC150D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871" y="624110"/>
            <a:ext cx="8911687" cy="722552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58" y="1479665"/>
            <a:ext cx="8915400" cy="4431557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272E-8642-4734-AB53-89DBB38A44E7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FD0B-A134-400B-AE01-3B3E30514809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6526-A148-4372-89DC-3613CCF3731D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4944-4CA0-4CD3-9D62-1527BC207C63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068-7065-4639-8827-3E0E30F3CF86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4FC36-4CE6-4E55-BC32-8BE48450BD13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8ACC-108C-40EC-93D2-C193327660F3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4ECE-1D6F-4600-9CAB-1857DB15D233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6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37BB9-5A1D-4E18-8B5F-9B2ECB87FD21}" type="datetime1">
              <a:rPr lang="en-US" altLang="ko-KR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0A5D1-A798-444C-BF8E-F13E6C1097C3}"/>
              </a:ext>
            </a:extLst>
          </p:cNvPr>
          <p:cNvSpPr/>
          <p:nvPr userDrawn="1"/>
        </p:nvSpPr>
        <p:spPr>
          <a:xfrm>
            <a:off x="8949701" y="965"/>
            <a:ext cx="3215078" cy="750103"/>
          </a:xfrm>
          <a:prstGeom prst="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0FF195-0EF7-468E-B481-3F88E5A418B6}"/>
              </a:ext>
            </a:extLst>
          </p:cNvPr>
          <p:cNvSpPr/>
          <p:nvPr userDrawn="1"/>
        </p:nvSpPr>
        <p:spPr>
          <a:xfrm>
            <a:off x="-201254" y="-44405"/>
            <a:ext cx="1687020" cy="864982"/>
          </a:xfrm>
          <a:prstGeom prst="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2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3EDF73-C31E-4A7F-8E07-04126683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1598912"/>
            <a:ext cx="8353425" cy="2314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4FC76C-29E7-4473-B6B8-377A052B0D21}"/>
              </a:ext>
            </a:extLst>
          </p:cNvPr>
          <p:cNvSpPr/>
          <p:nvPr/>
        </p:nvSpPr>
        <p:spPr>
          <a:xfrm>
            <a:off x="1548882" y="3913487"/>
            <a:ext cx="11318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Calibri" panose="020F0502020204030204" pitchFamily="34" charset="0"/>
                <a:cs typeface="Calibri" panose="020F0502020204030204" pitchFamily="34" charset="0"/>
              </a:rPr>
              <a:t>(Bidirectional Encoder Representations from Transformers) </a:t>
            </a:r>
            <a:endParaRPr lang="ko-KR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D064C-3DD9-4DF0-9533-0A76BC2596FE}"/>
              </a:ext>
            </a:extLst>
          </p:cNvPr>
          <p:cNvSpPr txBox="1"/>
          <p:nvPr/>
        </p:nvSpPr>
        <p:spPr>
          <a:xfrm>
            <a:off x="9153331" y="4926563"/>
            <a:ext cx="2724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Nilesh Srivastava</a:t>
            </a: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KISTI, UST</a:t>
            </a:r>
          </a:p>
          <a:p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altLang="ko-KR" sz="2400" b="1" baseline="30000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ko-KR" sz="24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Dec 2022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293BF-6950-48FB-B516-07ABCF0D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6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65F6-5BDF-464F-97E3-2B813FDF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71" y="624110"/>
            <a:ext cx="10255329" cy="722552"/>
          </a:xfrm>
        </p:spPr>
        <p:txBody>
          <a:bodyPr>
            <a:normAutofit/>
          </a:bodyPr>
          <a:lstStyle/>
          <a:p>
            <a:r>
              <a:rPr lang="en-US" altLang="ko-KR" dirty="0"/>
              <a:t>Pretraining – Next Sentence Prediction (NSP)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FF37-B542-4AF5-ACE3-20805528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157" y="1479665"/>
            <a:ext cx="10255329" cy="443155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To learn relationships between sentences</a:t>
            </a:r>
            <a:endParaRPr lang="ko-KR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F4BA3-B696-4126-9DA2-8F7C82AF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2F6BF-9E25-4EDB-A658-04D2EBF4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48" y="1886741"/>
            <a:ext cx="7130467" cy="49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0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1D439-CBED-4B59-A9AA-2D194E54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Use 30,000 </a:t>
            </a:r>
            <a:r>
              <a:rPr lang="en-US" altLang="ko-KR" sz="2000" dirty="0" err="1"/>
              <a:t>WordPiece</a:t>
            </a:r>
            <a:r>
              <a:rPr lang="en-US" altLang="ko-KR" sz="2000" dirty="0"/>
              <a:t> vocabulary on input. </a:t>
            </a:r>
          </a:p>
          <a:p>
            <a:r>
              <a:rPr lang="en-US" altLang="ko-KR" sz="2000" dirty="0"/>
              <a:t>Each token is the sum of three embeddings </a:t>
            </a:r>
          </a:p>
          <a:p>
            <a:r>
              <a:rPr lang="en-US" altLang="ko-KR" sz="2000" dirty="0"/>
              <a:t>Single sequence is much more efficient.</a:t>
            </a:r>
            <a:endParaRPr lang="ko-KR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AF819-0FAA-4B9C-9EBD-BD5ADB63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56CA5D-5C65-41E2-A98A-1AB7E3BA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623888"/>
            <a:ext cx="9953246" cy="722312"/>
          </a:xfrm>
        </p:spPr>
        <p:txBody>
          <a:bodyPr>
            <a:normAutofit/>
          </a:bodyPr>
          <a:lstStyle/>
          <a:p>
            <a:r>
              <a:rPr lang="en-US" altLang="ko-KR" dirty="0"/>
              <a:t>Pretraining - Input Representation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A7AAD-8A2F-4713-9F1D-11202EBB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6" y="3039188"/>
            <a:ext cx="10164881" cy="31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C687-BA40-4852-9F95-4005E2AF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Details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5CC32-DECD-43C2-8BF2-53E49AECF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b="1" dirty="0"/>
                  <a:t>Data:</a:t>
                </a:r>
                <a:r>
                  <a:rPr lang="en-US" altLang="ko-KR" sz="2400" dirty="0"/>
                  <a:t> Wikipedia (2.5B words) + </a:t>
                </a:r>
                <a:r>
                  <a:rPr lang="en-US" altLang="ko-KR" sz="2400" dirty="0" err="1"/>
                  <a:t>BookCorpus</a:t>
                </a:r>
                <a:r>
                  <a:rPr lang="en-US" altLang="ko-KR" sz="2400" dirty="0"/>
                  <a:t> (800M words) </a:t>
                </a:r>
              </a:p>
              <a:p>
                <a:r>
                  <a:rPr lang="en-US" altLang="ko-KR" sz="2400" b="1" dirty="0"/>
                  <a:t>Batch Size: </a:t>
                </a:r>
                <a:r>
                  <a:rPr lang="en-US" altLang="ko-KR" sz="2400" dirty="0"/>
                  <a:t>131,072 words (1024 sequences * 128 length or 256 sequences * 512 length) </a:t>
                </a:r>
              </a:p>
              <a:p>
                <a:r>
                  <a:rPr lang="en-US" altLang="ko-KR" sz="2400" b="1" dirty="0"/>
                  <a:t>Training Time: </a:t>
                </a:r>
                <a:r>
                  <a:rPr lang="en-US" altLang="ko-KR" sz="2400" dirty="0"/>
                  <a:t>1M steps (~40 epochs) </a:t>
                </a:r>
              </a:p>
              <a:p>
                <a:r>
                  <a:rPr lang="en-US" altLang="ko-KR" sz="2400" b="1" dirty="0"/>
                  <a:t>Optimizer: </a:t>
                </a:r>
                <a:r>
                  <a:rPr lang="en-US" altLang="ko-KR" sz="2400" dirty="0" err="1"/>
                  <a:t>AdamW</a:t>
                </a:r>
                <a:r>
                  <a:rPr lang="en-US" altLang="ko-KR" sz="2400" dirty="0"/>
                  <a:t>,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dirty="0" smtClean="0"/>
                        </m:ctrlPr>
                      </m:sSupPr>
                      <m:e>
                        <m:r>
                          <a:rPr lang="en-US" altLang="ko-KR" sz="2400" dirty="0"/>
                          <m:t>ⅇ</m:t>
                        </m:r>
                      </m:e>
                      <m:sup>
                        <m:r>
                          <a:rPr lang="en-US" altLang="ko-KR" sz="2400" i="0" dirty="0"/>
                          <m:t>−4</m:t>
                        </m:r>
                      </m:sup>
                    </m:sSup>
                  </m:oMath>
                </a14:m>
                <a:r>
                  <a:rPr lang="en-US" altLang="ko-KR" sz="2400" dirty="0"/>
                  <a:t> learning rate, linear decay </a:t>
                </a:r>
              </a:p>
              <a:p>
                <a:r>
                  <a:rPr lang="en-US" altLang="ko-KR" sz="2400" b="1" dirty="0"/>
                  <a:t>BERT-Base:</a:t>
                </a:r>
                <a:r>
                  <a:rPr lang="en-US" altLang="ko-KR" sz="2400" dirty="0"/>
                  <a:t> 12-layer, 768-hidden, 12-head </a:t>
                </a:r>
              </a:p>
              <a:p>
                <a:r>
                  <a:rPr lang="en-US" altLang="ko-KR" sz="2400" b="1" dirty="0"/>
                  <a:t>BERT-Large: </a:t>
                </a:r>
                <a:r>
                  <a:rPr lang="en-US" altLang="ko-KR" sz="2400" dirty="0"/>
                  <a:t>24-layer, 1024-hidden, 16-head </a:t>
                </a:r>
              </a:p>
              <a:p>
                <a:r>
                  <a:rPr lang="en-US" altLang="ko-KR" sz="2400" dirty="0"/>
                  <a:t>Trained on 4x4 or 8x8 TPU slice for 4 days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5CC32-DECD-43C2-8BF2-53E49AECF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7" t="-1100" r="-1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05D8-4E6D-40DB-92E0-F23941EC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3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AC3-E927-4F1B-96D8-E0C1CAED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Finetuning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B13C1-E20B-4254-92BB-712E608F3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79" y="1623619"/>
            <a:ext cx="10072773" cy="41815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A5F9-DE93-4BCB-A254-1F728D4C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2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989-B85B-40DD-B004-927B7B7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Results: GLUE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A27C0-9087-41EF-9D97-3F9A715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E5B345-61DB-4AF3-9A42-7A8526B0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1346662"/>
            <a:ext cx="10833400" cy="458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8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989-B85B-40DD-B004-927B7B7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Results: </a:t>
            </a:r>
            <a:r>
              <a:rPr lang="en-US" altLang="ko-KR" dirty="0" err="1"/>
              <a:t>SQuAD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A27C0-9087-41EF-9D97-3F9A715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C3801-C622-4B2E-B70B-DFAE956B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442" y="2105596"/>
            <a:ext cx="3933825" cy="3476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9D1EC-1503-4192-851A-B27DA5AC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89" y="2085975"/>
            <a:ext cx="4010025" cy="2686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93BFC-7689-40A1-8D7A-5ECBD5F2531A}"/>
              </a:ext>
            </a:extLst>
          </p:cNvPr>
          <p:cNvSpPr txBox="1"/>
          <p:nvPr/>
        </p:nvSpPr>
        <p:spPr>
          <a:xfrm>
            <a:off x="2298584" y="1581146"/>
            <a:ext cx="171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B0F0"/>
                </a:solidFill>
              </a:rPr>
              <a:t>SQuAD</a:t>
            </a:r>
            <a:r>
              <a:rPr lang="en-US" altLang="ko-KR" sz="2000" b="1" dirty="0">
                <a:solidFill>
                  <a:srgbClr val="00B0F0"/>
                </a:solidFill>
              </a:rPr>
              <a:t> 1.1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2D730-37BB-4D34-8BEC-670015FCF436}"/>
              </a:ext>
            </a:extLst>
          </p:cNvPr>
          <p:cNvSpPr txBox="1"/>
          <p:nvPr/>
        </p:nvSpPr>
        <p:spPr>
          <a:xfrm>
            <a:off x="7786382" y="1581146"/>
            <a:ext cx="171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00B0F0"/>
                </a:solidFill>
              </a:rPr>
              <a:t>SQuAD</a:t>
            </a:r>
            <a:r>
              <a:rPr lang="en-US" altLang="ko-KR" sz="2000" b="1" dirty="0">
                <a:solidFill>
                  <a:srgbClr val="00B0F0"/>
                </a:solidFill>
              </a:rPr>
              <a:t> 2.0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8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E989-B85B-40DD-B004-927B7B7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Results: SWAG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A27C0-9087-41EF-9D97-3F9A7152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3587E-0926-48B1-9ED3-B6E71BF8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41" y="1556387"/>
            <a:ext cx="6638925" cy="232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CE2217-F036-4DF4-9AC9-6E5CF010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66" y="1556387"/>
            <a:ext cx="4728494" cy="33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05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0DBC-C007-46D8-A5DC-7859E09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Studies: Effect of Pretraining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A72E-625E-49CD-A18D-1FF46A7E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Masked LM (compared to left-to-right LM) is very important on some tasks, and Next Sentence Prediction is important on other tasks. </a:t>
            </a:r>
          </a:p>
          <a:p>
            <a:r>
              <a:rPr lang="en-US" altLang="ko-KR" dirty="0"/>
              <a:t>Left-to-right model does very poorly on word-level tasks (</a:t>
            </a:r>
            <a:r>
              <a:rPr lang="en-US" altLang="ko-KR" dirty="0" err="1"/>
              <a:t>SQuAD</a:t>
            </a:r>
            <a:r>
              <a:rPr lang="en-US" altLang="ko-KR" dirty="0"/>
              <a:t>), although this is mitigated by </a:t>
            </a:r>
            <a:r>
              <a:rPr lang="en-US" altLang="ko-KR" dirty="0" err="1"/>
              <a:t>BiLSTM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1319-DB7D-41A3-9893-9BD41FD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CB449-E7AF-484E-9046-FFB022BE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92" y="2653672"/>
            <a:ext cx="6370914" cy="3976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7DD7E-6F82-4557-9905-9B7FBA989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6" y="3779663"/>
            <a:ext cx="4775259" cy="189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17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2990-6E7C-43F6-A1FF-585A7740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Masked LM takes slightly longer to converge because we only predict 15% instead of 100% </a:t>
            </a:r>
          </a:p>
          <a:p>
            <a:r>
              <a:rPr lang="en-US" altLang="ko-KR" dirty="0"/>
              <a:t>But absolute results are much better almost immediately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66E13-8333-4213-B7E3-F76CB287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33348E-7E77-4EA7-B19F-CBB31D95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0" y="623888"/>
            <a:ext cx="10364307" cy="7223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Ablation Studies: Directionality and Training Time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8F1C1-A044-4A6E-A3E5-D46A93FF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12" y="2646680"/>
            <a:ext cx="5895218" cy="39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0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DA15-1B12-4967-8449-2C700D51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Studies: Effect of Model Size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4D24-CC03-4EAC-9B6E-83C7B53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Going from 110M -&gt; 340M params helps even on datasets with 3,600 labeled examples </a:t>
            </a:r>
          </a:p>
          <a:p>
            <a:r>
              <a:rPr lang="en-US" altLang="ko-KR" dirty="0"/>
              <a:t>Improvements have not </a:t>
            </a:r>
            <a:r>
              <a:rPr lang="en-US" altLang="ko-KR" dirty="0" err="1"/>
              <a:t>asymptoted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4F7A-B798-4758-A2AF-C505498D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2E647-3042-4273-B278-E5AA52A0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48" y="2574546"/>
            <a:ext cx="6588504" cy="415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7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F77-F542-44C4-913E-55985691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C0261E-C871-45EF-A8FA-C2D37F4023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107188"/>
              </p:ext>
            </p:extLst>
          </p:nvPr>
        </p:nvGraphicFramePr>
        <p:xfrm>
          <a:off x="2032000" y="12645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D2EE2-E424-4EDE-A5A4-5246656F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456F-D9B2-47BC-BFD8-100D25F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Ablation Studies: Masking Strategy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EEB6-A9A5-473B-BBA0-0B6B3BAE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Masking 100% of the time hurts on feature-based approach </a:t>
            </a:r>
          </a:p>
          <a:p>
            <a:r>
              <a:rPr lang="en-US" altLang="ko-KR" dirty="0"/>
              <a:t>Using random word 100% of time hurts slightly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E869-C459-43DF-88AD-ECE88A85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3D5E3-EB6C-483B-986A-ADC786A3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94" y="2402178"/>
            <a:ext cx="8071782" cy="41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1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E8C1-4098-4AAC-A636-152273D6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913C4-CED0-4E4C-926E-9E14F109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158" y="1479665"/>
            <a:ext cx="10326154" cy="443155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unsupervised pre-training is an integral part of many language understanding systems.</a:t>
            </a:r>
          </a:p>
          <a:p>
            <a:r>
              <a:rPr lang="en-US" altLang="ko-KR" sz="2400" dirty="0"/>
              <a:t>We have trained </a:t>
            </a:r>
            <a:r>
              <a:rPr lang="en-US" altLang="ko-KR" sz="2400" dirty="0">
                <a:solidFill>
                  <a:srgbClr val="002060"/>
                </a:solidFill>
              </a:rPr>
              <a:t>deep bidirectional architectures</a:t>
            </a:r>
            <a:r>
              <a:rPr lang="en-US" altLang="ko-KR" sz="2400" dirty="0"/>
              <a:t>, allowing the same pre-trained model to successfully tackle a broad set of NLP tasks</a:t>
            </a:r>
          </a:p>
          <a:p>
            <a:endParaRPr lang="ko-KR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128C1-220A-4C80-A63F-29156DBB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4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99E2-C402-43DD-B9B7-B1E9BF40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228" y="2440804"/>
            <a:ext cx="8915400" cy="272484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Thank You!!!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2D601-9751-4E76-A4A8-8DE3DB1C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320EB-CF6C-4DD0-B98E-A35F56BD9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94" y="2784368"/>
            <a:ext cx="4548756" cy="25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6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564B-CA8F-4D77-9613-EC1AE7D9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CD8F-215A-488F-854A-BF77B3E89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Word embeddings are the basis of deep learning for NLP</a:t>
            </a:r>
          </a:p>
          <a:p>
            <a:r>
              <a:rPr lang="en-US" altLang="ko-KR" sz="2400" dirty="0"/>
              <a:t>Word embeddings (</a:t>
            </a:r>
            <a:r>
              <a:rPr lang="en-US" altLang="ko-KR" sz="2400" dirty="0">
                <a:solidFill>
                  <a:srgbClr val="0070C0"/>
                </a:solidFill>
              </a:rPr>
              <a:t>word2vec, </a:t>
            </a:r>
            <a:r>
              <a:rPr lang="en-US" altLang="ko-KR" sz="2400" dirty="0" err="1">
                <a:solidFill>
                  <a:srgbClr val="0070C0"/>
                </a:solidFill>
              </a:rPr>
              <a:t>GloVe</a:t>
            </a:r>
            <a:r>
              <a:rPr lang="en-US" altLang="ko-KR" sz="2400" dirty="0"/>
              <a:t>) are often pre-trained on text corpus from co-occurrence statistics</a:t>
            </a:r>
          </a:p>
          <a:p>
            <a:endParaRPr lang="en-US" altLang="ko-KR" sz="2400" dirty="0"/>
          </a:p>
          <a:p>
            <a:r>
              <a:rPr lang="en-US" altLang="ko-KR" sz="2400" dirty="0">
                <a:solidFill>
                  <a:srgbClr val="FF0000"/>
                </a:solidFill>
              </a:rPr>
              <a:t>Problem: </a:t>
            </a:r>
            <a:r>
              <a:rPr lang="en-US" altLang="ko-KR" sz="2400" dirty="0"/>
              <a:t>Word embeddings are applied in a context-free manner </a:t>
            </a: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fr-FR" altLang="ko-KR" sz="2400" dirty="0">
                <a:solidFill>
                  <a:srgbClr val="00B050"/>
                </a:solidFill>
              </a:rPr>
              <a:t>Solution: </a:t>
            </a:r>
            <a:r>
              <a:rPr lang="fr-FR" altLang="ko-KR" sz="2400" dirty="0"/>
              <a:t>Train </a:t>
            </a:r>
            <a:r>
              <a:rPr lang="fr-FR" altLang="ko-KR" sz="2400" dirty="0" err="1"/>
              <a:t>contextual</a:t>
            </a:r>
            <a:r>
              <a:rPr lang="fr-FR" altLang="ko-KR" sz="2400" dirty="0"/>
              <a:t> </a:t>
            </a:r>
            <a:r>
              <a:rPr lang="fr-FR" altLang="ko-KR" sz="2400" dirty="0" err="1"/>
              <a:t>representations</a:t>
            </a:r>
            <a:r>
              <a:rPr lang="fr-FR" altLang="ko-KR" sz="2400" dirty="0"/>
              <a:t> on a </a:t>
            </a:r>
            <a:r>
              <a:rPr lang="fr-FR" altLang="ko-KR" sz="2400" dirty="0" err="1"/>
              <a:t>text</a:t>
            </a:r>
            <a:r>
              <a:rPr lang="fr-FR" altLang="ko-KR" sz="2400" dirty="0"/>
              <a:t> corpus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36ECD-0A19-456D-A1D1-6612F3A8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6F47E-8F82-4F22-A1CF-C341C41D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984" y="3852207"/>
            <a:ext cx="5457825" cy="781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44F95-A33E-44ED-B44A-3C48CD07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409" y="5553687"/>
            <a:ext cx="59721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0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82A4-AB11-4D97-B111-2782EB78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– Language Model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47EB9-C0E3-4C2E-A516-3EBE8C7E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B6243-F3BF-40F3-B86F-588CEF26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45" y="1279550"/>
            <a:ext cx="7448550" cy="5457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09799-BC6F-43E0-8F63-4F5F5E12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728" y="2332936"/>
            <a:ext cx="3764269" cy="138338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36C8C1-6F63-4AB5-A00D-13D416F3FC9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748195" y="1546485"/>
            <a:ext cx="2079668" cy="786451"/>
          </a:xfrm>
          <a:prstGeom prst="straightConnector1">
            <a:avLst/>
          </a:prstGeom>
          <a:ln w="508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192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D390-9855-43C6-B47B-6CA01C06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- </a:t>
            </a:r>
            <a:r>
              <a:rPr lang="en-US" altLang="ko-KR" dirty="0" err="1"/>
              <a:t>ELMo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30706-7316-4023-B937-22FBE336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56491-9248-430C-AACF-3450B65C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1515173"/>
            <a:ext cx="10559572" cy="41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6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C89-B78C-4048-9C80-C90D9BEC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- </a:t>
            </a:r>
            <a:r>
              <a:rPr lang="en-US" altLang="ko-KR" dirty="0" err="1"/>
              <a:t>ELMo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4BD08-6D24-4A07-8C7A-97CA0220C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1579" y="1346662"/>
            <a:ext cx="10315562" cy="49121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4A35-5D79-4186-81E0-35F2E578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2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8E6F-C9B4-448A-996C-0811C037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- Transformer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1F95B-8520-4B6C-AD64-B3CB6960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8" name="Picture 4" descr="Optimus Prime to Return in Transformers: Rise of the Beasts, and More Movie  News &lt;&lt; Rotten Tomatoes – Movie and TV News">
            <a:extLst>
              <a:ext uri="{FF2B5EF4-FFF2-40B4-BE49-F238E27FC236}">
                <a16:creationId xmlns:a16="http://schemas.microsoft.com/office/drawing/2014/main" id="{8D5F24F6-7815-494D-9DD4-DC0D81CAB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02" y="1352954"/>
            <a:ext cx="3837540" cy="207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unrealised potential of the Transformers movies | Den of Geek">
            <a:extLst>
              <a:ext uri="{FF2B5EF4-FFF2-40B4-BE49-F238E27FC236}">
                <a16:creationId xmlns:a16="http://schemas.microsoft.com/office/drawing/2014/main" id="{4DBFDE97-CDF1-43BC-A3DE-E0133C94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01" y="3720327"/>
            <a:ext cx="3831445" cy="22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a Transformer?. An Introduction to Transformers and… | by Maxime |  Inside Machine learning | Medium">
            <a:extLst>
              <a:ext uri="{FF2B5EF4-FFF2-40B4-BE49-F238E27FC236}">
                <a16:creationId xmlns:a16="http://schemas.microsoft.com/office/drawing/2014/main" id="{704583B0-1AD5-453B-B0D1-0124F005F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86" y="1152907"/>
            <a:ext cx="4571832" cy="556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18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1855-AF5E-4169-8169-991BCFCE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Pretraining – Masked LM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E829-F7D2-4DE8-962B-27127470F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Mask out k% of the input words, and then predict the masked words</a:t>
            </a:r>
          </a:p>
          <a:p>
            <a:pPr lvl="1"/>
            <a:r>
              <a:rPr lang="en-US" altLang="ko-KR" sz="2000" dirty="0"/>
              <a:t>K = 15% for BERT</a:t>
            </a:r>
          </a:p>
          <a:p>
            <a:pPr marL="2286000" lvl="5" indent="0">
              <a:buNone/>
            </a:pPr>
            <a:r>
              <a:rPr lang="en-US" altLang="ko-KR" sz="2000" dirty="0"/>
              <a:t>            store			gallon</a:t>
            </a:r>
          </a:p>
          <a:p>
            <a:pPr marL="2286000" lvl="5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the man went to the </a:t>
            </a:r>
            <a:r>
              <a:rPr lang="en-US" altLang="ko-KR" sz="2000" dirty="0">
                <a:solidFill>
                  <a:srgbClr val="FF0000"/>
                </a:solidFill>
              </a:rPr>
              <a:t>[MASK]</a:t>
            </a:r>
            <a:r>
              <a:rPr lang="en-US" altLang="ko-KR" sz="2000" dirty="0"/>
              <a:t> to buy a </a:t>
            </a:r>
            <a:r>
              <a:rPr lang="en-US" altLang="ko-KR" sz="2000" dirty="0">
                <a:solidFill>
                  <a:srgbClr val="FF0000"/>
                </a:solidFill>
              </a:rPr>
              <a:t>[MASK] </a:t>
            </a:r>
            <a:r>
              <a:rPr lang="en-US" altLang="ko-KR" sz="2000" dirty="0"/>
              <a:t>of milk</a:t>
            </a:r>
          </a:p>
          <a:p>
            <a:endParaRPr lang="en-US" altLang="ko-KR" dirty="0"/>
          </a:p>
          <a:p>
            <a:r>
              <a:rPr lang="en-US" altLang="ko-KR" sz="2400" dirty="0"/>
              <a:t>Too little masking: Too expensive to train </a:t>
            </a:r>
          </a:p>
          <a:p>
            <a:r>
              <a:rPr lang="en-US" altLang="ko-KR" sz="2400" dirty="0"/>
              <a:t>Too much masking: Not enough context</a:t>
            </a:r>
            <a:endParaRPr lang="ko-KR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2C2E3-7AE9-4083-9AD6-5E669D78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42418D-E752-4271-93AD-0F8C8AFBC66F}"/>
              </a:ext>
            </a:extLst>
          </p:cNvPr>
          <p:cNvCxnSpPr>
            <a:cxnSpLocks/>
          </p:cNvCxnSpPr>
          <p:nvPr/>
        </p:nvCxnSpPr>
        <p:spPr>
          <a:xfrm flipV="1">
            <a:off x="5142452" y="3133290"/>
            <a:ext cx="0" cy="55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1F3E05-A0F2-4ACE-B30E-C2E357AC3689}"/>
              </a:ext>
            </a:extLst>
          </p:cNvPr>
          <p:cNvCxnSpPr>
            <a:cxnSpLocks/>
          </p:cNvCxnSpPr>
          <p:nvPr/>
        </p:nvCxnSpPr>
        <p:spPr>
          <a:xfrm flipV="1">
            <a:off x="7207541" y="3133289"/>
            <a:ext cx="0" cy="55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61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B01E-6E4D-4C6E-84F9-E8AC3F62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Pretraining – Masked LM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F3334-8BEF-47BE-A447-11F9DCF5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Problem: </a:t>
            </a:r>
            <a:r>
              <a:rPr lang="en-US" altLang="ko-KR" sz="2400" dirty="0"/>
              <a:t>Mask token never seen at fine-tuning </a:t>
            </a:r>
          </a:p>
          <a:p>
            <a:r>
              <a:rPr lang="en-US" altLang="ko-KR" sz="2400" dirty="0">
                <a:solidFill>
                  <a:srgbClr val="00B050"/>
                </a:solidFill>
              </a:rPr>
              <a:t>Solution: </a:t>
            </a:r>
            <a:r>
              <a:rPr lang="en-US" altLang="ko-KR" sz="2400" dirty="0"/>
              <a:t>15% of the words to predict, but don’t replace with [MASK] 100% of the time. Instead: </a:t>
            </a:r>
          </a:p>
          <a:p>
            <a:pPr lvl="1"/>
            <a:r>
              <a:rPr lang="en-US" altLang="ko-KR" sz="2200" dirty="0"/>
              <a:t>80% of the time, replace with [MASK] </a:t>
            </a:r>
          </a:p>
          <a:p>
            <a:pPr marL="400050" lvl="1" indent="0">
              <a:buNone/>
            </a:pPr>
            <a:r>
              <a:rPr lang="en-US" altLang="ko-KR" sz="2200" dirty="0"/>
              <a:t>		went to the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altLang="ko-KR" sz="2200" dirty="0"/>
              <a:t> → went to the </a:t>
            </a:r>
            <a:r>
              <a:rPr lang="en-US" altLang="ko-KR" sz="2200" dirty="0">
                <a:solidFill>
                  <a:srgbClr val="0070C0"/>
                </a:solidFill>
              </a:rPr>
              <a:t>[MASK] </a:t>
            </a:r>
          </a:p>
          <a:p>
            <a:pPr lvl="1"/>
            <a:r>
              <a:rPr lang="en-US" altLang="ko-KR" sz="2200" dirty="0"/>
              <a:t>10% of the time, replace the random word </a:t>
            </a:r>
          </a:p>
          <a:p>
            <a:pPr marL="457200" lvl="1" indent="0">
              <a:buNone/>
            </a:pPr>
            <a:r>
              <a:rPr lang="en-US" altLang="ko-KR" sz="2200" dirty="0"/>
              <a:t>	went to the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altLang="ko-KR" sz="2200" dirty="0"/>
              <a:t> → went to the </a:t>
            </a:r>
            <a:r>
              <a:rPr lang="en-US" altLang="ko-KR" sz="2200" dirty="0">
                <a:solidFill>
                  <a:srgbClr val="0070C0"/>
                </a:solidFill>
              </a:rPr>
              <a:t>running </a:t>
            </a:r>
          </a:p>
          <a:p>
            <a:pPr lvl="1"/>
            <a:r>
              <a:rPr lang="en-US" altLang="ko-KR" sz="2200" dirty="0"/>
              <a:t>10% of the time, keep the same </a:t>
            </a:r>
          </a:p>
          <a:p>
            <a:pPr marL="457200" lvl="1" indent="0">
              <a:buNone/>
            </a:pPr>
            <a:r>
              <a:rPr lang="en-US" altLang="ko-KR" sz="2200" dirty="0"/>
              <a:t>	went to the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</a:rPr>
              <a:t>store</a:t>
            </a:r>
            <a:r>
              <a:rPr lang="en-US" altLang="ko-KR" sz="2200" dirty="0"/>
              <a:t> → went to the </a:t>
            </a:r>
            <a:r>
              <a:rPr lang="en-US" altLang="ko-KR" sz="2200" dirty="0">
                <a:solidFill>
                  <a:srgbClr val="0070C0"/>
                </a:solidFill>
              </a:rPr>
              <a:t>store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07DC-28D9-46CC-A7BD-B1BC26CD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5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17269</TotalTime>
  <Words>572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HY중고딕</vt:lpstr>
      <vt:lpstr>맑은 고딕</vt:lpstr>
      <vt:lpstr>Arial</vt:lpstr>
      <vt:lpstr>Calibri</vt:lpstr>
      <vt:lpstr>Century Gothic</vt:lpstr>
      <vt:lpstr>Wingdings 3</vt:lpstr>
      <vt:lpstr>Wisp</vt:lpstr>
      <vt:lpstr>PowerPoint Presentation</vt:lpstr>
      <vt:lpstr>Contents</vt:lpstr>
      <vt:lpstr>Background</vt:lpstr>
      <vt:lpstr>Background – Language Model</vt:lpstr>
      <vt:lpstr>Background - ELMo</vt:lpstr>
      <vt:lpstr>Background - ELMo</vt:lpstr>
      <vt:lpstr>Background - Transformer</vt:lpstr>
      <vt:lpstr>Pretraining – Masked LM</vt:lpstr>
      <vt:lpstr>Pretraining – Masked LM</vt:lpstr>
      <vt:lpstr>Pretraining – Next Sentence Prediction (NSP)</vt:lpstr>
      <vt:lpstr>Pretraining - Input Representation</vt:lpstr>
      <vt:lpstr>Model Details</vt:lpstr>
      <vt:lpstr>Finetuning</vt:lpstr>
      <vt:lpstr>Experimental Results: GLUE</vt:lpstr>
      <vt:lpstr>Experimental Results: SQuAD</vt:lpstr>
      <vt:lpstr>Experimental Results: SWAG</vt:lpstr>
      <vt:lpstr>Ablation Studies: Effect of Pretraining</vt:lpstr>
      <vt:lpstr>Ablation Studies: Directionality and Training Time</vt:lpstr>
      <vt:lpstr>Ablation Studies: Effect of Model Size</vt:lpstr>
      <vt:lpstr>Ablation Studies: Masking Strategy</vt:lpstr>
      <vt:lpstr>Conclusion</vt:lpstr>
      <vt:lpstr>Thank You!!!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39</cp:revision>
  <dcterms:created xsi:type="dcterms:W3CDTF">2022-11-23T00:32:16Z</dcterms:created>
  <dcterms:modified xsi:type="dcterms:W3CDTF">2022-12-05T00:22:06Z</dcterms:modified>
</cp:coreProperties>
</file>