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7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>
        <p:scale>
          <a:sx n="190" d="100"/>
          <a:sy n="190" d="100"/>
        </p:scale>
        <p:origin x="5088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BC13D-6C07-4A5F-985E-6E48A005A399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913B0C-8634-4C79-A4DE-C348667A4F00}">
      <dgm:prSet phldrT="[Text]"/>
      <dgm:spPr/>
      <dgm:t>
        <a:bodyPr/>
        <a:lstStyle/>
        <a:p>
          <a:r>
            <a:rPr lang="en-US" dirty="0"/>
            <a:t>Cycle 1</a:t>
          </a:r>
        </a:p>
      </dgm:t>
    </dgm:pt>
    <dgm:pt modelId="{92BEF014-48DA-481D-8E88-DB9DD25FA367}" type="parTrans" cxnId="{5765A911-568B-41EA-814C-E7223134269F}">
      <dgm:prSet/>
      <dgm:spPr/>
      <dgm:t>
        <a:bodyPr/>
        <a:lstStyle/>
        <a:p>
          <a:endParaRPr lang="en-US"/>
        </a:p>
      </dgm:t>
    </dgm:pt>
    <dgm:pt modelId="{3908E937-CF84-48F7-9B69-28E474947FC4}" type="sibTrans" cxnId="{5765A911-568B-41EA-814C-E7223134269F}">
      <dgm:prSet/>
      <dgm:spPr/>
      <dgm:t>
        <a:bodyPr/>
        <a:lstStyle/>
        <a:p>
          <a:endParaRPr lang="en-US"/>
        </a:p>
      </dgm:t>
    </dgm:pt>
    <dgm:pt modelId="{06ABEA3E-DB9F-40A6-B3D3-87960B9051A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400" b="1" dirty="0"/>
            <a:t>Feature EDA</a:t>
          </a:r>
          <a:endParaRPr lang="en-US" sz="2400" dirty="0"/>
        </a:p>
        <a:p>
          <a:pPr>
            <a:buFont typeface="Wingdings" panose="05000000000000000000" pitchFamily="2" charset="2"/>
            <a:buChar char="§"/>
          </a:pPr>
          <a:r>
            <a:rPr lang="en-US" sz="2400" dirty="0"/>
            <a:t>Existing  numerical features</a:t>
          </a:r>
        </a:p>
        <a:p>
          <a:pPr>
            <a:buFont typeface="Wingdings" panose="05000000000000000000" pitchFamily="2" charset="2"/>
            <a:buChar char="§"/>
          </a:pPr>
          <a:endParaRPr lang="en-US" sz="2400" dirty="0"/>
        </a:p>
        <a:p>
          <a:pPr>
            <a:buFont typeface="Wingdings" panose="05000000000000000000" pitchFamily="2" charset="2"/>
            <a:buChar char="§"/>
          </a:pPr>
          <a:endParaRPr lang="en-US" sz="2400" dirty="0"/>
        </a:p>
        <a:p>
          <a:pPr>
            <a:buFont typeface="Wingdings" panose="05000000000000000000" pitchFamily="2" charset="2"/>
            <a:buChar char="§"/>
          </a:pPr>
          <a:endParaRPr lang="en-US" sz="2400" dirty="0"/>
        </a:p>
        <a:p>
          <a:pPr>
            <a:buFont typeface="Wingdings" panose="05000000000000000000" pitchFamily="2" charset="2"/>
            <a:buChar char="§"/>
          </a:pPr>
          <a:endParaRPr lang="en-US" sz="2400" dirty="0"/>
        </a:p>
        <a:p>
          <a:pPr>
            <a:buFont typeface="Wingdings" panose="05000000000000000000" pitchFamily="2" charset="2"/>
            <a:buChar char="§"/>
          </a:pPr>
          <a:r>
            <a:rPr lang="en-US" sz="2400" b="1" dirty="0"/>
            <a:t>Model Selection</a:t>
          </a:r>
          <a:endParaRPr lang="en-US" sz="2400" dirty="0"/>
        </a:p>
        <a:p>
          <a:pPr>
            <a:buFont typeface="Wingdings" panose="05000000000000000000" pitchFamily="2" charset="2"/>
            <a:buChar char="§"/>
          </a:pPr>
          <a:r>
            <a:rPr lang="en-US" sz="2400" dirty="0"/>
            <a:t>Simple Linear regression </a:t>
          </a:r>
        </a:p>
        <a:p>
          <a:pPr>
            <a:buFont typeface="Wingdings" panose="05000000000000000000" pitchFamily="2" charset="2"/>
            <a:buChar char="§"/>
          </a:pPr>
          <a:endParaRPr lang="en-US" sz="2800" dirty="0"/>
        </a:p>
        <a:p>
          <a:pPr>
            <a:buFont typeface="Wingdings" panose="05000000000000000000" pitchFamily="2" charset="2"/>
            <a:buChar char="§"/>
          </a:pPr>
          <a:endParaRPr lang="en-US" sz="2800" dirty="0"/>
        </a:p>
      </dgm:t>
    </dgm:pt>
    <dgm:pt modelId="{E635E3EE-B03C-4743-BE64-C30A41031DD7}" type="parTrans" cxnId="{00CA3E90-4988-4EE9-8B05-426C7BDA4032}">
      <dgm:prSet/>
      <dgm:spPr/>
      <dgm:t>
        <a:bodyPr/>
        <a:lstStyle/>
        <a:p>
          <a:endParaRPr lang="en-US"/>
        </a:p>
      </dgm:t>
    </dgm:pt>
    <dgm:pt modelId="{33C5BA27-4B48-4C58-8B9B-18AE9482810A}" type="sibTrans" cxnId="{00CA3E90-4988-4EE9-8B05-426C7BDA4032}">
      <dgm:prSet/>
      <dgm:spPr/>
      <dgm:t>
        <a:bodyPr/>
        <a:lstStyle/>
        <a:p>
          <a:endParaRPr lang="en-US"/>
        </a:p>
      </dgm:t>
    </dgm:pt>
    <dgm:pt modelId="{E6B9E171-EBBF-4439-BD4C-BA69D3A94CC1}">
      <dgm:prSet phldrT="[Text]"/>
      <dgm:spPr/>
      <dgm:t>
        <a:bodyPr/>
        <a:lstStyle/>
        <a:p>
          <a:r>
            <a:rPr lang="en-US" dirty="0"/>
            <a:t>Cycle 2</a:t>
          </a:r>
        </a:p>
      </dgm:t>
    </dgm:pt>
    <dgm:pt modelId="{E413F9ED-2E7D-42AA-AEB7-2220FDDF97E2}" type="parTrans" cxnId="{AC9F159F-5026-4773-A9E7-A59459EF39BE}">
      <dgm:prSet/>
      <dgm:spPr/>
      <dgm:t>
        <a:bodyPr/>
        <a:lstStyle/>
        <a:p>
          <a:endParaRPr lang="en-US"/>
        </a:p>
      </dgm:t>
    </dgm:pt>
    <dgm:pt modelId="{6CA381C0-26B4-4E0D-A408-99A5F18DA0B8}" type="sibTrans" cxnId="{AC9F159F-5026-4773-A9E7-A59459EF39BE}">
      <dgm:prSet/>
      <dgm:spPr/>
      <dgm:t>
        <a:bodyPr/>
        <a:lstStyle/>
        <a:p>
          <a:endParaRPr lang="en-US"/>
        </a:p>
      </dgm:t>
    </dgm:pt>
    <dgm:pt modelId="{E2EB16B0-EA98-47D2-9755-8E0E645B378F}">
      <dgm:prSet phldrT="[Text]" custT="1"/>
      <dgm:spPr/>
      <dgm:t>
        <a:bodyPr/>
        <a:lstStyle/>
        <a:p>
          <a:r>
            <a:rPr lang="en-US" sz="2400" b="1" dirty="0"/>
            <a:t>Feature EDA</a:t>
          </a:r>
        </a:p>
        <a:p>
          <a:r>
            <a:rPr lang="en-US" sz="2400" dirty="0"/>
            <a:t>Time features</a:t>
          </a:r>
        </a:p>
        <a:p>
          <a:r>
            <a:rPr lang="en-US" sz="2400" dirty="0"/>
            <a:t>Numerical features Categorical features</a:t>
          </a:r>
        </a:p>
        <a:p>
          <a:r>
            <a:rPr lang="en-US" sz="2400" dirty="0"/>
            <a:t>More data cleaning</a:t>
          </a:r>
        </a:p>
        <a:p>
          <a:r>
            <a:rPr lang="en-US" sz="2400" dirty="0"/>
            <a:t>Joint resample Data decisions</a:t>
          </a:r>
        </a:p>
        <a:p>
          <a:r>
            <a:rPr lang="en-US" sz="2400" b="1" dirty="0"/>
            <a:t>Modeling </a:t>
          </a:r>
          <a:endParaRPr lang="en-US" sz="2400" b="0" dirty="0"/>
        </a:p>
        <a:p>
          <a:r>
            <a:rPr lang="en-US" sz="2400" b="0" dirty="0" err="1"/>
            <a:t>RandomForest</a:t>
          </a:r>
          <a:r>
            <a:rPr lang="en-US" sz="2400" b="0" dirty="0"/>
            <a:t> Model</a:t>
          </a:r>
        </a:p>
        <a:p>
          <a:r>
            <a:rPr lang="en-US" sz="2400" b="0" dirty="0"/>
            <a:t>Pipeline</a:t>
          </a:r>
        </a:p>
        <a:p>
          <a:r>
            <a:rPr lang="en-US" sz="2400" b="0" dirty="0"/>
            <a:t>Validation</a:t>
          </a:r>
        </a:p>
        <a:p>
          <a:endParaRPr lang="en-US" sz="2400" dirty="0"/>
        </a:p>
      </dgm:t>
    </dgm:pt>
    <dgm:pt modelId="{475AD4CF-8711-4095-8284-FB8FABA8D7E0}" type="parTrans" cxnId="{AEEA997E-E654-474C-801B-AD902C4D57A5}">
      <dgm:prSet/>
      <dgm:spPr/>
      <dgm:t>
        <a:bodyPr/>
        <a:lstStyle/>
        <a:p>
          <a:endParaRPr lang="en-US"/>
        </a:p>
      </dgm:t>
    </dgm:pt>
    <dgm:pt modelId="{426A1BC1-7E70-4F0C-BF93-EBFAD5C22122}" type="sibTrans" cxnId="{AEEA997E-E654-474C-801B-AD902C4D57A5}">
      <dgm:prSet/>
      <dgm:spPr/>
      <dgm:t>
        <a:bodyPr/>
        <a:lstStyle/>
        <a:p>
          <a:endParaRPr lang="en-US"/>
        </a:p>
      </dgm:t>
    </dgm:pt>
    <dgm:pt modelId="{7FB212B8-FF99-4CC5-82F2-5648BC3AE28B}">
      <dgm:prSet phldrT="[Text]"/>
      <dgm:spPr/>
      <dgm:t>
        <a:bodyPr/>
        <a:lstStyle/>
        <a:p>
          <a:r>
            <a:rPr lang="en-US" dirty="0"/>
            <a:t>Cycle 3</a:t>
          </a:r>
        </a:p>
      </dgm:t>
    </dgm:pt>
    <dgm:pt modelId="{879B3650-6607-45E1-80D9-4CDD15CF2BF4}" type="parTrans" cxnId="{3910ED94-C045-4C00-8791-EACDA0EE4CD1}">
      <dgm:prSet/>
      <dgm:spPr/>
      <dgm:t>
        <a:bodyPr/>
        <a:lstStyle/>
        <a:p>
          <a:endParaRPr lang="en-US"/>
        </a:p>
      </dgm:t>
    </dgm:pt>
    <dgm:pt modelId="{C98860E6-A2D4-4FD2-9327-9A1E1504CCA7}" type="sibTrans" cxnId="{3910ED94-C045-4C00-8791-EACDA0EE4CD1}">
      <dgm:prSet/>
      <dgm:spPr/>
      <dgm:t>
        <a:bodyPr/>
        <a:lstStyle/>
        <a:p>
          <a:endParaRPr lang="en-US"/>
        </a:p>
      </dgm:t>
    </dgm:pt>
    <dgm:pt modelId="{9A03D691-35A6-4441-8703-B0B1341050C5}">
      <dgm:prSet phldrT="[Text]" custT="1"/>
      <dgm:spPr/>
      <dgm:t>
        <a:bodyPr/>
        <a:lstStyle/>
        <a:p>
          <a:r>
            <a:rPr lang="en-US" sz="2400" b="1" dirty="0"/>
            <a:t>Future feature engineering</a:t>
          </a:r>
        </a:p>
        <a:p>
          <a:r>
            <a:rPr lang="en-US" sz="2400" b="1" dirty="0"/>
            <a:t>Time Series Analysis</a:t>
          </a:r>
        </a:p>
        <a:p>
          <a:r>
            <a:rPr lang="en-US" sz="2400" b="1" dirty="0"/>
            <a:t>Different Cost function focus on residual trends</a:t>
          </a:r>
        </a:p>
        <a:p>
          <a:endParaRPr lang="en-US" sz="2400" b="1" dirty="0"/>
        </a:p>
        <a:p>
          <a:endParaRPr lang="en-US" sz="2400" b="1" dirty="0"/>
        </a:p>
        <a:p>
          <a:r>
            <a:rPr lang="en-US" sz="2400" b="1" dirty="0"/>
            <a:t>Model Deployment</a:t>
          </a:r>
        </a:p>
        <a:p>
          <a:r>
            <a:rPr lang="en-US" sz="2400" b="0" dirty="0"/>
            <a:t>Summary</a:t>
          </a:r>
        </a:p>
        <a:p>
          <a:r>
            <a:rPr lang="en-US" sz="2400" b="0" dirty="0"/>
            <a:t>recommendation</a:t>
          </a:r>
        </a:p>
      </dgm:t>
    </dgm:pt>
    <dgm:pt modelId="{F6CF0D0D-B9AC-46AF-8BBC-776BC0026702}" type="parTrans" cxnId="{62FE25D2-1E70-4024-8144-A09000B216FB}">
      <dgm:prSet/>
      <dgm:spPr/>
      <dgm:t>
        <a:bodyPr/>
        <a:lstStyle/>
        <a:p>
          <a:endParaRPr lang="en-US"/>
        </a:p>
      </dgm:t>
    </dgm:pt>
    <dgm:pt modelId="{7A67A964-C621-483C-95D3-9C1E407C099E}" type="sibTrans" cxnId="{62FE25D2-1E70-4024-8144-A09000B216FB}">
      <dgm:prSet/>
      <dgm:spPr/>
      <dgm:t>
        <a:bodyPr/>
        <a:lstStyle/>
        <a:p>
          <a:endParaRPr lang="en-US"/>
        </a:p>
      </dgm:t>
    </dgm:pt>
    <dgm:pt modelId="{D444DF68-DE34-4E94-9077-60901BDCEA54}" type="pres">
      <dgm:prSet presAssocID="{B36BC13D-6C07-4A5F-985E-6E48A005A399}" presName="Name0" presStyleCnt="0">
        <dgm:presLayoutVars>
          <dgm:dir/>
          <dgm:animLvl val="lvl"/>
          <dgm:resizeHandles val="exact"/>
        </dgm:presLayoutVars>
      </dgm:prSet>
      <dgm:spPr/>
    </dgm:pt>
    <dgm:pt modelId="{F064F0C8-6EDA-47DE-B595-DA8B5A9F2A28}" type="pres">
      <dgm:prSet presAssocID="{F6913B0C-8634-4C79-A4DE-C348667A4F00}" presName="compositeNode" presStyleCnt="0">
        <dgm:presLayoutVars>
          <dgm:bulletEnabled val="1"/>
        </dgm:presLayoutVars>
      </dgm:prSet>
      <dgm:spPr/>
    </dgm:pt>
    <dgm:pt modelId="{9BE16E08-5C1B-4A36-9A21-2F0B112C14E2}" type="pres">
      <dgm:prSet presAssocID="{F6913B0C-8634-4C79-A4DE-C348667A4F00}" presName="bgRect" presStyleLbl="node1" presStyleIdx="0" presStyleCnt="3" custScaleY="108925"/>
      <dgm:spPr/>
    </dgm:pt>
    <dgm:pt modelId="{D519A0D9-D926-4C01-AA58-14C43B0084EB}" type="pres">
      <dgm:prSet presAssocID="{F6913B0C-8634-4C79-A4DE-C348667A4F0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B4523CA-D629-4613-876B-CCFDE44C65D0}" type="pres">
      <dgm:prSet presAssocID="{F6913B0C-8634-4C79-A4DE-C348667A4F00}" presName="childNode" presStyleLbl="node1" presStyleIdx="0" presStyleCnt="3">
        <dgm:presLayoutVars>
          <dgm:bulletEnabled val="1"/>
        </dgm:presLayoutVars>
      </dgm:prSet>
      <dgm:spPr/>
    </dgm:pt>
    <dgm:pt modelId="{CFFE58FD-D3EC-4DE0-8C2E-F17347CBA2E4}" type="pres">
      <dgm:prSet presAssocID="{3908E937-CF84-48F7-9B69-28E474947FC4}" presName="hSp" presStyleCnt="0"/>
      <dgm:spPr/>
    </dgm:pt>
    <dgm:pt modelId="{9E60440F-4470-48B4-B5D9-6A79BC959A76}" type="pres">
      <dgm:prSet presAssocID="{3908E937-CF84-48F7-9B69-28E474947FC4}" presName="vProcSp" presStyleCnt="0"/>
      <dgm:spPr/>
    </dgm:pt>
    <dgm:pt modelId="{6598BA30-4544-4FD6-B786-7DCDACF0992C}" type="pres">
      <dgm:prSet presAssocID="{3908E937-CF84-48F7-9B69-28E474947FC4}" presName="vSp1" presStyleCnt="0"/>
      <dgm:spPr/>
    </dgm:pt>
    <dgm:pt modelId="{3977484D-A81A-4884-B733-CDF3F1E37629}" type="pres">
      <dgm:prSet presAssocID="{3908E937-CF84-48F7-9B69-28E474947FC4}" presName="simulatedConn" presStyleLbl="solidFgAcc1" presStyleIdx="0" presStyleCnt="2"/>
      <dgm:spPr/>
    </dgm:pt>
    <dgm:pt modelId="{385CB722-AF66-40C3-89B2-8BE01F5C932B}" type="pres">
      <dgm:prSet presAssocID="{3908E937-CF84-48F7-9B69-28E474947FC4}" presName="vSp2" presStyleCnt="0"/>
      <dgm:spPr/>
    </dgm:pt>
    <dgm:pt modelId="{45A945DA-938E-47FA-A215-8E3B176733B1}" type="pres">
      <dgm:prSet presAssocID="{3908E937-CF84-48F7-9B69-28E474947FC4}" presName="sibTrans" presStyleCnt="0"/>
      <dgm:spPr/>
    </dgm:pt>
    <dgm:pt modelId="{860B4BEE-76EE-4667-B368-A3D0EB8DD40E}" type="pres">
      <dgm:prSet presAssocID="{E6B9E171-EBBF-4439-BD4C-BA69D3A94CC1}" presName="compositeNode" presStyleCnt="0">
        <dgm:presLayoutVars>
          <dgm:bulletEnabled val="1"/>
        </dgm:presLayoutVars>
      </dgm:prSet>
      <dgm:spPr/>
    </dgm:pt>
    <dgm:pt modelId="{C12E33FA-8380-4648-B9B9-6288F4924425}" type="pres">
      <dgm:prSet presAssocID="{E6B9E171-EBBF-4439-BD4C-BA69D3A94CC1}" presName="bgRect" presStyleLbl="node1" presStyleIdx="1" presStyleCnt="3" custScaleY="108925"/>
      <dgm:spPr/>
    </dgm:pt>
    <dgm:pt modelId="{84889919-F70D-4817-AA08-E0611E247536}" type="pres">
      <dgm:prSet presAssocID="{E6B9E171-EBBF-4439-BD4C-BA69D3A94CC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F7379200-B058-4BB1-B1EF-137D1C957FC0}" type="pres">
      <dgm:prSet presAssocID="{E6B9E171-EBBF-4439-BD4C-BA69D3A94CC1}" presName="childNode" presStyleLbl="node1" presStyleIdx="1" presStyleCnt="3">
        <dgm:presLayoutVars>
          <dgm:bulletEnabled val="1"/>
        </dgm:presLayoutVars>
      </dgm:prSet>
      <dgm:spPr/>
    </dgm:pt>
    <dgm:pt modelId="{F21AA267-A7CD-45C4-B557-0E5CCA1612EE}" type="pres">
      <dgm:prSet presAssocID="{6CA381C0-26B4-4E0D-A408-99A5F18DA0B8}" presName="hSp" presStyleCnt="0"/>
      <dgm:spPr/>
    </dgm:pt>
    <dgm:pt modelId="{AD340CB0-A8CE-4A5A-A2D9-BFA0AF2A79F4}" type="pres">
      <dgm:prSet presAssocID="{6CA381C0-26B4-4E0D-A408-99A5F18DA0B8}" presName="vProcSp" presStyleCnt="0"/>
      <dgm:spPr/>
    </dgm:pt>
    <dgm:pt modelId="{6B47BB12-6ADD-4DE3-AC0D-24343C9826B6}" type="pres">
      <dgm:prSet presAssocID="{6CA381C0-26B4-4E0D-A408-99A5F18DA0B8}" presName="vSp1" presStyleCnt="0"/>
      <dgm:spPr/>
    </dgm:pt>
    <dgm:pt modelId="{E5A1322C-7585-4E76-856B-4B0E597B2829}" type="pres">
      <dgm:prSet presAssocID="{6CA381C0-26B4-4E0D-A408-99A5F18DA0B8}" presName="simulatedConn" presStyleLbl="solidFgAcc1" presStyleIdx="1" presStyleCnt="2"/>
      <dgm:spPr/>
    </dgm:pt>
    <dgm:pt modelId="{170E9702-7944-49FE-BFAF-DC16F4584B3D}" type="pres">
      <dgm:prSet presAssocID="{6CA381C0-26B4-4E0D-A408-99A5F18DA0B8}" presName="vSp2" presStyleCnt="0"/>
      <dgm:spPr/>
    </dgm:pt>
    <dgm:pt modelId="{584BD908-1C26-4783-BB2B-AEB688F7E547}" type="pres">
      <dgm:prSet presAssocID="{6CA381C0-26B4-4E0D-A408-99A5F18DA0B8}" presName="sibTrans" presStyleCnt="0"/>
      <dgm:spPr/>
    </dgm:pt>
    <dgm:pt modelId="{ED2D7B1D-5B7E-4A32-BC16-0BC7DA9E160C}" type="pres">
      <dgm:prSet presAssocID="{7FB212B8-FF99-4CC5-82F2-5648BC3AE28B}" presName="compositeNode" presStyleCnt="0">
        <dgm:presLayoutVars>
          <dgm:bulletEnabled val="1"/>
        </dgm:presLayoutVars>
      </dgm:prSet>
      <dgm:spPr/>
    </dgm:pt>
    <dgm:pt modelId="{F849CC52-D914-4623-A2CC-1FB60EEFC07C}" type="pres">
      <dgm:prSet presAssocID="{7FB212B8-FF99-4CC5-82F2-5648BC3AE28B}" presName="bgRect" presStyleLbl="node1" presStyleIdx="2" presStyleCnt="3" custScaleY="108925"/>
      <dgm:spPr/>
    </dgm:pt>
    <dgm:pt modelId="{A969F8BA-858D-4855-A1CD-1AFCC298FDE5}" type="pres">
      <dgm:prSet presAssocID="{7FB212B8-FF99-4CC5-82F2-5648BC3AE28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EAD0282-6D83-4C22-8368-C6B6B5405872}" type="pres">
      <dgm:prSet presAssocID="{7FB212B8-FF99-4CC5-82F2-5648BC3AE28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F702C11-9B79-414F-9BA7-E26B71D60806}" type="presOf" srcId="{F6913B0C-8634-4C79-A4DE-C348667A4F00}" destId="{9BE16E08-5C1B-4A36-9A21-2F0B112C14E2}" srcOrd="0" destOrd="0" presId="urn:microsoft.com/office/officeart/2005/8/layout/hProcess7"/>
    <dgm:cxn modelId="{5765A911-568B-41EA-814C-E7223134269F}" srcId="{B36BC13D-6C07-4A5F-985E-6E48A005A399}" destId="{F6913B0C-8634-4C79-A4DE-C348667A4F00}" srcOrd="0" destOrd="0" parTransId="{92BEF014-48DA-481D-8E88-DB9DD25FA367}" sibTransId="{3908E937-CF84-48F7-9B69-28E474947FC4}"/>
    <dgm:cxn modelId="{D55AC816-14A4-47D0-B91C-F8BA8404FA2D}" type="presOf" srcId="{B36BC13D-6C07-4A5F-985E-6E48A005A399}" destId="{D444DF68-DE34-4E94-9077-60901BDCEA54}" srcOrd="0" destOrd="0" presId="urn:microsoft.com/office/officeart/2005/8/layout/hProcess7"/>
    <dgm:cxn modelId="{5EAB062D-EB22-4233-8371-DEB38F16AB90}" type="presOf" srcId="{E2EB16B0-EA98-47D2-9755-8E0E645B378F}" destId="{F7379200-B058-4BB1-B1EF-137D1C957FC0}" srcOrd="0" destOrd="0" presId="urn:microsoft.com/office/officeart/2005/8/layout/hProcess7"/>
    <dgm:cxn modelId="{BAB42550-DC84-450D-B525-19ED54E776A7}" type="presOf" srcId="{7FB212B8-FF99-4CC5-82F2-5648BC3AE28B}" destId="{F849CC52-D914-4623-A2CC-1FB60EEFC07C}" srcOrd="0" destOrd="0" presId="urn:microsoft.com/office/officeart/2005/8/layout/hProcess7"/>
    <dgm:cxn modelId="{2C931A75-74A2-4285-9415-65800ECB8F8B}" type="presOf" srcId="{06ABEA3E-DB9F-40A6-B3D3-87960B9051AB}" destId="{AB4523CA-D629-4613-876B-CCFDE44C65D0}" srcOrd="0" destOrd="0" presId="urn:microsoft.com/office/officeart/2005/8/layout/hProcess7"/>
    <dgm:cxn modelId="{1DEE5C77-174C-449C-80CF-76F3B6C7B2B9}" type="presOf" srcId="{E6B9E171-EBBF-4439-BD4C-BA69D3A94CC1}" destId="{84889919-F70D-4817-AA08-E0611E247536}" srcOrd="1" destOrd="0" presId="urn:microsoft.com/office/officeart/2005/8/layout/hProcess7"/>
    <dgm:cxn modelId="{AEEA997E-E654-474C-801B-AD902C4D57A5}" srcId="{E6B9E171-EBBF-4439-BD4C-BA69D3A94CC1}" destId="{E2EB16B0-EA98-47D2-9755-8E0E645B378F}" srcOrd="0" destOrd="0" parTransId="{475AD4CF-8711-4095-8284-FB8FABA8D7E0}" sibTransId="{426A1BC1-7E70-4F0C-BF93-EBFAD5C22122}"/>
    <dgm:cxn modelId="{CCBED482-7C86-4AFE-879F-56D441C61480}" type="presOf" srcId="{E6B9E171-EBBF-4439-BD4C-BA69D3A94CC1}" destId="{C12E33FA-8380-4648-B9B9-6288F4924425}" srcOrd="0" destOrd="0" presId="urn:microsoft.com/office/officeart/2005/8/layout/hProcess7"/>
    <dgm:cxn modelId="{00CA3E90-4988-4EE9-8B05-426C7BDA4032}" srcId="{F6913B0C-8634-4C79-A4DE-C348667A4F00}" destId="{06ABEA3E-DB9F-40A6-B3D3-87960B9051AB}" srcOrd="0" destOrd="0" parTransId="{E635E3EE-B03C-4743-BE64-C30A41031DD7}" sibTransId="{33C5BA27-4B48-4C58-8B9B-18AE9482810A}"/>
    <dgm:cxn modelId="{1981C992-81AB-4948-817A-09F588FC6720}" type="presOf" srcId="{F6913B0C-8634-4C79-A4DE-C348667A4F00}" destId="{D519A0D9-D926-4C01-AA58-14C43B0084EB}" srcOrd="1" destOrd="0" presId="urn:microsoft.com/office/officeart/2005/8/layout/hProcess7"/>
    <dgm:cxn modelId="{3910ED94-C045-4C00-8791-EACDA0EE4CD1}" srcId="{B36BC13D-6C07-4A5F-985E-6E48A005A399}" destId="{7FB212B8-FF99-4CC5-82F2-5648BC3AE28B}" srcOrd="2" destOrd="0" parTransId="{879B3650-6607-45E1-80D9-4CDD15CF2BF4}" sibTransId="{C98860E6-A2D4-4FD2-9327-9A1E1504CCA7}"/>
    <dgm:cxn modelId="{FD7FC498-0C1C-413D-8B5B-69E0E27EA38C}" type="presOf" srcId="{7FB212B8-FF99-4CC5-82F2-5648BC3AE28B}" destId="{A969F8BA-858D-4855-A1CD-1AFCC298FDE5}" srcOrd="1" destOrd="0" presId="urn:microsoft.com/office/officeart/2005/8/layout/hProcess7"/>
    <dgm:cxn modelId="{AC9F159F-5026-4773-A9E7-A59459EF39BE}" srcId="{B36BC13D-6C07-4A5F-985E-6E48A005A399}" destId="{E6B9E171-EBBF-4439-BD4C-BA69D3A94CC1}" srcOrd="1" destOrd="0" parTransId="{E413F9ED-2E7D-42AA-AEB7-2220FDDF97E2}" sibTransId="{6CA381C0-26B4-4E0D-A408-99A5F18DA0B8}"/>
    <dgm:cxn modelId="{62FE25D2-1E70-4024-8144-A09000B216FB}" srcId="{7FB212B8-FF99-4CC5-82F2-5648BC3AE28B}" destId="{9A03D691-35A6-4441-8703-B0B1341050C5}" srcOrd="0" destOrd="0" parTransId="{F6CF0D0D-B9AC-46AF-8BBC-776BC0026702}" sibTransId="{7A67A964-C621-483C-95D3-9C1E407C099E}"/>
    <dgm:cxn modelId="{4CABDEE9-2E9B-4E3A-A571-AC984D3411F7}" type="presOf" srcId="{9A03D691-35A6-4441-8703-B0B1341050C5}" destId="{0EAD0282-6D83-4C22-8368-C6B6B5405872}" srcOrd="0" destOrd="0" presId="urn:microsoft.com/office/officeart/2005/8/layout/hProcess7"/>
    <dgm:cxn modelId="{D94ABCAC-4898-4EEB-AF39-032FD1CCF095}" type="presParOf" srcId="{D444DF68-DE34-4E94-9077-60901BDCEA54}" destId="{F064F0C8-6EDA-47DE-B595-DA8B5A9F2A28}" srcOrd="0" destOrd="0" presId="urn:microsoft.com/office/officeart/2005/8/layout/hProcess7"/>
    <dgm:cxn modelId="{29DC4C37-5557-4BE8-8276-1F75D0194B68}" type="presParOf" srcId="{F064F0C8-6EDA-47DE-B595-DA8B5A9F2A28}" destId="{9BE16E08-5C1B-4A36-9A21-2F0B112C14E2}" srcOrd="0" destOrd="0" presId="urn:microsoft.com/office/officeart/2005/8/layout/hProcess7"/>
    <dgm:cxn modelId="{C6F43D2F-AF5A-4106-BF70-87BADD7F9DA5}" type="presParOf" srcId="{F064F0C8-6EDA-47DE-B595-DA8B5A9F2A28}" destId="{D519A0D9-D926-4C01-AA58-14C43B0084EB}" srcOrd="1" destOrd="0" presId="urn:microsoft.com/office/officeart/2005/8/layout/hProcess7"/>
    <dgm:cxn modelId="{1D9B3CEF-2269-4D97-B39B-258457A14B2B}" type="presParOf" srcId="{F064F0C8-6EDA-47DE-B595-DA8B5A9F2A28}" destId="{AB4523CA-D629-4613-876B-CCFDE44C65D0}" srcOrd="2" destOrd="0" presId="urn:microsoft.com/office/officeart/2005/8/layout/hProcess7"/>
    <dgm:cxn modelId="{3EB2A207-1E0E-4208-B58A-57130CFBD910}" type="presParOf" srcId="{D444DF68-DE34-4E94-9077-60901BDCEA54}" destId="{CFFE58FD-D3EC-4DE0-8C2E-F17347CBA2E4}" srcOrd="1" destOrd="0" presId="urn:microsoft.com/office/officeart/2005/8/layout/hProcess7"/>
    <dgm:cxn modelId="{1FA43E2E-FBB8-410A-B12A-49615B3F8361}" type="presParOf" srcId="{D444DF68-DE34-4E94-9077-60901BDCEA54}" destId="{9E60440F-4470-48B4-B5D9-6A79BC959A76}" srcOrd="2" destOrd="0" presId="urn:microsoft.com/office/officeart/2005/8/layout/hProcess7"/>
    <dgm:cxn modelId="{13F87F68-3B46-4D4D-A599-AAF79BA0905E}" type="presParOf" srcId="{9E60440F-4470-48B4-B5D9-6A79BC959A76}" destId="{6598BA30-4544-4FD6-B786-7DCDACF0992C}" srcOrd="0" destOrd="0" presId="urn:microsoft.com/office/officeart/2005/8/layout/hProcess7"/>
    <dgm:cxn modelId="{F7098883-34E1-4B23-8696-912D496A63C4}" type="presParOf" srcId="{9E60440F-4470-48B4-B5D9-6A79BC959A76}" destId="{3977484D-A81A-4884-B733-CDF3F1E37629}" srcOrd="1" destOrd="0" presId="urn:microsoft.com/office/officeart/2005/8/layout/hProcess7"/>
    <dgm:cxn modelId="{9FEDD3F2-5CE9-40BF-B887-4CFCC4D7FA44}" type="presParOf" srcId="{9E60440F-4470-48B4-B5D9-6A79BC959A76}" destId="{385CB722-AF66-40C3-89B2-8BE01F5C932B}" srcOrd="2" destOrd="0" presId="urn:microsoft.com/office/officeart/2005/8/layout/hProcess7"/>
    <dgm:cxn modelId="{3DCF8876-0397-4B4C-B48B-7003B74936F2}" type="presParOf" srcId="{D444DF68-DE34-4E94-9077-60901BDCEA54}" destId="{45A945DA-938E-47FA-A215-8E3B176733B1}" srcOrd="3" destOrd="0" presId="urn:microsoft.com/office/officeart/2005/8/layout/hProcess7"/>
    <dgm:cxn modelId="{9C1A893B-32F7-4168-8C95-BAFF7E7868D9}" type="presParOf" srcId="{D444DF68-DE34-4E94-9077-60901BDCEA54}" destId="{860B4BEE-76EE-4667-B368-A3D0EB8DD40E}" srcOrd="4" destOrd="0" presId="urn:microsoft.com/office/officeart/2005/8/layout/hProcess7"/>
    <dgm:cxn modelId="{CD2174FC-3C16-44F2-A7DD-E63D848279CE}" type="presParOf" srcId="{860B4BEE-76EE-4667-B368-A3D0EB8DD40E}" destId="{C12E33FA-8380-4648-B9B9-6288F4924425}" srcOrd="0" destOrd="0" presId="urn:microsoft.com/office/officeart/2005/8/layout/hProcess7"/>
    <dgm:cxn modelId="{12D26F1B-7BE7-4FBA-9ED1-3ED961944188}" type="presParOf" srcId="{860B4BEE-76EE-4667-B368-A3D0EB8DD40E}" destId="{84889919-F70D-4817-AA08-E0611E247536}" srcOrd="1" destOrd="0" presId="urn:microsoft.com/office/officeart/2005/8/layout/hProcess7"/>
    <dgm:cxn modelId="{61D21346-11A7-42BF-8162-C54E22D34E8C}" type="presParOf" srcId="{860B4BEE-76EE-4667-B368-A3D0EB8DD40E}" destId="{F7379200-B058-4BB1-B1EF-137D1C957FC0}" srcOrd="2" destOrd="0" presId="urn:microsoft.com/office/officeart/2005/8/layout/hProcess7"/>
    <dgm:cxn modelId="{9059F633-5368-4D17-AA78-A97A2E26C977}" type="presParOf" srcId="{D444DF68-DE34-4E94-9077-60901BDCEA54}" destId="{F21AA267-A7CD-45C4-B557-0E5CCA1612EE}" srcOrd="5" destOrd="0" presId="urn:microsoft.com/office/officeart/2005/8/layout/hProcess7"/>
    <dgm:cxn modelId="{360014B5-09B5-437B-9B91-B7413C3EDEEB}" type="presParOf" srcId="{D444DF68-DE34-4E94-9077-60901BDCEA54}" destId="{AD340CB0-A8CE-4A5A-A2D9-BFA0AF2A79F4}" srcOrd="6" destOrd="0" presId="urn:microsoft.com/office/officeart/2005/8/layout/hProcess7"/>
    <dgm:cxn modelId="{B935EDF2-8A33-4F9F-AA72-9A40952BFB73}" type="presParOf" srcId="{AD340CB0-A8CE-4A5A-A2D9-BFA0AF2A79F4}" destId="{6B47BB12-6ADD-4DE3-AC0D-24343C9826B6}" srcOrd="0" destOrd="0" presId="urn:microsoft.com/office/officeart/2005/8/layout/hProcess7"/>
    <dgm:cxn modelId="{4B7BB1E7-C147-4D12-B1C6-2F4B29847C1E}" type="presParOf" srcId="{AD340CB0-A8CE-4A5A-A2D9-BFA0AF2A79F4}" destId="{E5A1322C-7585-4E76-856B-4B0E597B2829}" srcOrd="1" destOrd="0" presId="urn:microsoft.com/office/officeart/2005/8/layout/hProcess7"/>
    <dgm:cxn modelId="{A106EB25-84EC-4D34-BF62-AEBD3260752E}" type="presParOf" srcId="{AD340CB0-A8CE-4A5A-A2D9-BFA0AF2A79F4}" destId="{170E9702-7944-49FE-BFAF-DC16F4584B3D}" srcOrd="2" destOrd="0" presId="urn:microsoft.com/office/officeart/2005/8/layout/hProcess7"/>
    <dgm:cxn modelId="{78187726-F34B-4F3E-ACB7-931FCD50C0D4}" type="presParOf" srcId="{D444DF68-DE34-4E94-9077-60901BDCEA54}" destId="{584BD908-1C26-4783-BB2B-AEB688F7E547}" srcOrd="7" destOrd="0" presId="urn:microsoft.com/office/officeart/2005/8/layout/hProcess7"/>
    <dgm:cxn modelId="{34630B79-1BAA-44CC-921D-27E371E03E44}" type="presParOf" srcId="{D444DF68-DE34-4E94-9077-60901BDCEA54}" destId="{ED2D7B1D-5B7E-4A32-BC16-0BC7DA9E160C}" srcOrd="8" destOrd="0" presId="urn:microsoft.com/office/officeart/2005/8/layout/hProcess7"/>
    <dgm:cxn modelId="{762824E0-58AE-429D-ABF1-E850427A48DB}" type="presParOf" srcId="{ED2D7B1D-5B7E-4A32-BC16-0BC7DA9E160C}" destId="{F849CC52-D914-4623-A2CC-1FB60EEFC07C}" srcOrd="0" destOrd="0" presId="urn:microsoft.com/office/officeart/2005/8/layout/hProcess7"/>
    <dgm:cxn modelId="{D7C4FF98-8C14-4209-9760-EDA0FFEE659D}" type="presParOf" srcId="{ED2D7B1D-5B7E-4A32-BC16-0BC7DA9E160C}" destId="{A969F8BA-858D-4855-A1CD-1AFCC298FDE5}" srcOrd="1" destOrd="0" presId="urn:microsoft.com/office/officeart/2005/8/layout/hProcess7"/>
    <dgm:cxn modelId="{11581C11-6BBA-48BF-B3A7-D8D07D953DAD}" type="presParOf" srcId="{ED2D7B1D-5B7E-4A32-BC16-0BC7DA9E160C}" destId="{0EAD0282-6D83-4C22-8368-C6B6B540587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16E08-5C1B-4A36-9A21-2F0B112C14E2}">
      <dsp:nvSpPr>
        <dsp:cNvPr id="0" name=""/>
        <dsp:cNvSpPr/>
      </dsp:nvSpPr>
      <dsp:spPr>
        <a:xfrm>
          <a:off x="893" y="4"/>
          <a:ext cx="3843546" cy="50239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195580" bIns="0" numCol="1" spcCol="1270" anchor="t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Cycle 1</a:t>
          </a:r>
        </a:p>
      </dsp:txBody>
      <dsp:txXfrm rot="16200000">
        <a:off x="-1674551" y="1675448"/>
        <a:ext cx="4119598" cy="768709"/>
      </dsp:txXfrm>
    </dsp:sp>
    <dsp:sp modelId="{AB4523CA-D629-4613-876B-CCFDE44C65D0}">
      <dsp:nvSpPr>
        <dsp:cNvPr id="0" name=""/>
        <dsp:cNvSpPr/>
      </dsp:nvSpPr>
      <dsp:spPr>
        <a:xfrm>
          <a:off x="769602" y="4"/>
          <a:ext cx="2863442" cy="5023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b="1" kern="1200" dirty="0"/>
            <a:t>Feature EDA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/>
            <a:t>Existing  numerical features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b="1" kern="1200" dirty="0"/>
            <a:t>Model Selection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/>
            <a:t>Simple Linear regression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28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2800" kern="1200" dirty="0"/>
        </a:p>
      </dsp:txBody>
      <dsp:txXfrm>
        <a:off x="769602" y="4"/>
        <a:ext cx="2863442" cy="5023900"/>
      </dsp:txXfrm>
    </dsp:sp>
    <dsp:sp modelId="{C12E33FA-8380-4648-B9B9-6288F4924425}">
      <dsp:nvSpPr>
        <dsp:cNvPr id="0" name=""/>
        <dsp:cNvSpPr/>
      </dsp:nvSpPr>
      <dsp:spPr>
        <a:xfrm>
          <a:off x="3978964" y="4"/>
          <a:ext cx="3843546" cy="5023900"/>
        </a:xfrm>
        <a:prstGeom prst="roundRect">
          <a:avLst>
            <a:gd name="adj" fmla="val 5000"/>
          </a:avLst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195580" bIns="0" numCol="1" spcCol="1270" anchor="t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Cycle 2</a:t>
          </a:r>
        </a:p>
      </dsp:txBody>
      <dsp:txXfrm rot="16200000">
        <a:off x="2303519" y="1675448"/>
        <a:ext cx="4119598" cy="768709"/>
      </dsp:txXfrm>
    </dsp:sp>
    <dsp:sp modelId="{3977484D-A81A-4884-B733-CDF3F1E37629}">
      <dsp:nvSpPr>
        <dsp:cNvPr id="0" name=""/>
        <dsp:cNvSpPr/>
      </dsp:nvSpPr>
      <dsp:spPr>
        <a:xfrm rot="5400000">
          <a:off x="3659374" y="3664495"/>
          <a:ext cx="677615" cy="5765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79200-B058-4BB1-B1EF-137D1C957FC0}">
      <dsp:nvSpPr>
        <dsp:cNvPr id="0" name=""/>
        <dsp:cNvSpPr/>
      </dsp:nvSpPr>
      <dsp:spPr>
        <a:xfrm>
          <a:off x="4747673" y="4"/>
          <a:ext cx="2863442" cy="5023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Feature EDA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features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Numerical features Categorical features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data cleaning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Joint resample Data decisions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Modeling </a:t>
          </a:r>
          <a:endParaRPr lang="en-US" sz="2400" b="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/>
            <a:t>RandomForest</a:t>
          </a:r>
          <a:r>
            <a:rPr lang="en-US" sz="2400" b="0" kern="1200" dirty="0"/>
            <a:t> Model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Pipeline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Validation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747673" y="4"/>
        <a:ext cx="2863442" cy="5023900"/>
      </dsp:txXfrm>
    </dsp:sp>
    <dsp:sp modelId="{F849CC52-D914-4623-A2CC-1FB60EEFC07C}">
      <dsp:nvSpPr>
        <dsp:cNvPr id="0" name=""/>
        <dsp:cNvSpPr/>
      </dsp:nvSpPr>
      <dsp:spPr>
        <a:xfrm>
          <a:off x="7957035" y="4"/>
          <a:ext cx="3843546" cy="5023900"/>
        </a:xfrm>
        <a:prstGeom prst="roundRect">
          <a:avLst>
            <a:gd name="adj" fmla="val 5000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195580" bIns="0" numCol="1" spcCol="1270" anchor="t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Cycle 3</a:t>
          </a:r>
        </a:p>
      </dsp:txBody>
      <dsp:txXfrm rot="16200000">
        <a:off x="6281590" y="1675448"/>
        <a:ext cx="4119598" cy="768709"/>
      </dsp:txXfrm>
    </dsp:sp>
    <dsp:sp modelId="{E5A1322C-7585-4E76-856B-4B0E597B2829}">
      <dsp:nvSpPr>
        <dsp:cNvPr id="0" name=""/>
        <dsp:cNvSpPr/>
      </dsp:nvSpPr>
      <dsp:spPr>
        <a:xfrm rot="5400000">
          <a:off x="7637444" y="3664495"/>
          <a:ext cx="677615" cy="5765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1197749"/>
              <a:satOff val="5260"/>
              <a:lumOff val="1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D0282-6D83-4C22-8368-C6B6B5405872}">
      <dsp:nvSpPr>
        <dsp:cNvPr id="0" name=""/>
        <dsp:cNvSpPr/>
      </dsp:nvSpPr>
      <dsp:spPr>
        <a:xfrm>
          <a:off x="8725744" y="4"/>
          <a:ext cx="2863442" cy="5023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Future feature engineering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Time Series Analysis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Different Cost function focus on residual trends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Deployment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Summary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recommendation</a:t>
          </a:r>
        </a:p>
      </dsp:txBody>
      <dsp:txXfrm>
        <a:off x="8725744" y="4"/>
        <a:ext cx="2863442" cy="502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6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F87B-CBC0-40C9-B565-745AF517A61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A2A6-C202-40D4-A5EE-7DC657F8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hong-ta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90C7-9302-4CCE-AF0E-8FF620B5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89" y="1122363"/>
            <a:ext cx="10251311" cy="2387600"/>
          </a:xfrm>
        </p:spPr>
        <p:txBody>
          <a:bodyPr/>
          <a:lstStyle/>
          <a:p>
            <a:r>
              <a:rPr lang="en-US" dirty="0"/>
              <a:t>Temperature Calibration</a:t>
            </a:r>
            <a:r>
              <a:rPr lang="en-US" altLang="zh-CN" dirty="0"/>
              <a:t>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B665C-76C1-4038-9E4F-2EDD6B1AC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 Tang</a:t>
            </a:r>
          </a:p>
          <a:p>
            <a:r>
              <a:rPr lang="en-US" dirty="0">
                <a:hlinkClick r:id="rId2"/>
              </a:rPr>
              <a:t>https://www.linkedin.com/in/hong-tang/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8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D47B-45C9-499D-B07C-68B12488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590"/>
            <a:ext cx="10515600" cy="1325563"/>
          </a:xfrm>
        </p:spPr>
        <p:txBody>
          <a:bodyPr/>
          <a:lstStyle/>
          <a:p>
            <a:r>
              <a:rPr lang="en-US" b="1" dirty="0"/>
              <a:t>Summary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504A-6E3A-49D7-BB72-B6851674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0" y="1089213"/>
            <a:ext cx="10085295" cy="57687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Why: </a:t>
            </a:r>
            <a:r>
              <a:rPr lang="en-US" dirty="0"/>
              <a:t>Primary objective is to output a value for air temperature that is more accurate and reliable than the raw value from our main air temperature sensors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Method: build regression model to calibrate Mark data from sensor to reference data (Gold standard)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Findings and Challenges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Missing value, outliers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Challenges on resampling and joint Mark data and reference data: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selection on join with tolerance of 10min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Strong collinearity among features Band downwelling watts (</a:t>
            </a:r>
            <a:r>
              <a:rPr lang="en-US" dirty="0" err="1"/>
              <a:t>Potnetial</a:t>
            </a:r>
            <a:r>
              <a:rPr lang="en-US" dirty="0"/>
              <a:t> overfitting)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Compare with lasso regression, Random Forest Model with pipeline achieves almost perfect score (R2, MSE)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Further work on cost function to investigate the residual (predict T vs reference T)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Lessons Learned and Best Practices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Focus on feature engineering, and data QC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ML Pipeline avoid data leakage, makes modeling easy to read and maintain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Communication with stakeholders for business drivers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Plan Forward:</a:t>
            </a:r>
          </a:p>
          <a:p>
            <a:pPr>
              <a:lnSpc>
                <a:spcPct val="120000"/>
              </a:lnSpc>
            </a:pPr>
            <a:r>
              <a:rPr lang="en-US" dirty="0"/>
              <a:t>Improve feature engineering; </a:t>
            </a:r>
          </a:p>
          <a:p>
            <a:pPr>
              <a:lnSpc>
                <a:spcPct val="120000"/>
              </a:lnSpc>
            </a:pPr>
            <a:r>
              <a:rPr lang="en-US" dirty="0"/>
              <a:t>Investigate unsupervised classification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E9F1-F639-4414-AA3C-E6E3440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5689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ML 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F2AED5-CB37-4E54-88CD-88E7F966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7857CD-590B-42BA-BD4B-35E9E6BF0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548819"/>
              </p:ext>
            </p:extLst>
          </p:nvPr>
        </p:nvGraphicFramePr>
        <p:xfrm>
          <a:off x="195262" y="1276879"/>
          <a:ext cx="11801475" cy="502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9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5E1E2B-F763-A74A-9AFA-C59D35058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33" y="700115"/>
            <a:ext cx="6037956" cy="52642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7EEC1-8270-164A-91B1-FBE45675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03" y="170556"/>
            <a:ext cx="2464981" cy="646331"/>
          </a:xfrm>
        </p:spPr>
        <p:txBody>
          <a:bodyPr>
            <a:normAutofit fontScale="90000"/>
          </a:bodyPr>
          <a:lstStyle/>
          <a:p>
            <a:r>
              <a:rPr lang="en-CN" dirty="0"/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70F78-1A04-0B4E-8FDE-E0DE0D2C2972}"/>
              </a:ext>
            </a:extLst>
          </p:cNvPr>
          <p:cNvSpPr/>
          <p:nvPr/>
        </p:nvSpPr>
        <p:spPr>
          <a:xfrm>
            <a:off x="5605670" y="3291840"/>
            <a:ext cx="2305877" cy="2145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D47AA-5939-2A49-A944-B6ACF7403DA5}"/>
              </a:ext>
            </a:extLst>
          </p:cNvPr>
          <p:cNvSpPr txBox="1"/>
          <p:nvPr/>
        </p:nvSpPr>
        <p:spPr>
          <a:xfrm>
            <a:off x="707583" y="5482948"/>
            <a:ext cx="200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Correlation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Target</a:t>
            </a:r>
            <a:endParaRPr lang="en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38852-BA82-2640-BFC1-4130A22C235E}"/>
              </a:ext>
            </a:extLst>
          </p:cNvPr>
          <p:cNvSpPr txBox="1"/>
          <p:nvPr/>
        </p:nvSpPr>
        <p:spPr>
          <a:xfrm>
            <a:off x="1038887" y="1929052"/>
            <a:ext cx="16391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 Measure</a:t>
            </a:r>
            <a:endParaRPr lang="en-US" b="1" u="sng" dirty="0">
              <a:ln/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29724-D783-1545-B5F7-E5FB581C05C1}"/>
              </a:ext>
            </a:extLst>
          </p:cNvPr>
          <p:cNvSpPr/>
          <p:nvPr/>
        </p:nvSpPr>
        <p:spPr>
          <a:xfrm>
            <a:off x="2871754" y="770185"/>
            <a:ext cx="1051726" cy="995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3E510-440C-E648-9833-43A7D34DF3B7}"/>
              </a:ext>
            </a:extLst>
          </p:cNvPr>
          <p:cNvSpPr txBox="1"/>
          <p:nvPr/>
        </p:nvSpPr>
        <p:spPr>
          <a:xfrm>
            <a:off x="1263255" y="845141"/>
            <a:ext cx="120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Internal T. and P, humidity</a:t>
            </a:r>
            <a:endParaRPr lang="en-CN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AE53C-63EA-D047-BA57-53F3D9333216}"/>
              </a:ext>
            </a:extLst>
          </p:cNvPr>
          <p:cNvSpPr txBox="1"/>
          <p:nvPr/>
        </p:nvSpPr>
        <p:spPr>
          <a:xfrm>
            <a:off x="1125031" y="3893214"/>
            <a:ext cx="17039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ln w="0">
                  <a:solidFill>
                    <a:srgbClr val="FF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Band downwelling watts</a:t>
            </a:r>
            <a:endParaRPr lang="en-CN" u="sng" dirty="0">
              <a:ln w="0">
                <a:solidFill>
                  <a:srgbClr val="FF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21BC7-75AC-BE40-B7F1-85545CC536D2}"/>
              </a:ext>
            </a:extLst>
          </p:cNvPr>
          <p:cNvSpPr txBox="1"/>
          <p:nvPr/>
        </p:nvSpPr>
        <p:spPr>
          <a:xfrm>
            <a:off x="4349684" y="526192"/>
            <a:ext cx="477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</a:rPr>
              <a:t>Internal temperature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Direct and strong correlation with reference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Very high collinearity between features</a:t>
            </a:r>
            <a:endParaRPr lang="en-CN" sz="1600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43C417-F645-7D43-BA3C-42E15CE0302C}"/>
              </a:ext>
            </a:extLst>
          </p:cNvPr>
          <p:cNvSpPr/>
          <p:nvPr/>
        </p:nvSpPr>
        <p:spPr>
          <a:xfrm>
            <a:off x="2879704" y="2560320"/>
            <a:ext cx="2604970" cy="78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15152-9BCF-1843-A799-D431CC1289A0}"/>
              </a:ext>
            </a:extLst>
          </p:cNvPr>
          <p:cNvSpPr/>
          <p:nvPr/>
        </p:nvSpPr>
        <p:spPr>
          <a:xfrm>
            <a:off x="2532307" y="770185"/>
            <a:ext cx="183326" cy="10265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252972E-94A1-C14B-AC6B-FB468C183168}"/>
              </a:ext>
            </a:extLst>
          </p:cNvPr>
          <p:cNvSpPr/>
          <p:nvPr/>
        </p:nvSpPr>
        <p:spPr>
          <a:xfrm>
            <a:off x="2497546" y="1830480"/>
            <a:ext cx="183326" cy="1515410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CN" b="1">
              <a:ln/>
              <a:solidFill>
                <a:schemeClr val="accent4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4873E19-224C-BC42-A27A-AF5742EA5291}"/>
              </a:ext>
            </a:extLst>
          </p:cNvPr>
          <p:cNvSpPr/>
          <p:nvPr/>
        </p:nvSpPr>
        <p:spPr>
          <a:xfrm>
            <a:off x="2499820" y="3353841"/>
            <a:ext cx="183326" cy="20832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CN" b="1">
              <a:ln/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85D2EE-6240-F640-8E2B-30643D68AA6F}"/>
              </a:ext>
            </a:extLst>
          </p:cNvPr>
          <p:cNvSpPr txBox="1"/>
          <p:nvPr/>
        </p:nvSpPr>
        <p:spPr>
          <a:xfrm>
            <a:off x="8614614" y="2367928"/>
            <a:ext cx="365425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>
              <a:defRPr b="1" u="sng">
                <a:ln/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Other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none" dirty="0"/>
              <a:t>Temp.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none" dirty="0"/>
              <a:t>Decrease </a:t>
            </a:r>
            <a:r>
              <a:rPr lang="en-US" sz="1600" u="none" dirty="0" err="1"/>
              <a:t>lwuw</a:t>
            </a:r>
            <a:r>
              <a:rPr lang="en-US" sz="1600" u="none" dirty="0"/>
              <a:t>, </a:t>
            </a:r>
            <a:r>
              <a:rPr lang="en-US" sz="1600" u="none" dirty="0" err="1"/>
              <a:t>swuw</a:t>
            </a:r>
            <a:r>
              <a:rPr lang="en-US" sz="1600" u="none" dirty="0"/>
              <a:t>  increases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none" dirty="0"/>
              <a:t>Latitude increases temp decrease(North cooler)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69707-0F6A-3240-BCBE-B8A4F1123553}"/>
              </a:ext>
            </a:extLst>
          </p:cNvPr>
          <p:cNvSpPr txBox="1"/>
          <p:nvPr/>
        </p:nvSpPr>
        <p:spPr>
          <a:xfrm>
            <a:off x="8520224" y="4005811"/>
            <a:ext cx="346949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>
              <a:defRPr b="1" u="sng">
                <a:ln/>
                <a:solidFill>
                  <a:schemeClr val="accent4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Increase </a:t>
            </a:r>
            <a:r>
              <a:rPr lang="en-US" dirty="0" err="1">
                <a:solidFill>
                  <a:srgbClr val="FF0000"/>
                </a:solidFill>
              </a:rPr>
              <a:t>bxdw</a:t>
            </a:r>
            <a:r>
              <a:rPr lang="en-US" dirty="0">
                <a:solidFill>
                  <a:srgbClr val="FF0000"/>
                </a:solidFill>
              </a:rPr>
              <a:t> increase 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none" dirty="0">
                <a:solidFill>
                  <a:srgbClr val="FF0000"/>
                </a:solidFill>
              </a:rPr>
              <a:t>Weak positive correlation with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none" dirty="0">
                <a:solidFill>
                  <a:srgbClr val="FF0000"/>
                </a:solidFill>
              </a:rPr>
              <a:t>Strong </a:t>
            </a:r>
            <a:r>
              <a:rPr lang="en-US" u="none" dirty="0" err="1">
                <a:solidFill>
                  <a:srgbClr val="FF0000"/>
                </a:solidFill>
              </a:rPr>
              <a:t>colinearlity</a:t>
            </a:r>
            <a:endParaRPr lang="en-US" u="none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843B93-099F-9A40-B29B-5277420FFB01}"/>
              </a:ext>
            </a:extLst>
          </p:cNvPr>
          <p:cNvSpPr/>
          <p:nvPr/>
        </p:nvSpPr>
        <p:spPr>
          <a:xfrm>
            <a:off x="2846567" y="652006"/>
            <a:ext cx="580445" cy="5264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F8A12-B7CA-0C4F-AB33-086C6B3F0EF9}"/>
              </a:ext>
            </a:extLst>
          </p:cNvPr>
          <p:cNvSpPr/>
          <p:nvPr/>
        </p:nvSpPr>
        <p:spPr>
          <a:xfrm>
            <a:off x="2863803" y="1772048"/>
            <a:ext cx="2092194" cy="764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443B6C-5D6D-E94D-A6EC-B96E1CDA0481}"/>
              </a:ext>
            </a:extLst>
          </p:cNvPr>
          <p:cNvSpPr txBox="1"/>
          <p:nvPr/>
        </p:nvSpPr>
        <p:spPr>
          <a:xfrm>
            <a:off x="1030936" y="2692377"/>
            <a:ext cx="16953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u="sng" dirty="0">
                <a:ln/>
                <a:solidFill>
                  <a:schemeClr val="accent4"/>
                </a:solidFill>
              </a:rPr>
              <a:t>Other Measure.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D02B89-FF42-A947-A9C6-749B6EFD067A}"/>
              </a:ext>
            </a:extLst>
          </p:cNvPr>
          <p:cNvSpPr txBox="1"/>
          <p:nvPr/>
        </p:nvSpPr>
        <p:spPr>
          <a:xfrm>
            <a:off x="5073253" y="1710936"/>
            <a:ext cx="344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</a:rPr>
              <a:t>T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Direct and strong correlation with reference temp</a:t>
            </a:r>
          </a:p>
        </p:txBody>
      </p:sp>
    </p:spTree>
    <p:extLst>
      <p:ext uri="{BB962C8B-B14F-4D97-AF65-F5344CB8AC3E}">
        <p14:creationId xmlns:p14="http://schemas.microsoft.com/office/powerpoint/2010/main" val="286068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08C6D63-392C-274A-A6CB-DF7E80BAA09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9" y="2289975"/>
            <a:ext cx="6197972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8BE3D-FF20-0F44-BB54-1814278A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N" sz="3200" b="1" dirty="0"/>
              <a:t>Importance of Influence and PCA component analysis </a:t>
            </a:r>
            <a:br>
              <a:rPr lang="en-CN" sz="3200" dirty="0"/>
            </a:br>
            <a:r>
              <a:rPr lang="en-CN" sz="3200" dirty="0"/>
              <a:t>all indicate temp and therm_temp overshadow other features for reference temp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F2984-C6FB-8246-9801-55869EDB531E}"/>
              </a:ext>
            </a:extLst>
          </p:cNvPr>
          <p:cNvSpPr txBox="1"/>
          <p:nvPr/>
        </p:nvSpPr>
        <p:spPr>
          <a:xfrm>
            <a:off x="1673086" y="3011878"/>
            <a:ext cx="3996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n w="0">
                  <a:solidFill>
                    <a:srgbClr val="FF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measurements dominates the prediction</a:t>
            </a:r>
            <a:endParaRPr lang="en-CN" u="sng" dirty="0">
              <a:ln w="0">
                <a:solidFill>
                  <a:srgbClr val="FF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EDEABB-607B-ED40-9AB9-8B8E06901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2" y="3224420"/>
            <a:ext cx="4699000" cy="2476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B2435D-068A-6342-8688-F3CEEC1FD824}"/>
              </a:ext>
            </a:extLst>
          </p:cNvPr>
          <p:cNvSpPr txBox="1"/>
          <p:nvPr/>
        </p:nvSpPr>
        <p:spPr>
          <a:xfrm>
            <a:off x="7867152" y="2288310"/>
            <a:ext cx="3996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n w="0">
                  <a:solidFill>
                    <a:srgbClr val="FF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 no. comp. need to explain variance</a:t>
            </a:r>
            <a:endParaRPr lang="en-CN" u="sng" dirty="0">
              <a:ln w="0">
                <a:solidFill>
                  <a:srgbClr val="FF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09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2E4D-2DA9-F040-8FD4-97BE54AC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b="1" dirty="0">
                <a:solidFill>
                  <a:srgbClr val="000000"/>
                </a:solidFill>
                <a:latin typeface="Arial" panose="020B0604020202020204" pitchFamily="34" charset="0"/>
              </a:rPr>
              <a:t>EDA and Feature Engineering</a:t>
            </a:r>
            <a:endParaRPr lang="en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F12037-BD93-B449-8037-9B84E23C5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1797" y="1513736"/>
            <a:ext cx="2522284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QC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 lwdw due to more than 90% missing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 removal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rescaling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585283-EA75-A844-AB68-E7435D51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561" y="4507665"/>
            <a:ext cx="42209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E7882-7C00-B541-B779-7A9D7CB65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7505" y="1984651"/>
            <a:ext cx="239501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0D20A-6B1E-0441-B814-09742A50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984651"/>
            <a:ext cx="2743200" cy="3822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801ACD-6D0A-8E46-880D-D804A6971152}"/>
              </a:ext>
            </a:extLst>
          </p:cNvPr>
          <p:cNvSpPr txBox="1"/>
          <p:nvPr/>
        </p:nvSpPr>
        <p:spPr>
          <a:xfrm>
            <a:off x="6144639" y="3234208"/>
            <a:ext cx="2522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emove outliers in batch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BA9C06-3E46-CC43-BDE5-A136AD9A4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19" y="3954585"/>
            <a:ext cx="3168642" cy="1752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760008-4E34-6740-AB46-CFAA1E235781}"/>
              </a:ext>
            </a:extLst>
          </p:cNvPr>
          <p:cNvSpPr txBox="1"/>
          <p:nvPr/>
        </p:nvSpPr>
        <p:spPr>
          <a:xfrm>
            <a:off x="371992" y="1469019"/>
            <a:ext cx="7390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Batch Visualization</a:t>
            </a:r>
            <a:endParaRPr lang="en-C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31CD04-F33B-BE4D-8B52-EB09766195E7}"/>
              </a:ext>
            </a:extLst>
          </p:cNvPr>
          <p:cNvCxnSpPr/>
          <p:nvPr/>
        </p:nvCxnSpPr>
        <p:spPr>
          <a:xfrm flipH="1">
            <a:off x="5383033" y="3689405"/>
            <a:ext cx="1057524" cy="54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63C8E6-D11F-404A-9323-B15E5CC45267}"/>
              </a:ext>
            </a:extLst>
          </p:cNvPr>
          <p:cNvCxnSpPr>
            <a:cxnSpLocks/>
          </p:cNvCxnSpPr>
          <p:nvPr/>
        </p:nvCxnSpPr>
        <p:spPr>
          <a:xfrm>
            <a:off x="7044856" y="3603540"/>
            <a:ext cx="1693628" cy="69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1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2E4D-2DA9-F040-8FD4-97BE54AC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b="1" dirty="0">
                <a:solidFill>
                  <a:srgbClr val="000000"/>
                </a:solidFill>
                <a:latin typeface="Arial" panose="020B0604020202020204" pitchFamily="34" charset="0"/>
              </a:rPr>
              <a:t>Feature EDA</a:t>
            </a:r>
            <a:endParaRPr lang="en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F12037-BD93-B449-8037-9B84E23C5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494093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CN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IQR outlier treatment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N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nternal tempratures are trianglar or “normal-ish” distribution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CN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Temp. standard deviation are skewed distribution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CN" altLang="en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N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downwelling watts are very simiar skewed distribution with long tails. </a:t>
            </a:r>
            <a:r>
              <a:rPr lang="en-US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N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 be interesing to color code with temperature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N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 range of values, rescaling is needed. </a:t>
            </a:r>
            <a:r>
              <a:rPr lang="en-US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N" altLang="en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hree scalers are tested decide to use standard scaler </a:t>
            </a:r>
          </a:p>
          <a:p>
            <a:endParaRPr lang="en-CN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585283-EA75-A844-AB68-E7435D51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561" y="4507665"/>
            <a:ext cx="42209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5B78DF-189F-DD41-908C-5AA140E09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02" y="1825625"/>
            <a:ext cx="3988195" cy="4351338"/>
          </a:xfrm>
        </p:spPr>
      </p:pic>
    </p:spTree>
    <p:extLst>
      <p:ext uri="{BB962C8B-B14F-4D97-AF65-F5344CB8AC3E}">
        <p14:creationId xmlns:p14="http://schemas.microsoft.com/office/powerpoint/2010/main" val="218098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D105-1241-438D-80FB-16526A0C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improvement from additional feature creation AUC improves from 90-94%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8798-1964-48AB-8296-9272A376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825625"/>
            <a:ext cx="5301205" cy="4351338"/>
          </a:xfrm>
        </p:spPr>
        <p:txBody>
          <a:bodyPr/>
          <a:lstStyle/>
          <a:p>
            <a:r>
              <a:rPr lang="en-US" dirty="0"/>
              <a:t>Linear Regression does not have enough predictability (R2)</a:t>
            </a:r>
          </a:p>
          <a:p>
            <a:r>
              <a:rPr lang="en-US" dirty="0"/>
              <a:t>Different Scaler and PCA tested</a:t>
            </a:r>
          </a:p>
          <a:p>
            <a:r>
              <a:rPr lang="en-US" dirty="0" err="1"/>
              <a:t>RandomForest</a:t>
            </a:r>
            <a:r>
              <a:rPr lang="en-US" dirty="0"/>
              <a:t> has great R</a:t>
            </a:r>
            <a:r>
              <a:rPr lang="en-US" baseline="30000" dirty="0"/>
              <a:t>2</a:t>
            </a:r>
            <a:r>
              <a:rPr lang="en-US" dirty="0"/>
              <a:t> ,MSE for both train and test data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0E6B5-42D8-2E41-9C60-AC92B057DEFE}"/>
              </a:ext>
            </a:extLst>
          </p:cNvPr>
          <p:cNvSpPr/>
          <p:nvPr/>
        </p:nvSpPr>
        <p:spPr>
          <a:xfrm>
            <a:off x="381964" y="5972538"/>
            <a:ext cx="5235586" cy="104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3211F72-62BF-444B-A295-5C5A9287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85" y="1216204"/>
            <a:ext cx="5752219" cy="30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E8CDC3-19A2-3746-A8E2-B4A190B2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2" y="4279886"/>
            <a:ext cx="4610100" cy="2349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EC7353-2766-134C-8DCF-7FF5BBDF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682" y="4318552"/>
            <a:ext cx="4572000" cy="226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47ED9-CA01-9642-81DC-084621A9F8B5}"/>
              </a:ext>
            </a:extLst>
          </p:cNvPr>
          <p:cNvSpPr txBox="1"/>
          <p:nvPr/>
        </p:nvSpPr>
        <p:spPr>
          <a:xfrm>
            <a:off x="5610342" y="463968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NREAL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64CC57-3E2A-3C48-94E6-333A8527BBD2}"/>
              </a:ext>
            </a:extLst>
          </p:cNvPr>
          <p:cNvSpPr txBox="1"/>
          <p:nvPr/>
        </p:nvSpPr>
        <p:spPr>
          <a:xfrm>
            <a:off x="1213270" y="4528365"/>
            <a:ext cx="78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ESALQ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E9D70-4A7E-0444-9669-E6BB56D61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433" y="4318552"/>
            <a:ext cx="3673567" cy="19645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49A733-D103-8A46-BD23-DA8177446694}"/>
              </a:ext>
            </a:extLst>
          </p:cNvPr>
          <p:cNvSpPr txBox="1"/>
          <p:nvPr/>
        </p:nvSpPr>
        <p:spPr>
          <a:xfrm>
            <a:off x="10895713" y="4455017"/>
            <a:ext cx="85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US-LOS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725AD-C080-5247-945E-44919EF4AB34}"/>
              </a:ext>
            </a:extLst>
          </p:cNvPr>
          <p:cNvSpPr txBox="1"/>
          <p:nvPr/>
        </p:nvSpPr>
        <p:spPr>
          <a:xfrm>
            <a:off x="8798649" y="6173199"/>
            <a:ext cx="346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‘funny looking data’ need to check</a:t>
            </a:r>
          </a:p>
        </p:txBody>
      </p:sp>
    </p:spTree>
    <p:extLst>
      <p:ext uri="{BB962C8B-B14F-4D97-AF65-F5344CB8AC3E}">
        <p14:creationId xmlns:p14="http://schemas.microsoft.com/office/powerpoint/2010/main" val="285682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487</Words>
  <Application>Microsoft Macintosh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Temperature Calibration Challenge</vt:lpstr>
      <vt:lpstr>Summary and Recommendation</vt:lpstr>
      <vt:lpstr>ML Process</vt:lpstr>
      <vt:lpstr>Summary</vt:lpstr>
      <vt:lpstr>Importance of Influence and PCA component analysis  all indicate temp and therm_temp overshadow other features for reference temp prediction</vt:lpstr>
      <vt:lpstr>EDA and Feature Engineering</vt:lpstr>
      <vt:lpstr>Feature EDA</vt:lpstr>
      <vt:lpstr>Model improvement from additional feature creation AUC improves from 90-94%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Appointment  Show-No Show Prediction</dc:title>
  <dc:creator>na Deng</dc:creator>
  <cp:lastModifiedBy>Hong Tang</cp:lastModifiedBy>
  <cp:revision>16</cp:revision>
  <dcterms:created xsi:type="dcterms:W3CDTF">2021-09-03T14:51:40Z</dcterms:created>
  <dcterms:modified xsi:type="dcterms:W3CDTF">2021-11-05T15:52:16Z</dcterms:modified>
</cp:coreProperties>
</file>