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7" r:id="rId3"/>
    <p:sldId id="268" r:id="rId4"/>
    <p:sldId id="258" r:id="rId5"/>
    <p:sldId id="259" r:id="rId6"/>
    <p:sldId id="267" r:id="rId7"/>
    <p:sldId id="261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81" r:id="rId17"/>
    <p:sldId id="274" r:id="rId18"/>
    <p:sldId id="282" r:id="rId19"/>
    <p:sldId id="266" r:id="rId20"/>
    <p:sldId id="265" r:id="rId21"/>
    <p:sldId id="283" r:id="rId22"/>
    <p:sldId id="275" r:id="rId23"/>
    <p:sldId id="285" r:id="rId24"/>
    <p:sldId id="27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6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96DFE-E246-4B55-8FD4-76619954C1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FDD5D-8919-4C90-8CAE-274AAD27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FDD5D-8919-4C90-8CAE-274AAD27E8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6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FDD5D-8919-4C90-8CAE-274AAD27E8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6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2055224"/>
            <a:ext cx="9144000" cy="2543765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EA4E-1211-4E3E-B2D0-A4BB8DBD7903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236740" y="3746317"/>
            <a:ext cx="5174106" cy="467211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236740" y="2555965"/>
            <a:ext cx="5174106" cy="11459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258488" y="2555965"/>
            <a:ext cx="1842308" cy="1874401"/>
            <a:chOff x="0" y="0"/>
            <a:chExt cx="3219" cy="2998"/>
          </a:xfrm>
        </p:grpSpPr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0" y="0"/>
              <a:ext cx="3219" cy="2998"/>
            </a:xfrm>
            <a:custGeom>
              <a:avLst/>
              <a:gdLst>
                <a:gd name="T0" fmla="*/ 537 w 1360"/>
                <a:gd name="T1" fmla="*/ 2266 h 1266"/>
                <a:gd name="T2" fmla="*/ 537 w 1360"/>
                <a:gd name="T3" fmla="*/ 2955 h 1266"/>
                <a:gd name="T4" fmla="*/ 589 w 1360"/>
                <a:gd name="T5" fmla="*/ 3012 h 1266"/>
                <a:gd name="T6" fmla="*/ 689 w 1360"/>
                <a:gd name="T7" fmla="*/ 3455 h 1266"/>
                <a:gd name="T8" fmla="*/ 667 w 1360"/>
                <a:gd name="T9" fmla="*/ 3528 h 1266"/>
                <a:gd name="T10" fmla="*/ 824 w 1360"/>
                <a:gd name="T11" fmla="*/ 5271 h 1266"/>
                <a:gd name="T12" fmla="*/ 947 w 1360"/>
                <a:gd name="T13" fmla="*/ 6695 h 1266"/>
                <a:gd name="T14" fmla="*/ 980 w 1360"/>
                <a:gd name="T15" fmla="*/ 7100 h 1266"/>
                <a:gd name="T16" fmla="*/ 0 w 1360"/>
                <a:gd name="T17" fmla="*/ 7100 h 1266"/>
                <a:gd name="T18" fmla="*/ 33 w 1360"/>
                <a:gd name="T19" fmla="*/ 6714 h 1266"/>
                <a:gd name="T20" fmla="*/ 213 w 1360"/>
                <a:gd name="T21" fmla="*/ 4549 h 1266"/>
                <a:gd name="T22" fmla="*/ 303 w 1360"/>
                <a:gd name="T23" fmla="*/ 3528 h 1266"/>
                <a:gd name="T24" fmla="*/ 279 w 1360"/>
                <a:gd name="T25" fmla="*/ 3438 h 1266"/>
                <a:gd name="T26" fmla="*/ 398 w 1360"/>
                <a:gd name="T27" fmla="*/ 3012 h 1266"/>
                <a:gd name="T28" fmla="*/ 443 w 1360"/>
                <a:gd name="T29" fmla="*/ 2944 h 1266"/>
                <a:gd name="T30" fmla="*/ 443 w 1360"/>
                <a:gd name="T31" fmla="*/ 2283 h 1266"/>
                <a:gd name="T32" fmla="*/ 393 w 1360"/>
                <a:gd name="T33" fmla="*/ 2198 h 1266"/>
                <a:gd name="T34" fmla="*/ 173 w 1360"/>
                <a:gd name="T35" fmla="*/ 2098 h 1266"/>
                <a:gd name="T36" fmla="*/ 246 w 1360"/>
                <a:gd name="T37" fmla="*/ 2053 h 1266"/>
                <a:gd name="T38" fmla="*/ 3496 w 1360"/>
                <a:gd name="T39" fmla="*/ 246 h 1266"/>
                <a:gd name="T40" fmla="*/ 3877 w 1360"/>
                <a:gd name="T41" fmla="*/ 28 h 1266"/>
                <a:gd name="T42" fmla="*/ 4021 w 1360"/>
                <a:gd name="T43" fmla="*/ 28 h 1266"/>
                <a:gd name="T44" fmla="*/ 7030 w 1360"/>
                <a:gd name="T45" fmla="*/ 1542 h 1266"/>
                <a:gd name="T46" fmla="*/ 7619 w 1360"/>
                <a:gd name="T47" fmla="*/ 1840 h 1266"/>
                <a:gd name="T48" fmla="*/ 7295 w 1360"/>
                <a:gd name="T49" fmla="*/ 2020 h 1266"/>
                <a:gd name="T50" fmla="*/ 4050 w 1360"/>
                <a:gd name="T51" fmla="*/ 3734 h 1266"/>
                <a:gd name="T52" fmla="*/ 3853 w 1360"/>
                <a:gd name="T53" fmla="*/ 3746 h 1266"/>
                <a:gd name="T54" fmla="*/ 627 w 1360"/>
                <a:gd name="T55" fmla="*/ 2304 h 1266"/>
                <a:gd name="T56" fmla="*/ 537 w 1360"/>
                <a:gd name="T57" fmla="*/ 2266 h 1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0"/>
                <a:gd name="T88" fmla="*/ 0 h 1266"/>
                <a:gd name="T89" fmla="*/ 1360 w 1360"/>
                <a:gd name="T90" fmla="*/ 1266 h 1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180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665" y="1272"/>
              <a:ext cx="2000" cy="947"/>
            </a:xfrm>
            <a:custGeom>
              <a:avLst/>
              <a:gdLst>
                <a:gd name="T0" fmla="*/ 0 w 845"/>
                <a:gd name="T1" fmla="*/ 824 h 400"/>
                <a:gd name="T2" fmla="*/ 438 w 845"/>
                <a:gd name="T3" fmla="*/ 180 h 400"/>
                <a:gd name="T4" fmla="*/ 537 w 845"/>
                <a:gd name="T5" fmla="*/ 156 h 400"/>
                <a:gd name="T6" fmla="*/ 1467 w 845"/>
                <a:gd name="T7" fmla="*/ 566 h 400"/>
                <a:gd name="T8" fmla="*/ 2336 w 845"/>
                <a:gd name="T9" fmla="*/ 952 h 400"/>
                <a:gd name="T10" fmla="*/ 2431 w 845"/>
                <a:gd name="T11" fmla="*/ 935 h 400"/>
                <a:gd name="T12" fmla="*/ 4057 w 845"/>
                <a:gd name="T13" fmla="*/ 73 h 400"/>
                <a:gd name="T14" fmla="*/ 4196 w 845"/>
                <a:gd name="T15" fmla="*/ 0 h 400"/>
                <a:gd name="T16" fmla="*/ 4734 w 845"/>
                <a:gd name="T17" fmla="*/ 803 h 400"/>
                <a:gd name="T18" fmla="*/ 4163 w 845"/>
                <a:gd name="T19" fmla="*/ 1160 h 400"/>
                <a:gd name="T20" fmla="*/ 2509 w 845"/>
                <a:gd name="T21" fmla="*/ 2202 h 400"/>
                <a:gd name="T22" fmla="*/ 2357 w 845"/>
                <a:gd name="T23" fmla="*/ 2209 h 400"/>
                <a:gd name="T24" fmla="*/ 45 w 845"/>
                <a:gd name="T25" fmla="*/ 857 h 400"/>
                <a:gd name="T26" fmla="*/ 0 w 845"/>
                <a:gd name="T27" fmla="*/ 824 h 4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5"/>
                <a:gd name="T43" fmla="*/ 0 h 400"/>
                <a:gd name="T44" fmla="*/ 845 w 845"/>
                <a:gd name="T45" fmla="*/ 400 h 4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180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0263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623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2" pos="49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3934-4221-41FB-AB04-059B9184890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18B3-B72B-4FDB-A11C-4E8411449F7B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0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 marL="514350" indent="0">
              <a:buFontTx/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720" y="133771"/>
            <a:ext cx="1447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8C9F-018A-4F14-9EA8-C6D550855354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119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EC59-4EFF-4F7E-A345-9941D68D2097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6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D9D5-A86E-4624-9764-6D7FE9E5EC2D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7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A5EA-853E-4B1E-96B0-687F17AFA6C7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9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56BD-3EB4-4E59-8501-197BE76086C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A50B-D735-40D6-912B-1C714AA13555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7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3879-E3B3-48D7-A89E-274A0081B35D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0" y="-7938"/>
            <a:ext cx="9144000" cy="1071566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522E-7C59-416E-A5E1-F5A6C9C461F3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133771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6" y="1200149"/>
            <a:ext cx="8215844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7530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1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60330.htm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反射机制</a:t>
            </a:r>
            <a:r>
              <a:rPr lang="en-US" altLang="zh-CN" dirty="0"/>
              <a:t>(Java Reflection)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A8A3-D4F4-4F4C-B7B7-0AD6779B4384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3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Class</a:t>
            </a:r>
            <a:r>
              <a:rPr lang="zh-CN" altLang="en-US" dirty="0"/>
              <a:t>获取类全部结构及指定成员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2200275"/>
            <a:ext cx="3868738" cy="3684588"/>
          </a:xfrm>
        </p:spPr>
        <p:txBody>
          <a:bodyPr/>
          <a:lstStyle/>
          <a:p>
            <a:r>
              <a:rPr lang="zh-CN" altLang="en-US" dirty="0"/>
              <a:t>案例实施</a:t>
            </a:r>
          </a:p>
        </p:txBody>
      </p:sp>
    </p:spTree>
    <p:extLst>
      <p:ext uri="{BB962C8B-B14F-4D97-AF65-F5344CB8AC3E}">
        <p14:creationId xmlns:p14="http://schemas.microsoft.com/office/powerpoint/2010/main" val="119472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使用反射调用指定的方法或指定的属性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2200275"/>
            <a:ext cx="3868738" cy="3684588"/>
          </a:xfrm>
        </p:spPr>
        <p:txBody>
          <a:bodyPr/>
          <a:lstStyle/>
          <a:p>
            <a:r>
              <a:rPr lang="zh-CN" altLang="en-US" dirty="0"/>
              <a:t>案例实施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2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使用反射动态创建对象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0034" y="1303777"/>
            <a:ext cx="8229600" cy="1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方法一：使用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newInstance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方法，仅适用于无参构造方法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00100" y="1928802"/>
            <a:ext cx="6929486" cy="100013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clazz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Class.forName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cn.jbit.reflection.Student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clazz.newInstance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00628" y="2713911"/>
            <a:ext cx="3929090" cy="715089"/>
          </a:xfrm>
          <a:prstGeom prst="wedgeRoundRectCallout">
            <a:avLst>
              <a:gd name="adj1" fmla="val -37884"/>
              <a:gd name="adj2" fmla="val -77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相当于执行语句：</a:t>
            </a:r>
          </a:p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Student </a:t>
            </a:r>
            <a:r>
              <a:rPr lang="en-US" altLang="zh-CN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new Student();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00034" y="3784587"/>
            <a:ext cx="8229600" cy="1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方法二：调用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Constructor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newInstance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方法，适用所有构造方法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00132" y="4429132"/>
            <a:ext cx="7929586" cy="157163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Constructor cons 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clazz.getConstructor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(new Class[ ]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			{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String.class,int.class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float.class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});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cons.newInstance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(new Object[ ] { 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lkl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32, 56.5f });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357554" y="6000059"/>
            <a:ext cx="5357850" cy="715089"/>
          </a:xfrm>
          <a:prstGeom prst="wedgeRoundRectCallout">
            <a:avLst>
              <a:gd name="adj1" fmla="val -37884"/>
              <a:gd name="adj2" fmla="val -77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相当于执行语句：</a:t>
            </a:r>
          </a:p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Student </a:t>
            </a:r>
            <a:r>
              <a:rPr lang="en-US" altLang="zh-CN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=new Student("lkl",32,56.5f);</a:t>
            </a:r>
          </a:p>
        </p:txBody>
      </p:sp>
    </p:spTree>
    <p:extLst>
      <p:ext uri="{BB962C8B-B14F-4D97-AF65-F5344CB8AC3E}">
        <p14:creationId xmlns:p14="http://schemas.microsoft.com/office/powerpoint/2010/main" val="6287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使用反射动态操作属性值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0034" y="1142984"/>
            <a:ext cx="7499350" cy="142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20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操作属性的基本步骤</a:t>
            </a:r>
          </a:p>
          <a:p>
            <a:pPr lvl="1" algn="l"/>
            <a:r>
              <a:rPr lang="en-US" altLang="zh-CN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、通过</a:t>
            </a:r>
            <a:r>
              <a:rPr lang="en-US" altLang="zh-CN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对象获取</a:t>
            </a:r>
            <a:r>
              <a:rPr lang="en-US" altLang="zh-CN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 </a:t>
            </a:r>
            <a:r>
              <a:rPr lang="zh-CN" altLang="en-US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  <a:p>
            <a:pPr lvl="1" algn="l"/>
            <a:r>
              <a:rPr lang="en-US" altLang="zh-CN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、调用</a:t>
            </a:r>
            <a:r>
              <a:rPr lang="en-US" altLang="zh-CN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 </a:t>
            </a:r>
            <a:r>
              <a:rPr lang="zh-CN" altLang="en-US" sz="20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对象的方法进行取值或赋值操作 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altLang="zh-CN" dirty="0">
                <a:latin typeface="Calibri" pitchFamily="34" charset="0"/>
                <a:cs typeface="Arial" pitchFamily="34" charset="0"/>
              </a:rPr>
              <a:t>  </a:t>
            </a:r>
          </a:p>
        </p:txBody>
      </p:sp>
      <p:graphicFrame>
        <p:nvGraphicFramePr>
          <p:cNvPr id="8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495098"/>
              </p:ext>
            </p:extLst>
          </p:nvPr>
        </p:nvGraphicFramePr>
        <p:xfrm>
          <a:off x="684213" y="2571744"/>
          <a:ext cx="8229600" cy="34353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kern="12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kern="12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         明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kern="100" dirty="0"/>
                        <a:t>Xxx </a:t>
                      </a:r>
                      <a:r>
                        <a:rPr lang="en-US" altLang="zh-CN" sz="1800" kern="100" dirty="0" err="1"/>
                        <a:t>getXxx</a:t>
                      </a:r>
                      <a:r>
                        <a:rPr lang="en-US" altLang="zh-CN" sz="1800" kern="100" dirty="0"/>
                        <a:t>(Object </a:t>
                      </a:r>
                      <a:r>
                        <a:rPr lang="en-US" altLang="zh-CN" sz="1800" kern="100" dirty="0" err="1"/>
                        <a:t>obj</a:t>
                      </a:r>
                      <a:r>
                        <a:rPr lang="en-US" altLang="zh-CN" sz="1800" kern="100" dirty="0"/>
                        <a:t>)</a:t>
                      </a:r>
                      <a:endParaRPr lang="en-US" alt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获取基本类型的属性值</a:t>
                      </a:r>
                      <a:endParaRPr lang="zh-CN" altLang="en-US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1800" kern="100" dirty="0"/>
                        <a:t>Object get(Object </a:t>
                      </a:r>
                      <a:r>
                        <a:rPr lang="en-US" altLang="zh-CN" sz="1800" kern="100" dirty="0" err="1"/>
                        <a:t>obj</a:t>
                      </a:r>
                      <a:r>
                        <a:rPr lang="en-US" altLang="zh-CN" sz="1800" kern="100" dirty="0"/>
                        <a:t>) ) </a:t>
                      </a:r>
                      <a:endParaRPr lang="en-US" alt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得到引用类型属性值</a:t>
                      </a:r>
                      <a:endParaRPr lang="zh-CN" altLang="en-US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kern="100" dirty="0"/>
                        <a:t>void </a:t>
                      </a:r>
                      <a:r>
                        <a:rPr lang="en-US" altLang="zh-CN" sz="1800" kern="100" dirty="0" err="1"/>
                        <a:t>setXxx</a:t>
                      </a:r>
                      <a:r>
                        <a:rPr lang="en-US" altLang="zh-CN" sz="1800" kern="100" dirty="0"/>
                        <a:t>(Object </a:t>
                      </a:r>
                      <a:r>
                        <a:rPr lang="en-US" altLang="zh-CN" sz="1800" kern="100" dirty="0" err="1"/>
                        <a:t>obj,Xxx</a:t>
                      </a:r>
                      <a:r>
                        <a:rPr lang="en-US" altLang="zh-CN" sz="1800" kern="100" dirty="0"/>
                        <a:t> </a:t>
                      </a:r>
                      <a:r>
                        <a:rPr lang="en-US" altLang="zh-CN" sz="1800" kern="100" dirty="0" err="1"/>
                        <a:t>val</a:t>
                      </a:r>
                      <a:r>
                        <a:rPr lang="en-US" altLang="zh-CN" sz="1800" kern="100" dirty="0"/>
                        <a:t>)</a:t>
                      </a:r>
                      <a:endParaRPr lang="en-US" alt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zh-CN" altLang="en-US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lang="en-US" altLang="zh-CN" sz="1800" kern="1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</a:t>
                      </a:r>
                      <a:r>
                        <a:rPr lang="zh-CN" altLang="en-US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对象的该属性设置成</a:t>
                      </a:r>
                      <a:r>
                        <a:rPr lang="en-US" altLang="zh-CN" sz="1800" kern="1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</a:t>
                      </a:r>
                      <a:r>
                        <a:rPr lang="zh-CN" altLang="en-US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 </a:t>
                      </a:r>
                      <a:endParaRPr lang="zh-CN" altLang="en-US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kern="100" dirty="0"/>
                        <a:t>void set(Object </a:t>
                      </a:r>
                      <a:r>
                        <a:rPr lang="en-US" altLang="zh-CN" sz="1800" kern="100" dirty="0" err="1"/>
                        <a:t>obj,object</a:t>
                      </a:r>
                      <a:r>
                        <a:rPr lang="en-US" altLang="zh-CN" sz="1800" kern="100" dirty="0"/>
                        <a:t> </a:t>
                      </a:r>
                      <a:r>
                        <a:rPr lang="en-US" altLang="zh-CN" sz="1800" kern="100" dirty="0" err="1"/>
                        <a:t>val</a:t>
                      </a:r>
                      <a:r>
                        <a:rPr lang="en-US" altLang="zh-CN" sz="1800" kern="100" dirty="0"/>
                        <a:t>)</a:t>
                      </a:r>
                      <a:endParaRPr lang="en-US" alt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zh-CN" altLang="en-US" sz="1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lang="en-US" altLang="zh-CN" sz="1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</a:t>
                      </a:r>
                      <a:r>
                        <a:rPr lang="zh-CN" altLang="en-US" sz="1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对象的该属性设置成</a:t>
                      </a:r>
                      <a:r>
                        <a:rPr lang="en-US" altLang="zh-CN" sz="1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</a:t>
                      </a:r>
                      <a:r>
                        <a:rPr lang="zh-CN" altLang="en-US" sz="1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 </a:t>
                      </a:r>
                      <a:endParaRPr lang="zh-CN" altLang="en-US" sz="1800" kern="10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kern="100" dirty="0"/>
                        <a:t>void </a:t>
                      </a:r>
                      <a:r>
                        <a:rPr lang="en-US" altLang="zh-CN" sz="1800" kern="100" dirty="0" err="1"/>
                        <a:t>setAccessible</a:t>
                      </a:r>
                      <a:r>
                        <a:rPr lang="zh-CN" altLang="en-US" sz="1800" kern="100" dirty="0"/>
                        <a:t>（</a:t>
                      </a:r>
                      <a:r>
                        <a:rPr lang="en-US" altLang="zh-CN" sz="1800" kern="100" dirty="0" err="1"/>
                        <a:t>bool</a:t>
                      </a:r>
                      <a:r>
                        <a:rPr lang="en-US" altLang="zh-CN" sz="1800" kern="100" dirty="0"/>
                        <a:t> flag</a:t>
                      </a:r>
                      <a:r>
                        <a:rPr lang="zh-CN" altLang="en-US" sz="1800" kern="100" dirty="0"/>
                        <a:t>）</a:t>
                      </a:r>
                      <a:endParaRPr lang="en-US" alt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zh-CN" altLang="en-US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对获取到的属性设置访问权限 </a:t>
                      </a:r>
                      <a:endParaRPr lang="zh-CN" altLang="en-US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8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使用反射动态执行方法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0034" y="1357313"/>
            <a:ext cx="7499350" cy="185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调用方法基本步骤</a:t>
            </a:r>
          </a:p>
          <a:p>
            <a:pPr lvl="1" algn="l"/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对象获取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 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  <a:p>
            <a:pPr lvl="1" algn="l"/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invoke()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 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00100" y="3143248"/>
            <a:ext cx="6929486" cy="5715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Object invoke(Object </a:t>
            </a:r>
            <a:r>
              <a:rPr lang="en-US" altLang="zh-CN" b="1" dirty="0" err="1">
                <a:solidFill>
                  <a:schemeClr val="bg1"/>
                </a:solidFill>
              </a:rPr>
              <a:t>obj,Object</a:t>
            </a:r>
            <a:r>
              <a:rPr lang="en-US" altLang="zh-CN" b="1" dirty="0">
                <a:solidFill>
                  <a:schemeClr val="bg1"/>
                </a:solidFill>
              </a:rPr>
              <a:t> [] </a:t>
            </a:r>
            <a:r>
              <a:rPr lang="en-US" altLang="zh-CN" b="1" dirty="0" err="1">
                <a:solidFill>
                  <a:schemeClr val="bg1"/>
                </a:solidFill>
              </a:rPr>
              <a:t>args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0034" y="4286256"/>
            <a:ext cx="2214562" cy="715089"/>
          </a:xfrm>
          <a:prstGeom prst="wedgeRoundRectCallout">
            <a:avLst>
              <a:gd name="adj1" fmla="val 6785"/>
              <a:gd name="adj2" fmla="val -13280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Ctr="1">
            <a:spAutoFit/>
          </a:bodyPr>
          <a:lstStyle/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当前方法的</a:t>
            </a:r>
          </a:p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返回值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71802" y="4286256"/>
            <a:ext cx="2214562" cy="715089"/>
          </a:xfrm>
          <a:prstGeom prst="wedgeRoundRectCallout">
            <a:avLst>
              <a:gd name="adj1" fmla="val -77219"/>
              <a:gd name="adj2" fmla="val -14603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Ctr="1">
            <a:spAutoFit/>
          </a:bodyPr>
          <a:lstStyle/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当前方法所属</a:t>
            </a:r>
          </a:p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对象的名字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15008" y="4286256"/>
            <a:ext cx="2214562" cy="715089"/>
          </a:xfrm>
          <a:prstGeom prst="wedgeRoundRectCallout">
            <a:avLst>
              <a:gd name="adj1" fmla="val -70812"/>
              <a:gd name="adj2" fmla="val -14162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Ctr="1">
            <a:spAutoFit/>
          </a:bodyPr>
          <a:lstStyle/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当前方法的</a:t>
            </a:r>
          </a:p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参数列表</a:t>
            </a:r>
          </a:p>
        </p:txBody>
      </p:sp>
    </p:spTree>
    <p:extLst>
      <p:ext uri="{BB962C8B-B14F-4D97-AF65-F5344CB8AC3E}">
        <p14:creationId xmlns:p14="http://schemas.microsoft.com/office/powerpoint/2010/main" val="2538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反射技术的优点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3024553"/>
            <a:ext cx="8066088" cy="2860309"/>
          </a:xfrm>
        </p:spPr>
        <p:txBody>
          <a:bodyPr/>
          <a:lstStyle/>
          <a:p>
            <a:r>
              <a:rPr lang="zh-CN" altLang="en-US" dirty="0"/>
              <a:t>提高了</a:t>
            </a:r>
            <a:r>
              <a:rPr lang="en-US" altLang="zh-CN" dirty="0"/>
              <a:t>Java</a:t>
            </a:r>
            <a:r>
              <a:rPr lang="zh-CN" altLang="en-US" dirty="0"/>
              <a:t>程序的灵活性和扩展性，降低了耦合性，提高自适应能力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反射的应用领域</a:t>
            </a:r>
          </a:p>
          <a:p>
            <a:pPr lvl="1"/>
            <a:r>
              <a:rPr lang="zh-CN" altLang="en-US" dirty="0"/>
              <a:t>如软件测试、 </a:t>
            </a:r>
            <a:r>
              <a:rPr lang="en-US" altLang="zh-CN" dirty="0"/>
              <a:t>EJB</a:t>
            </a:r>
            <a:r>
              <a:rPr lang="zh-CN" altLang="en-US" dirty="0"/>
              <a:t>、</a:t>
            </a:r>
            <a:r>
              <a:rPr lang="en-US" altLang="zh-CN" dirty="0"/>
              <a:t>JavaBean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开源框架例如</a:t>
            </a:r>
            <a:r>
              <a:rPr lang="en-US" altLang="zh-CN" dirty="0"/>
              <a:t>Struts</a:t>
            </a:r>
            <a:r>
              <a:rPr lang="zh-CN" altLang="en-US" dirty="0"/>
              <a:t>、</a:t>
            </a:r>
            <a:r>
              <a:rPr lang="en-US" altLang="zh-CN" dirty="0"/>
              <a:t>Hibernate</a:t>
            </a:r>
            <a:r>
              <a:rPr lang="zh-CN" altLang="en-US" dirty="0"/>
              <a:t>、</a:t>
            </a:r>
            <a:r>
              <a:rPr lang="en-US" altLang="zh-CN" dirty="0"/>
              <a:t>Spring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1077912" y="1710004"/>
            <a:ext cx="6408738" cy="792162"/>
          </a:xfrm>
          <a:prstGeom prst="roundRect">
            <a:avLst>
              <a:gd name="adj" fmla="val 11806"/>
            </a:avLst>
          </a:prstGeom>
          <a:solidFill>
            <a:schemeClr val="accent1"/>
          </a:solidFill>
          <a:ln w="9525" algn="ctr">
            <a:solidFill>
              <a:schemeClr val="accent5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允许程序创建和控制任何类的对象，无需提前硬编码目标类</a:t>
            </a:r>
          </a:p>
        </p:txBody>
      </p:sp>
    </p:spTree>
    <p:extLst>
      <p:ext uri="{BB962C8B-B14F-4D97-AF65-F5344CB8AC3E}">
        <p14:creationId xmlns:p14="http://schemas.microsoft.com/office/powerpoint/2010/main" val="150911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动态代理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-1" y="1139483"/>
            <a:ext cx="8989255" cy="4745380"/>
          </a:xfrm>
        </p:spPr>
        <p:txBody>
          <a:bodyPr>
            <a:normAutofit/>
          </a:bodyPr>
          <a:lstStyle/>
          <a:p>
            <a:r>
              <a:rPr lang="zh-CN" altLang="en-US" dirty="0"/>
              <a:t>动态代理是</a:t>
            </a:r>
            <a:r>
              <a:rPr lang="en-US" altLang="zh-CN" dirty="0"/>
              <a:t>23</a:t>
            </a:r>
            <a:r>
              <a:rPr lang="zh-CN" altLang="en-US" dirty="0"/>
              <a:t>种设计模式当中代理模式的一种。</a:t>
            </a:r>
            <a:endParaRPr lang="en-US" altLang="zh-CN" dirty="0"/>
          </a:p>
          <a:p>
            <a:r>
              <a:rPr lang="zh-CN" altLang="en-US" dirty="0"/>
              <a:t>什么是代理模式？</a:t>
            </a:r>
          </a:p>
          <a:p>
            <a:pPr lvl="1"/>
            <a:r>
              <a:rPr lang="zh-CN" altLang="en-US" dirty="0"/>
              <a:t>代理模式的作用是：为其他对象提供一种代理以控制对这个对象的访问。</a:t>
            </a:r>
            <a:endParaRPr lang="en-US" altLang="zh-CN" dirty="0"/>
          </a:p>
          <a:p>
            <a:r>
              <a:rPr lang="zh-CN" altLang="en-US" dirty="0"/>
              <a:t>代理模式有什么好处？</a:t>
            </a:r>
          </a:p>
          <a:p>
            <a:pPr lvl="1"/>
            <a:r>
              <a:rPr lang="zh-CN" altLang="en-US" dirty="0"/>
              <a:t>在某些情况下，一个客户不想或者不能直接引用另一个对象，而代理对象可以在客户端和目标对象之间起到中介的作用。</a:t>
            </a:r>
            <a:endParaRPr lang="en-US" altLang="zh-CN" dirty="0"/>
          </a:p>
          <a:p>
            <a:r>
              <a:rPr lang="zh-CN" altLang="en-US" dirty="0"/>
              <a:t>代理模式一般涉及到的角色有：</a:t>
            </a:r>
          </a:p>
          <a:p>
            <a:pPr lvl="1"/>
            <a:r>
              <a:rPr lang="zh-CN" altLang="en-US" dirty="0"/>
              <a:t>抽象角色：声明真实对象和代理对象的共同接口</a:t>
            </a:r>
            <a:r>
              <a:rPr lang="en-US" altLang="zh-CN" dirty="0"/>
              <a:t>,</a:t>
            </a:r>
            <a:r>
              <a:rPr lang="zh-CN" altLang="en-US" dirty="0"/>
              <a:t>这样一来在任何可以使用目标对象的地方都可以使用代理对象。</a:t>
            </a:r>
            <a:endParaRPr lang="en-US" altLang="zh-CN" dirty="0"/>
          </a:p>
          <a:p>
            <a:pPr lvl="1"/>
            <a:r>
              <a:rPr lang="zh-CN" altLang="en-US" dirty="0"/>
              <a:t>代理角色：代理对象内部含有目标对象的引用，从而可以在任何时候操作目标对象；代理对象提供一个与目标对象相同的接口，以便可以在任何时候替代目标对象。代理对象通常在客户端调用传递给目标对象之前或之后，执行某个操作，而不是单纯地将调用传递给目标对象，同时，代理对象可以在执行真实对象操作时，附加其他的操作，相当于对真实对象进行封装</a:t>
            </a:r>
          </a:p>
        </p:txBody>
      </p:sp>
    </p:spTree>
    <p:extLst>
      <p:ext uri="{BB962C8B-B14F-4D97-AF65-F5344CB8AC3E}">
        <p14:creationId xmlns:p14="http://schemas.microsoft.com/office/powerpoint/2010/main" val="407304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反射技术的缺点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2200275"/>
            <a:ext cx="3868738" cy="3684588"/>
          </a:xfrm>
        </p:spPr>
        <p:txBody>
          <a:bodyPr/>
          <a:lstStyle/>
          <a:p>
            <a:r>
              <a:rPr lang="zh-CN" altLang="en-US" dirty="0"/>
              <a:t>性能问题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代码维护问题</a:t>
            </a:r>
            <a:endParaRPr lang="en-US" altLang="zh-CN" dirty="0"/>
          </a:p>
          <a:p>
            <a:pPr lvl="1"/>
            <a:r>
              <a:rPr lang="zh-CN" altLang="en-US" dirty="0"/>
              <a:t>代码是给人看的，顺便让机器去执行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852829" y="2829717"/>
            <a:ext cx="6408738" cy="792162"/>
          </a:xfrm>
          <a:prstGeom prst="roundRect">
            <a:avLst>
              <a:gd name="adj" fmla="val 11806"/>
            </a:avLst>
          </a:prstGeom>
          <a:solidFill>
            <a:schemeClr val="accent1"/>
          </a:solidFill>
          <a:ln w="9525" algn="ctr">
            <a:solidFill>
              <a:schemeClr val="accent5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反射机制主要应用在对灵活性和扩展性要求很高的系统框架上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936356" y="4729652"/>
            <a:ext cx="6408738" cy="792162"/>
          </a:xfrm>
          <a:prstGeom prst="roundRect">
            <a:avLst>
              <a:gd name="adj" fmla="val 11806"/>
            </a:avLst>
          </a:prstGeom>
          <a:solidFill>
            <a:schemeClr val="accent1"/>
          </a:solidFill>
          <a:ln w="9525" algn="ctr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反射会模糊程序内部逻辑，可读性较差</a:t>
            </a:r>
          </a:p>
        </p:txBody>
      </p:sp>
    </p:spTree>
    <p:extLst>
      <p:ext uri="{BB962C8B-B14F-4D97-AF65-F5344CB8AC3E}">
        <p14:creationId xmlns:p14="http://schemas.microsoft.com/office/powerpoint/2010/main" val="28429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代理模式示例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439"/>
            <a:ext cx="4055358" cy="16871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09" y="1194439"/>
            <a:ext cx="5401429" cy="17623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01" y="3304294"/>
            <a:ext cx="5477639" cy="22005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893" y="4393931"/>
            <a:ext cx="490606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4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静态代理的弊端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2200275"/>
            <a:ext cx="8764172" cy="3684588"/>
          </a:xfrm>
        </p:spPr>
        <p:txBody>
          <a:bodyPr/>
          <a:lstStyle/>
          <a:p>
            <a:pPr lvl="1"/>
            <a:r>
              <a:rPr lang="zh-CN" altLang="en-US" dirty="0"/>
              <a:t>刚开始我会觉得</a:t>
            </a:r>
            <a:r>
              <a:rPr lang="en-US" altLang="zh-CN" dirty="0" err="1"/>
              <a:t>ProxyObject</a:t>
            </a:r>
            <a:r>
              <a:rPr lang="zh-CN" altLang="en-US" dirty="0"/>
              <a:t>定义出来纯属多余，直接实例化实现类完成操作不就结了吗？后来随着业务庞大，你就会知道，实现</a:t>
            </a:r>
            <a:r>
              <a:rPr lang="en-US" altLang="zh-CN" dirty="0"/>
              <a:t>proxy</a:t>
            </a:r>
            <a:r>
              <a:rPr lang="zh-CN" altLang="en-US" dirty="0"/>
              <a:t>类对真实类的封装对于粒度的控制有着重要的意义。但是静态代理这个模式本身有个大问题，如果类方法数量越来越多的时候，代理类的代码量是十分庞大的。所以引入动态代理来解决此类问题。</a:t>
            </a:r>
          </a:p>
        </p:txBody>
      </p:sp>
    </p:spTree>
    <p:extLst>
      <p:ext uri="{BB962C8B-B14F-4D97-AF65-F5344CB8AC3E}">
        <p14:creationId xmlns:p14="http://schemas.microsoft.com/office/powerpoint/2010/main" val="19306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反射机制概述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1DA-C408-4ABA-AD58-6CFC5330F8EE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九州盛景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2200275"/>
            <a:ext cx="8515350" cy="3684588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反射机制：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反射机制是在运行状态中，对于任意一个类，都能够知道这个类的所有属性和方法；对于任意一个对象，都能够调用它的任意一个方法；这种动态获取的信息以及动态调用对象的方法的功能称为</a:t>
            </a:r>
            <a:r>
              <a:rPr lang="en-US" altLang="zh-CN" dirty="0"/>
              <a:t>Java</a:t>
            </a:r>
            <a:r>
              <a:rPr lang="zh-CN" altLang="en-US" dirty="0"/>
              <a:t>语言的反射机制。</a:t>
            </a:r>
            <a:endParaRPr lang="en-US" altLang="zh-CN" dirty="0"/>
          </a:p>
          <a:p>
            <a:pPr lvl="1"/>
            <a:r>
              <a:rPr lang="zh-CN" altLang="en-US" dirty="0"/>
              <a:t>在编译时不确定哪个类被加载，而在程序运行时才加载、探知、使用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9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动态代理概述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-1" y="2200275"/>
            <a:ext cx="8904849" cy="3684588"/>
          </a:xfrm>
        </p:spPr>
        <p:txBody>
          <a:bodyPr>
            <a:normAutofit/>
          </a:bodyPr>
          <a:lstStyle/>
          <a:p>
            <a:r>
              <a:rPr lang="zh-CN" altLang="en-US" dirty="0"/>
              <a:t>动态代理作为代理模式的一种扩展形式，动态代理是</a:t>
            </a:r>
            <a:r>
              <a:rPr lang="en-US" altLang="zh-CN" dirty="0"/>
              <a:t>JAVA</a:t>
            </a:r>
            <a:r>
              <a:rPr lang="zh-CN" altLang="en-US" dirty="0"/>
              <a:t>的一大特性。</a:t>
            </a:r>
            <a:endParaRPr lang="en-US" altLang="zh-CN" dirty="0"/>
          </a:p>
          <a:p>
            <a:r>
              <a:rPr lang="zh-CN" altLang="en-US" dirty="0"/>
              <a:t>动态代理的优势就是实现无侵入式的代码扩展。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目前动态代理主要分为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自己提供的动态代理和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CGLIB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类似框架。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自带的动态代理是需要接口的。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CGLIB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这种则是直接修改字节码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CGLIB: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CGLIB(Code Generation Library)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是一个开源项目！是一个强大的，高性能，高质量的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生成类库，它可以在运行期扩展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类与实现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接口。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用它来实现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PO(Persistent Object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持久化对象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字节码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的动态生成。</a:t>
            </a:r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76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使用动态代理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2200275"/>
            <a:ext cx="9045526" cy="3684588"/>
          </a:xfrm>
        </p:spPr>
        <p:txBody>
          <a:bodyPr>
            <a:normAutofit/>
          </a:bodyPr>
          <a:lstStyle/>
          <a:p>
            <a:r>
              <a:rPr lang="zh-CN" altLang="en-US" dirty="0"/>
              <a:t>动态代理涉及到的</a:t>
            </a:r>
            <a:r>
              <a:rPr lang="en-US" altLang="zh-CN" dirty="0"/>
              <a:t>API</a:t>
            </a:r>
          </a:p>
          <a:p>
            <a:pPr marL="0" indent="0">
              <a:buNone/>
            </a:pPr>
            <a:r>
              <a:rPr lang="en-US" altLang="zh-CN" dirty="0"/>
              <a:t>   Proxy –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371475" lvl="2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Proxy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提供用于创建动态代理类和实例的静态方法，它还是由这些方法创建的所有动态代理类的超类。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/>
              <a:t>   InvocationHandler–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InvocationHandler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是代理实例的调用处理程序实现的接口。 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每个代理实例都具有一个关联的调用处理程序。对代理实例调用方法时，将对方法调  用进行编码并将其指派到它的调用处理程序的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invoke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方法。 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187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使用动态代理优化案例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611"/>
            <a:ext cx="7163800" cy="45154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412" y="4794037"/>
            <a:ext cx="6363588" cy="15623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95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使用动态代理优化案例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3232150"/>
            <a:ext cx="3868738" cy="16208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52" y="3267403"/>
            <a:ext cx="6097263" cy="3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动态代理的作用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-1" y="2200275"/>
            <a:ext cx="8904849" cy="3684588"/>
          </a:xfrm>
        </p:spPr>
        <p:txBody>
          <a:bodyPr/>
          <a:lstStyle/>
          <a:p>
            <a:pPr lvl="1"/>
            <a:r>
              <a:rPr lang="en-US" altLang="zh-CN" dirty="0"/>
              <a:t>Proxy</a:t>
            </a:r>
            <a:r>
              <a:rPr lang="zh-CN" altLang="en-US" dirty="0"/>
              <a:t>类的代码量被固定下来，不会因为业务的逐渐庞大而庞大；</a:t>
            </a:r>
            <a:endParaRPr lang="en-US" altLang="zh-CN" dirty="0"/>
          </a:p>
          <a:p>
            <a:pPr lvl="2"/>
            <a:r>
              <a:rPr lang="zh-CN" altLang="en-US" dirty="0"/>
              <a:t>可以在不修改源码的情况下，增强一些方法，在方法执行前后做任何你想做的事情（甚至根本不去执行这个方法），因为在</a:t>
            </a:r>
            <a:r>
              <a:rPr lang="en-US" altLang="zh-CN" dirty="0"/>
              <a:t>InvocationHandler</a:t>
            </a:r>
            <a:r>
              <a:rPr lang="zh-CN" altLang="en-US" dirty="0"/>
              <a:t>的</a:t>
            </a:r>
            <a:r>
              <a:rPr lang="en-US" altLang="zh-CN" dirty="0"/>
              <a:t>invoke</a:t>
            </a:r>
            <a:r>
              <a:rPr lang="zh-CN" altLang="en-US" dirty="0"/>
              <a:t>方法中，你可以直接获取正在调用方法对应的</a:t>
            </a:r>
            <a:r>
              <a:rPr lang="en-US" altLang="zh-CN" dirty="0"/>
              <a:t>Method</a:t>
            </a:r>
            <a:r>
              <a:rPr lang="zh-CN" altLang="en-US" dirty="0"/>
              <a:t>对象，具体应用的话，比如可以添加调用日志，做事务控制等。</a:t>
            </a:r>
            <a:endParaRPr lang="en-US" altLang="zh-CN" dirty="0"/>
          </a:p>
          <a:p>
            <a:pPr lvl="2"/>
            <a:endParaRPr lang="zh-CN" altLang="en-US" dirty="0"/>
          </a:p>
          <a:p>
            <a:pPr lvl="1"/>
            <a:r>
              <a:rPr lang="zh-CN" altLang="en-US" dirty="0"/>
              <a:t>可以实现</a:t>
            </a:r>
            <a:r>
              <a:rPr lang="en-US" altLang="zh-CN" dirty="0"/>
              <a:t>AOP</a:t>
            </a:r>
            <a:r>
              <a:rPr lang="zh-CN" altLang="en-US" dirty="0"/>
              <a:t>编程，实际上静态代理也可以实现，总的来说，</a:t>
            </a:r>
            <a:r>
              <a:rPr lang="en-US" altLang="zh-CN" dirty="0"/>
              <a:t>AOP</a:t>
            </a:r>
            <a:r>
              <a:rPr lang="zh-CN" altLang="en-US" dirty="0"/>
              <a:t>可以算作是代理模式的一个典型应用；</a:t>
            </a:r>
          </a:p>
          <a:p>
            <a:pPr lvl="1"/>
            <a:r>
              <a:rPr lang="zh-CN" altLang="en-US" dirty="0"/>
              <a:t>解耦，通过参数就可以判断真实类，不需要事先实例化，更加灵活多变。</a:t>
            </a:r>
          </a:p>
        </p:txBody>
      </p:sp>
    </p:spTree>
    <p:extLst>
      <p:ext uri="{BB962C8B-B14F-4D97-AF65-F5344CB8AC3E}">
        <p14:creationId xmlns:p14="http://schemas.microsoft.com/office/powerpoint/2010/main" val="230095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程序运行过程对比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99506" y="1796891"/>
            <a:ext cx="8215844" cy="32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反射机制概述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2DD-A0A3-4860-8BC9-3CED7CE93A86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-1" y="2200275"/>
            <a:ext cx="8215843" cy="3684588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反射机制提供的功能</a:t>
            </a:r>
            <a:endParaRPr lang="en-US" altLang="zh-CN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在运行时判断任意一个对象所属的类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在运行时构造任意一个类的对象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在运行时判段任意一个类所具有的成员变量和方法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在运行时调用任一个对象的方法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在运行时创建新类对象</a:t>
            </a:r>
          </a:p>
        </p:txBody>
      </p:sp>
    </p:spTree>
    <p:extLst>
      <p:ext uri="{BB962C8B-B14F-4D97-AF65-F5344CB8AC3E}">
        <p14:creationId xmlns:p14="http://schemas.microsoft.com/office/powerpoint/2010/main" val="181754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反射反射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D9E-93EF-4419-B39A-D3B2104E23DF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1097280"/>
            <a:ext cx="9144000" cy="478758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反射常用的</a:t>
            </a:r>
            <a:r>
              <a:rPr lang="en-US" altLang="zh-CN" dirty="0"/>
              <a:t>API</a:t>
            </a:r>
            <a:r>
              <a:rPr lang="zh-CN" altLang="en-US" dirty="0"/>
              <a:t>都在</a:t>
            </a:r>
            <a:r>
              <a:rPr lang="en-US" altLang="zh-CN" dirty="0" err="1">
                <a:solidFill>
                  <a:srgbClr val="FF0000"/>
                </a:solidFill>
              </a:rPr>
              <a:t>java.lang.reflect</a:t>
            </a:r>
            <a:r>
              <a:rPr lang="zh-CN" altLang="en-US" dirty="0"/>
              <a:t>包下</a:t>
            </a:r>
            <a:endParaRPr lang="en-US" altLang="zh-CN" dirty="0"/>
          </a:p>
          <a:p>
            <a:pPr lvl="1"/>
            <a:r>
              <a:rPr lang="en-US" altLang="zh-CN" dirty="0"/>
              <a:t>Class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可获取类和类的成员信息 </a:t>
            </a:r>
          </a:p>
          <a:p>
            <a:pPr lvl="1"/>
            <a:r>
              <a:rPr lang="en-US" altLang="zh-CN" dirty="0"/>
              <a:t>Field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可访问类的属性  </a:t>
            </a:r>
          </a:p>
          <a:p>
            <a:pPr lvl="1"/>
            <a:r>
              <a:rPr lang="en-US" altLang="zh-CN" dirty="0"/>
              <a:t>Method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可调用类的方法 </a:t>
            </a:r>
          </a:p>
          <a:p>
            <a:pPr lvl="1"/>
            <a:r>
              <a:rPr lang="en-US" altLang="zh-CN" dirty="0"/>
              <a:t>Constructor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可调用类的构造方法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在使用</a:t>
            </a:r>
            <a:r>
              <a:rPr lang="en-US" altLang="zh-CN" dirty="0"/>
              <a:t>Java</a:t>
            </a:r>
            <a:r>
              <a:rPr lang="zh-CN" altLang="en-US" dirty="0"/>
              <a:t>的反射功能时，基本首先都要获取类的</a:t>
            </a:r>
            <a:r>
              <a:rPr lang="en-US" altLang="zh-CN" dirty="0"/>
              <a:t>Class</a:t>
            </a:r>
            <a:r>
              <a:rPr lang="zh-CN" altLang="en-US" dirty="0"/>
              <a:t>对象，再通过</a:t>
            </a:r>
            <a:r>
              <a:rPr lang="en-US" altLang="zh-CN" dirty="0"/>
              <a:t>Class</a:t>
            </a:r>
            <a:r>
              <a:rPr lang="zh-CN" altLang="en-US" dirty="0"/>
              <a:t>对象获取其他的对象。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20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java.lang.Class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1209822"/>
            <a:ext cx="9144000" cy="5373857"/>
          </a:xfrm>
        </p:spPr>
        <p:txBody>
          <a:bodyPr>
            <a:normAutofit/>
          </a:bodyPr>
          <a:lstStyle/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Class</a:t>
            </a:r>
            <a:r>
              <a:rPr lang="zh-CN" altLang="en-US" sz="1800" dirty="0">
                <a:solidFill>
                  <a:srgbClr val="FF0000"/>
                </a:solidFill>
              </a:rPr>
              <a:t>类是</a:t>
            </a:r>
            <a:r>
              <a:rPr lang="en-US" altLang="zh-CN" sz="1800" dirty="0">
                <a:solidFill>
                  <a:srgbClr val="FF0000"/>
                </a:solidFill>
              </a:rPr>
              <a:t>Java </a:t>
            </a:r>
            <a:r>
              <a:rPr lang="zh-CN" altLang="en-US" sz="1800" dirty="0">
                <a:solidFill>
                  <a:srgbClr val="FF0000"/>
                </a:solidFill>
              </a:rPr>
              <a:t>反射机制的起源和入口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/>
              <a:t>Java</a:t>
            </a:r>
            <a:r>
              <a:rPr lang="zh-CN" altLang="en-US" sz="1800" dirty="0"/>
              <a:t>程序在调用某一个类的对象或者方法时，具体流程：</a:t>
            </a:r>
            <a:endParaRPr lang="en-US" altLang="zh-CN" sz="1800" dirty="0"/>
          </a:p>
          <a:p>
            <a:pPr lvl="1"/>
            <a:r>
              <a:rPr lang="en-US" altLang="zh-CN" sz="1800" dirty="0"/>
              <a:t>       1.</a:t>
            </a:r>
            <a:r>
              <a:rPr lang="zh-CN" altLang="en-US" sz="1800" dirty="0"/>
              <a:t> </a:t>
            </a:r>
            <a:r>
              <a:rPr lang="en-US" altLang="zh-CN" sz="1800" dirty="0" err="1"/>
              <a:t>ClassLoader</a:t>
            </a:r>
            <a:r>
              <a:rPr lang="zh-CN" altLang="en-US" sz="1800" dirty="0"/>
              <a:t>找到该类的字节码文件，将其加载到内存中</a:t>
            </a:r>
            <a:endParaRPr lang="en-US" altLang="zh-CN" sz="1800" dirty="0"/>
          </a:p>
          <a:p>
            <a:pPr marL="514350" lvl="2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为了调控内存的调用消耗，类的加载都在需要时再进行，很抠但很效，就会加载它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2875" lvl="1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en-US" altLang="zh-CN" sz="1800" dirty="0"/>
              <a:t>2.JVM</a:t>
            </a:r>
            <a:r>
              <a:rPr lang="zh-CN" altLang="en-US" sz="1800" dirty="0"/>
              <a:t>根据</a:t>
            </a:r>
            <a:r>
              <a:rPr lang="en-US" altLang="zh-CN" sz="1800" dirty="0"/>
              <a:t>.class</a:t>
            </a:r>
            <a:r>
              <a:rPr lang="zh-CN" altLang="en-US" sz="1800" dirty="0"/>
              <a:t>文件内记载的类信息来产生一个唯一</a:t>
            </a:r>
            <a:r>
              <a:rPr lang="en-US" altLang="zh-CN" sz="1800" dirty="0"/>
              <a:t>Class</a:t>
            </a:r>
            <a:r>
              <a:rPr lang="zh-CN" altLang="en-US" sz="1800" dirty="0"/>
              <a:t>对象</a:t>
            </a:r>
            <a:r>
              <a:rPr lang="en-US" altLang="zh-CN" sz="1800" dirty="0"/>
              <a:t>(</a:t>
            </a:r>
            <a:r>
              <a:rPr lang="zh-CN" altLang="en-US" sz="1800" dirty="0"/>
              <a:t>在堆中创建</a:t>
            </a:r>
            <a:r>
              <a:rPr lang="en-US" altLang="zh-CN" sz="1800" dirty="0"/>
              <a:t>)</a:t>
            </a:r>
            <a:r>
              <a:rPr lang="zh-CN" altLang="en-US" sz="1800" dirty="0"/>
              <a:t>。该对象记载了类的结构</a:t>
            </a:r>
            <a:r>
              <a:rPr lang="en-US" altLang="zh-CN" sz="1800" dirty="0"/>
              <a:t>(</a:t>
            </a:r>
            <a:r>
              <a:rPr lang="zh-CN" altLang="en-US" sz="1800" dirty="0"/>
              <a:t>属性、方法、注释、父类信息</a:t>
            </a:r>
            <a:r>
              <a:rPr lang="en-US" altLang="zh-CN" sz="1800" dirty="0"/>
              <a:t>)</a:t>
            </a:r>
          </a:p>
          <a:p>
            <a:pPr marL="514350" lvl="2" indent="0">
              <a:buNone/>
            </a:pPr>
            <a:r>
              <a:rPr lang="en-US" altLang="zh-CN" sz="1800" dirty="0"/>
              <a:t>     	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对象是在加载类时由 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虚拟机以及通过调用类加载器中的 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defineClass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自动构造的。</a:t>
            </a:r>
            <a:endParaRPr lang="en-US" altLang="zh-CN" sz="1800" dirty="0"/>
          </a:p>
          <a:p>
            <a:pPr marL="142875" lvl="1" indent="0">
              <a:buNone/>
            </a:pPr>
            <a:r>
              <a:rPr lang="en-US" altLang="zh-CN" sz="1800" dirty="0"/>
              <a:t>	    3.JVM</a:t>
            </a:r>
            <a:r>
              <a:rPr lang="zh-CN" altLang="en-US" sz="1800" dirty="0"/>
              <a:t>要产生该类的实例，就是根据内存中存在的该</a:t>
            </a:r>
            <a:r>
              <a:rPr lang="en-US" altLang="zh-CN" sz="1800" dirty="0"/>
              <a:t>Class</a:t>
            </a:r>
            <a:r>
              <a:rPr lang="zh-CN" altLang="en-US" sz="1800" dirty="0"/>
              <a:t>类所记载的信息来进行创建</a:t>
            </a:r>
            <a:endParaRPr lang="en-US" altLang="zh-CN" sz="1800" dirty="0"/>
          </a:p>
          <a:p>
            <a:pPr marL="142875" lvl="1" indent="0">
              <a:buNone/>
            </a:pPr>
            <a:r>
              <a:rPr lang="en-US" altLang="zh-CN" sz="1800" dirty="0"/>
              <a:t> </a:t>
            </a:r>
            <a:r>
              <a:rPr lang="zh-CN" altLang="en-US" sz="1800" dirty="0"/>
              <a:t>注：</a:t>
            </a:r>
            <a:endParaRPr lang="en-US" altLang="zh-CN" sz="1800" dirty="0"/>
          </a:p>
          <a:p>
            <a:pPr marL="142875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一个类对应的</a:t>
            </a:r>
            <a:r>
              <a:rPr lang="en-US" altLang="zh-CN" sz="1800" dirty="0"/>
              <a:t>Class</a:t>
            </a:r>
            <a:r>
              <a:rPr lang="zh-CN" altLang="en-US" sz="1800" dirty="0"/>
              <a:t>对象在内存中唯一</a:t>
            </a:r>
            <a:endParaRPr lang="en-US" altLang="zh-CN" sz="1800" dirty="0"/>
          </a:p>
          <a:p>
            <a:pPr marL="142875" lvl="1" indent="0">
              <a:buNone/>
            </a:pPr>
            <a:r>
              <a:rPr lang="en-US" altLang="zh-CN" sz="1800" dirty="0"/>
              <a:t>     Class</a:t>
            </a:r>
            <a:r>
              <a:rPr lang="zh-CN" altLang="en-US" sz="1800" dirty="0"/>
              <a:t>类不允许继承</a:t>
            </a:r>
            <a:endParaRPr lang="en-US" altLang="zh-CN" sz="18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47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</a:t>
            </a:r>
            <a:r>
              <a:rPr lang="en-US" altLang="zh-CN" dirty="0"/>
              <a:t>Class</a:t>
            </a:r>
            <a:r>
              <a:rPr lang="zh-CN" altLang="en-US" dirty="0"/>
              <a:t>实例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1209822"/>
            <a:ext cx="8663520" cy="4675041"/>
          </a:xfrm>
        </p:spPr>
        <p:txBody>
          <a:bodyPr>
            <a:normAutofit/>
          </a:bodyPr>
          <a:lstStyle/>
          <a:p>
            <a:r>
              <a:rPr lang="zh-CN" altLang="en-US" dirty="0"/>
              <a:t>谁得到</a:t>
            </a:r>
            <a:r>
              <a:rPr lang="en-US" altLang="zh-CN" dirty="0"/>
              <a:t>Class</a:t>
            </a:r>
            <a:r>
              <a:rPr lang="zh-CN" altLang="en-US" dirty="0"/>
              <a:t>对象，谁就得到了一切</a:t>
            </a:r>
            <a:endParaRPr lang="en-US" altLang="zh-CN" dirty="0"/>
          </a:p>
          <a:p>
            <a:pPr lvl="1"/>
            <a:r>
              <a:rPr lang="en-US" altLang="zh-CN" sz="1800" dirty="0"/>
              <a:t>class</a:t>
            </a:r>
            <a:r>
              <a:rPr lang="zh-CN" altLang="en-US" sz="1800" dirty="0"/>
              <a:t>对象包含了类的结构信息，可以创建创建该类的对象，设置该类对象的属性，调用该类对象的方法。</a:t>
            </a:r>
            <a:endParaRPr lang="en-US" altLang="zh-CN" sz="1800" dirty="0"/>
          </a:p>
          <a:p>
            <a:r>
              <a:rPr lang="zh-CN" altLang="en-US" dirty="0"/>
              <a:t>获得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sz="1800" dirty="0"/>
              <a:t>方式一：</a:t>
            </a:r>
            <a:r>
              <a:rPr lang="en-US" altLang="zh-CN" sz="1800" dirty="0"/>
              <a:t>Class </a:t>
            </a:r>
            <a:r>
              <a:rPr lang="en-US" altLang="zh-CN" sz="1800" dirty="0" err="1"/>
              <a:t>class</a:t>
            </a:r>
            <a:r>
              <a:rPr lang="en-US" altLang="zh-CN" sz="1800" dirty="0"/>
              <a:t> = </a:t>
            </a:r>
            <a:r>
              <a:rPr lang="zh-CN" altLang="en-US" sz="1800" dirty="0"/>
              <a:t>类名</a:t>
            </a:r>
            <a:r>
              <a:rPr lang="en-US" altLang="zh-CN" sz="1800" dirty="0"/>
              <a:t>.class; </a:t>
            </a:r>
            <a:r>
              <a:rPr lang="zh-CN" altLang="en-US" sz="1800" dirty="0"/>
              <a:t>（安全、高效）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方式二：</a:t>
            </a:r>
            <a:r>
              <a:rPr lang="en-US" altLang="zh-CN" sz="1800" dirty="0"/>
              <a:t>Class </a:t>
            </a:r>
            <a:r>
              <a:rPr lang="en-US" altLang="zh-CN" sz="1800" dirty="0" err="1"/>
              <a:t>class</a:t>
            </a:r>
            <a:r>
              <a:rPr lang="en-US" altLang="zh-CN" sz="1800" dirty="0"/>
              <a:t> = </a:t>
            </a:r>
            <a:r>
              <a:rPr lang="zh-CN" altLang="en-US" sz="1800" dirty="0"/>
              <a:t>对象名</a:t>
            </a:r>
            <a:r>
              <a:rPr lang="en-US" altLang="zh-CN" sz="1800" dirty="0"/>
              <a:t>.</a:t>
            </a:r>
            <a:r>
              <a:rPr lang="en-US" altLang="zh-CN" sz="1800" dirty="0" err="1"/>
              <a:t>getClass</a:t>
            </a:r>
            <a:r>
              <a:rPr lang="en-US" altLang="zh-CN" sz="1800" dirty="0"/>
              <a:t>(); </a:t>
            </a:r>
          </a:p>
          <a:p>
            <a:pPr marL="514350" lvl="2" indent="0">
              <a:buNone/>
            </a:pPr>
            <a:r>
              <a:rPr lang="en-US" altLang="zh-CN" sz="1800" dirty="0"/>
              <a:t>	   </a:t>
            </a:r>
            <a:r>
              <a:rPr lang="en-US" altLang="zh-CN" sz="1800" dirty="0" err="1"/>
              <a:t>getClass</a:t>
            </a:r>
            <a:r>
              <a:rPr lang="zh-CN" altLang="en-US" sz="1800" dirty="0"/>
              <a:t>方法由</a:t>
            </a:r>
            <a:r>
              <a:rPr lang="en-US" altLang="zh-CN" sz="1800" dirty="0"/>
              <a:t>Object</a:t>
            </a:r>
            <a:r>
              <a:rPr lang="zh-CN" altLang="en-US" sz="1800" dirty="0"/>
              <a:t>类友情提供</a:t>
            </a:r>
            <a:r>
              <a:rPr lang="en-US" altLang="zh-CN" sz="1800" dirty="0"/>
              <a:t>,</a:t>
            </a:r>
            <a:r>
              <a:rPr lang="zh-CN" altLang="en-US" sz="1800" dirty="0"/>
              <a:t>且是</a:t>
            </a:r>
            <a:r>
              <a:rPr lang="en-US" altLang="zh-CN" sz="1800" dirty="0"/>
              <a:t>final</a:t>
            </a:r>
            <a:r>
              <a:rPr lang="zh-CN" altLang="en-US" sz="1800" dirty="0"/>
              <a:t>修饰</a:t>
            </a:r>
            <a:endParaRPr lang="en-US" altLang="zh-CN" sz="1800" dirty="0"/>
          </a:p>
          <a:p>
            <a:pPr marL="514350" lvl="2" indent="0">
              <a:buNone/>
            </a:pPr>
            <a:endParaRPr lang="en-US" altLang="zh-CN" sz="1800" dirty="0"/>
          </a:p>
          <a:p>
            <a:pPr lvl="1"/>
            <a:r>
              <a:rPr lang="zh-CN" altLang="en-US" sz="1800" dirty="0"/>
              <a:t>方式三：</a:t>
            </a:r>
            <a:r>
              <a:rPr lang="en-US" altLang="zh-CN" sz="1800" dirty="0"/>
              <a:t> Class </a:t>
            </a:r>
            <a:r>
              <a:rPr lang="en-US" altLang="zh-CN" sz="1800" dirty="0" err="1"/>
              <a:t>class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Class.forName</a:t>
            </a:r>
            <a:r>
              <a:rPr lang="en-US" altLang="zh-CN" sz="1800" dirty="0"/>
              <a:t>(“</a:t>
            </a:r>
            <a:r>
              <a:rPr lang="zh-CN" altLang="en-US" sz="1800" dirty="0"/>
              <a:t>全限定类名</a:t>
            </a:r>
            <a:r>
              <a:rPr lang="en-US" altLang="zh-CN" sz="1800" dirty="0"/>
              <a:t>”);</a:t>
            </a:r>
            <a:endParaRPr lang="zh-CN" altLang="en-US" sz="1800" dirty="0"/>
          </a:p>
          <a:p>
            <a:r>
              <a:rPr lang="zh-CN" altLang="en-US" dirty="0"/>
              <a:t>注：</a:t>
            </a:r>
            <a:endParaRPr lang="en-US" altLang="zh-CN" dirty="0"/>
          </a:p>
          <a:p>
            <a:pPr lvl="1"/>
            <a:r>
              <a:rPr lang="zh-CN" altLang="en-US" sz="1800" dirty="0"/>
              <a:t>八种基本类型和数组也会在</a:t>
            </a:r>
            <a:r>
              <a:rPr lang="en-US" altLang="zh-CN" sz="1800" dirty="0"/>
              <a:t>JVM</a:t>
            </a:r>
            <a:r>
              <a:rPr lang="zh-CN" altLang="en-US" sz="1800" dirty="0"/>
              <a:t>的内存池像其他类型一样中生成一个</a:t>
            </a:r>
            <a:r>
              <a:rPr lang="en-US" altLang="zh-CN" sz="1800" dirty="0"/>
              <a:t>Class</a:t>
            </a:r>
            <a:r>
              <a:rPr lang="zh-CN" altLang="en-US" sz="1800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53296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</a:t>
            </a:r>
            <a:r>
              <a:rPr lang="en-US" altLang="zh-CN" dirty="0"/>
              <a:t>Class</a:t>
            </a:r>
            <a:r>
              <a:rPr lang="zh-CN" altLang="en-US" dirty="0"/>
              <a:t>实例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288858" y="1285614"/>
            <a:ext cx="6429420" cy="14287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//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：对象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getClass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Student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=new Student();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clazz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stu.getClass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			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8858" y="2857250"/>
            <a:ext cx="6429420" cy="14287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//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：类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.class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clazz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Student.class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clazz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288858" y="4428886"/>
            <a:ext cx="6429420" cy="157163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Class.forName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clazz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Class.forName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java.lang.String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clazz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Class.forName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java.util.Date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类方法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-1" y="2200275"/>
            <a:ext cx="8932985" cy="3684588"/>
          </a:xfrm>
        </p:spPr>
        <p:txBody>
          <a:bodyPr>
            <a:normAutofit/>
          </a:bodyPr>
          <a:lstStyle/>
          <a:p>
            <a:r>
              <a:rPr lang="zh-CN" altLang="en-US" dirty="0"/>
              <a:t>通过一个类的</a:t>
            </a:r>
            <a:r>
              <a:rPr lang="en-US" altLang="zh-CN" dirty="0"/>
              <a:t>Class</a:t>
            </a:r>
            <a:r>
              <a:rPr lang="zh-CN" altLang="en-US" dirty="0"/>
              <a:t>对象可以获得该类的所有信息</a:t>
            </a:r>
            <a:endParaRPr lang="en-US" altLang="zh-CN" dirty="0"/>
          </a:p>
          <a:p>
            <a:pPr lvl="1"/>
            <a:r>
              <a:rPr lang="zh-CN" altLang="en-US" dirty="0"/>
              <a:t>详细方法见</a:t>
            </a:r>
            <a:r>
              <a:rPr lang="en-US" altLang="zh-CN" dirty="0"/>
              <a:t>API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newInstance</a:t>
            </a:r>
            <a:r>
              <a:rPr lang="zh-CN" altLang="en-US" dirty="0"/>
              <a:t>方法：创建此 </a:t>
            </a:r>
            <a:r>
              <a:rPr lang="en-US" altLang="zh-CN" dirty="0"/>
              <a:t>Class </a:t>
            </a:r>
            <a:r>
              <a:rPr lang="zh-CN" altLang="en-US" dirty="0"/>
              <a:t>对象所表示的类的一个新实例</a:t>
            </a:r>
            <a:endParaRPr lang="en-US" altLang="zh-CN" dirty="0"/>
          </a:p>
          <a:p>
            <a:pPr lvl="2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使用此方法可以有效地绕过编译时的异常检查，而在其他情况下编译器都会执行该检查。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如果该类无访问权限或无无参构造会创建失败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如果该类是抽象类、接口、数组类、基本类型会创建失败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isArray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判断是否是数组、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isPrimitive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判断是否是基本类型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1927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A000120150508A07KPBG</Template>
  <TotalTime>1278</TotalTime>
  <Words>1645</Words>
  <Application>Microsoft Office PowerPoint</Application>
  <PresentationFormat>全屏显示(4:3)</PresentationFormat>
  <Paragraphs>240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华文中宋</vt:lpstr>
      <vt:lpstr>宋体</vt:lpstr>
      <vt:lpstr>幼圆</vt:lpstr>
      <vt:lpstr>Arial</vt:lpstr>
      <vt:lpstr>Calibri</vt:lpstr>
      <vt:lpstr>Times New Roman</vt:lpstr>
      <vt:lpstr>Wingdings</vt:lpstr>
      <vt:lpstr>A000120140530A99PPBG</vt:lpstr>
      <vt:lpstr>反射机制(Java Reflection)</vt:lpstr>
      <vt:lpstr>Java反射机制概述</vt:lpstr>
      <vt:lpstr>程序运行过程对比</vt:lpstr>
      <vt:lpstr>反射机制概述</vt:lpstr>
      <vt:lpstr>Java反射反射API</vt:lpstr>
      <vt:lpstr>java.lang.Class</vt:lpstr>
      <vt:lpstr>获得Class实例</vt:lpstr>
      <vt:lpstr>获得Class实例</vt:lpstr>
      <vt:lpstr>Class类方法</vt:lpstr>
      <vt:lpstr>使用Class获取类全部结构及指定成员</vt:lpstr>
      <vt:lpstr>使用反射调用指定的方法或指定的属性</vt:lpstr>
      <vt:lpstr>使用反射动态创建对象</vt:lpstr>
      <vt:lpstr>使用反射动态操作属性值</vt:lpstr>
      <vt:lpstr>使用反射动态执行方法</vt:lpstr>
      <vt:lpstr>反射技术的优点</vt:lpstr>
      <vt:lpstr>Java动态代理</vt:lpstr>
      <vt:lpstr>反射技术的缺点</vt:lpstr>
      <vt:lpstr>代理模式示例</vt:lpstr>
      <vt:lpstr>静态代理的弊端</vt:lpstr>
      <vt:lpstr>Java动态代理概述</vt:lpstr>
      <vt:lpstr>使用动态代理</vt:lpstr>
      <vt:lpstr>使用动态代理优化案例</vt:lpstr>
      <vt:lpstr>使用动态代理优化案例2</vt:lpstr>
      <vt:lpstr>动态代理的作用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李 国涛</cp:lastModifiedBy>
  <cp:revision>209</cp:revision>
  <dcterms:created xsi:type="dcterms:W3CDTF">2016-08-17T09:59:31Z</dcterms:created>
  <dcterms:modified xsi:type="dcterms:W3CDTF">2018-04-23T07:57:53Z</dcterms:modified>
</cp:coreProperties>
</file>