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7" r:id="rId12"/>
    <p:sldId id="268" r:id="rId13"/>
    <p:sldId id="269" r:id="rId14"/>
    <p:sldId id="270" r:id="rId15"/>
    <p:sldId id="271" r:id="rId16"/>
    <p:sldId id="292" r:id="rId17"/>
    <p:sldId id="293" r:id="rId18"/>
    <p:sldId id="273" r:id="rId19"/>
    <p:sldId id="274" r:id="rId20"/>
    <p:sldId id="275" r:id="rId21"/>
    <p:sldId id="276" r:id="rId22"/>
    <p:sldId id="277" r:id="rId23"/>
    <p:sldId id="29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4" r:id="rId38"/>
    <p:sldId id="295" r:id="rId39"/>
    <p:sldId id="296" r:id="rId40"/>
    <p:sldId id="297" r:id="rId41"/>
    <p:sldId id="298" r:id="rId42"/>
    <p:sldId id="299" r:id="rId43"/>
    <p:sldId id="304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96DFE-E246-4B55-8FD4-76619954C1D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FDD5D-8919-4C90-8CAE-274AAD27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FDD5D-8919-4C90-8CAE-274AAD27E8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7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FDD5D-8919-4C90-8CAE-274AAD27E8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1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055224"/>
            <a:ext cx="9144000" cy="2543765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EA4E-1211-4E3E-B2D0-A4BB8DBD7903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236740" y="3746317"/>
            <a:ext cx="5174106" cy="467211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236740" y="2555965"/>
            <a:ext cx="51741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1258488" y="2555965"/>
            <a:ext cx="1842308" cy="1874401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</a:ln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</a:ln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3934-4221-41FB-AB04-059B9184890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18B3-B72B-4FDB-A11C-4E8411449F7B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720" y="133771"/>
            <a:ext cx="1447800" cy="80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8C9F-018A-4F14-9EA8-C6D550855354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EC59-4EFF-4F7E-A345-9941D68D2097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9D5-A86E-4624-9764-6D7FE9E5EC2D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A5EA-853E-4B1E-96B0-687F17AFA6C7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56BD-3EB4-4E59-8501-197BE76086C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A50B-D735-40D6-912B-1C714AA13555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3879-E3B3-48D7-A89E-274A0081B35D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522E-7C59-416E-A5E1-F5A6C9C461F3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九州盛景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8607-91D4-4244-8FBF-5020C5F190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71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6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1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780" indent="-27178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网络编程技术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A8A3-D4F4-4F4C-B7B7-0AD6779B4384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网络参考模型协同工作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146" name="Picture 2" descr="http://my.csdn.net/uploads/201204/19/1334842159_4124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138"/>
            <a:ext cx="8075613" cy="47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pPr lvl="1"/>
            <a:r>
              <a:rPr lang="en-US" altLang="zh-CN" dirty="0"/>
              <a:t>DNS</a:t>
            </a:r>
            <a:r>
              <a:rPr lang="zh-CN" altLang="en-US" dirty="0"/>
              <a:t>（</a:t>
            </a:r>
            <a:r>
              <a:rPr lang="en-US" altLang="zh-CN" dirty="0"/>
              <a:t>Domain Name System</a:t>
            </a:r>
            <a:r>
              <a:rPr lang="zh-CN" altLang="en-US" dirty="0"/>
              <a:t>，域名系统），因特网上作为域名和</a:t>
            </a:r>
            <a:r>
              <a:rPr lang="en-US" altLang="zh-CN" dirty="0"/>
              <a:t>IP</a:t>
            </a:r>
            <a:r>
              <a:rPr lang="zh-CN" altLang="en-US" dirty="0"/>
              <a:t>地址相互映射的一个分布式数据库，能够使用户更方便的访问互联网，而不用去记住能够被机器直接读取的</a:t>
            </a:r>
            <a:r>
              <a:rPr lang="en-US" altLang="zh-CN" dirty="0"/>
              <a:t>IP</a:t>
            </a:r>
            <a:r>
              <a:rPr lang="zh-CN" altLang="en-US" dirty="0"/>
              <a:t>数串。通过主机名，最终得到该主机名对应的</a:t>
            </a:r>
            <a:r>
              <a:rPr lang="en-US" altLang="zh-CN" dirty="0"/>
              <a:t>IP</a:t>
            </a:r>
            <a:r>
              <a:rPr lang="zh-CN" altLang="en-US" dirty="0"/>
              <a:t>地址的过程叫做域名解析（或主机名解析）。</a:t>
            </a:r>
          </a:p>
        </p:txBody>
      </p:sp>
      <p:pic>
        <p:nvPicPr>
          <p:cNvPr id="10" name="Picture 4" descr="http://s2.51cto.com/wyfs02/M01/11/CD/wKioL1LfJl2TRKk2AAE4gL83hpk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056659"/>
            <a:ext cx="6648200" cy="46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en-US" altLang="zh-CN" dirty="0"/>
              <a:t>java.net. InetAddress</a:t>
            </a:r>
          </a:p>
          <a:p>
            <a:pPr lvl="1"/>
            <a:r>
              <a:rPr lang="zh-CN" altLang="en-US" dirty="0"/>
              <a:t>此类表示互联网协议 </a:t>
            </a:r>
            <a:r>
              <a:rPr lang="en-US" altLang="zh-CN" dirty="0"/>
              <a:t>(IP) </a:t>
            </a:r>
            <a:r>
              <a:rPr lang="zh-CN" altLang="en-US" dirty="0"/>
              <a:t>地址</a:t>
            </a:r>
            <a:r>
              <a:rPr lang="en-US" altLang="zh-CN" dirty="0"/>
              <a:t>,UDP </a:t>
            </a:r>
            <a:r>
              <a:rPr lang="zh-CN" altLang="en-US" dirty="0"/>
              <a:t>和 </a:t>
            </a:r>
            <a:r>
              <a:rPr lang="en-US" altLang="zh-CN" dirty="0"/>
              <a:t>TCP </a:t>
            </a:r>
            <a:r>
              <a:rPr lang="zh-CN" altLang="en-US" dirty="0"/>
              <a:t>协议都是在它的基础上构建的。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4" y="2092989"/>
            <a:ext cx="7308028" cy="420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UDP-</a:t>
            </a:r>
            <a:r>
              <a:rPr lang="zh-CN" altLang="en-US" dirty="0"/>
              <a:t>传输层的协议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en-US" altLang="zh-CN" sz="2000" dirty="0"/>
              <a:t>TCP/IP</a:t>
            </a:r>
            <a:r>
              <a:rPr lang="zh-CN" altLang="en-US" sz="2000" dirty="0"/>
              <a:t>是一个协议集，</a:t>
            </a:r>
            <a:r>
              <a:rPr lang="en-US" altLang="zh-CN" sz="2000" dirty="0"/>
              <a:t>TCP</a:t>
            </a:r>
            <a:r>
              <a:rPr lang="zh-CN" altLang="en-US" sz="2000" dirty="0"/>
              <a:t>和</a:t>
            </a:r>
            <a:r>
              <a:rPr lang="en-US" altLang="zh-CN" sz="2000" dirty="0"/>
              <a:t>UDP</a:t>
            </a:r>
            <a:r>
              <a:rPr lang="zh-CN" altLang="en-US" sz="2000" dirty="0"/>
              <a:t>都是其中的一个协议。</a:t>
            </a:r>
            <a:endParaRPr lang="en-US" altLang="zh-CN" sz="2000" dirty="0"/>
          </a:p>
          <a:p>
            <a:r>
              <a:rPr lang="en-US" altLang="zh-CN" sz="2000" dirty="0"/>
              <a:t>UDP</a:t>
            </a:r>
            <a:r>
              <a:rPr lang="zh-CN" altLang="en-US" sz="2000" dirty="0"/>
              <a:t>（</a:t>
            </a:r>
            <a:r>
              <a:rPr lang="en-US" altLang="zh-CN" sz="2000" dirty="0"/>
              <a:t>User Data Protocol</a:t>
            </a:r>
            <a:r>
              <a:rPr lang="zh-CN" altLang="en-US" sz="2000" dirty="0"/>
              <a:t>，用户数据报协议）</a:t>
            </a:r>
            <a:r>
              <a:rPr lang="en-US" altLang="zh-CN" sz="2000" dirty="0"/>
              <a:t>	</a:t>
            </a:r>
          </a:p>
          <a:p>
            <a:pPr lvl="2"/>
            <a:r>
              <a:rPr lang="zh-CN" altLang="en-US" sz="2000" dirty="0"/>
              <a:t>面向无连接，传输数据之前源端和终端不建立连接，协议不可靠</a:t>
            </a:r>
            <a:endParaRPr lang="en-US" altLang="zh-CN" sz="2000" dirty="0"/>
          </a:p>
          <a:p>
            <a:pPr lvl="2"/>
            <a:r>
              <a:rPr lang="zh-CN" altLang="en-US" sz="2000" dirty="0"/>
              <a:t>数据量小，数据包不超过</a:t>
            </a:r>
            <a:r>
              <a:rPr lang="en-US" altLang="zh-CN" sz="2000" dirty="0"/>
              <a:t>64K</a:t>
            </a:r>
          </a:p>
          <a:p>
            <a:pPr lvl="2"/>
            <a:r>
              <a:rPr lang="zh-CN" altLang="en-US" sz="2000" dirty="0"/>
              <a:t>不需要建立连接，速度快</a:t>
            </a:r>
            <a:endParaRPr lang="en-US" altLang="zh-CN" sz="2000" dirty="0"/>
          </a:p>
          <a:p>
            <a:pPr lvl="2"/>
            <a:r>
              <a:rPr lang="zh-CN" altLang="en-US" sz="2000" dirty="0"/>
              <a:t>使用</a:t>
            </a:r>
            <a:r>
              <a:rPr lang="en-US" altLang="zh-CN" sz="2000" dirty="0"/>
              <a:t>UDP</a:t>
            </a:r>
            <a:r>
              <a:rPr lang="zh-CN" altLang="en-US" sz="2000" dirty="0"/>
              <a:t>协议包括：</a:t>
            </a:r>
            <a:r>
              <a:rPr lang="en-US" altLang="zh-CN" sz="2000" dirty="0"/>
              <a:t>TFTP</a:t>
            </a:r>
            <a:r>
              <a:rPr lang="zh-CN" altLang="en-US" sz="2000" dirty="0"/>
              <a:t>、</a:t>
            </a:r>
            <a:r>
              <a:rPr lang="en-US" altLang="zh-CN" sz="2000" dirty="0"/>
              <a:t>SNMP</a:t>
            </a:r>
            <a:r>
              <a:rPr lang="zh-CN" altLang="en-US" sz="2000" dirty="0"/>
              <a:t>、</a:t>
            </a:r>
            <a:r>
              <a:rPr lang="en-US" altLang="zh-CN" sz="2000" dirty="0"/>
              <a:t>NFS</a:t>
            </a:r>
            <a:r>
              <a:rPr lang="zh-CN" altLang="en-US" sz="2000" dirty="0"/>
              <a:t>、</a:t>
            </a:r>
            <a:r>
              <a:rPr lang="en-US" altLang="zh-CN" sz="2000" dirty="0"/>
              <a:t>DNS</a:t>
            </a:r>
            <a:r>
              <a:rPr lang="zh-CN" altLang="en-US" sz="2000" dirty="0"/>
              <a:t>、</a:t>
            </a:r>
            <a:r>
              <a:rPr lang="en-US" altLang="zh-CN" sz="2000" dirty="0"/>
              <a:t>BOOTP</a:t>
            </a:r>
          </a:p>
          <a:p>
            <a:pPr lvl="2"/>
            <a:r>
              <a:rPr lang="zh-CN" altLang="en-US" sz="2000" dirty="0"/>
              <a:t>使用</a:t>
            </a:r>
            <a:r>
              <a:rPr lang="en-US" altLang="zh-CN" sz="2000" dirty="0"/>
              <a:t>UDP</a:t>
            </a:r>
            <a:r>
              <a:rPr lang="zh-CN" altLang="en-US" sz="2000" dirty="0"/>
              <a:t>协议包括：</a:t>
            </a:r>
            <a:r>
              <a:rPr lang="en-US" altLang="zh-CN" sz="2000" dirty="0"/>
              <a:t>QQ</a:t>
            </a:r>
            <a:r>
              <a:rPr lang="zh-CN" altLang="en-US" sz="2000" dirty="0"/>
              <a:t>、飞鸽传书、远程桌面等</a:t>
            </a:r>
            <a:endParaRPr lang="en-US" altLang="zh-CN" sz="2000" dirty="0"/>
          </a:p>
          <a:p>
            <a:r>
              <a:rPr lang="en-US" altLang="zh-CN" sz="2000" dirty="0"/>
              <a:t>TCP</a:t>
            </a:r>
            <a:r>
              <a:rPr lang="zh-CN" altLang="en-US" sz="2000" dirty="0"/>
              <a:t>（</a:t>
            </a:r>
            <a:r>
              <a:rPr lang="en-US" altLang="zh-CN" sz="2000" dirty="0"/>
              <a:t>Transmission Control Protocol </a:t>
            </a:r>
            <a:r>
              <a:rPr lang="zh-CN" altLang="en-US" sz="2000" dirty="0"/>
              <a:t>传输控制协议）</a:t>
            </a:r>
            <a:endParaRPr lang="en-US" altLang="zh-CN" sz="2000" dirty="0"/>
          </a:p>
          <a:p>
            <a:pPr marL="514350" lvl="2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建立连接，形成传输数据的通道。</a:t>
            </a:r>
          </a:p>
          <a:p>
            <a:pPr marL="514350" lvl="2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在连接中进行大数据量传输</a:t>
            </a:r>
          </a:p>
          <a:p>
            <a:pPr marL="514350" lvl="2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通过三次握手完成连接，是可靠协议</a:t>
            </a:r>
          </a:p>
          <a:p>
            <a:pPr marL="514350" lvl="2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必须建立连接，效率会稍低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socket(</a:t>
            </a:r>
            <a:r>
              <a:rPr lang="zh-CN" altLang="en-US" dirty="0"/>
              <a:t>插座</a:t>
            </a:r>
            <a:r>
              <a:rPr lang="en-US" altLang="zh-CN" dirty="0">
                <a:sym typeface="Wingdings" panose="05000000000000000000" pitchFamily="2" charset="2"/>
              </a:rPr>
              <a:t>--</a:t>
            </a:r>
            <a:r>
              <a:rPr lang="zh-CN" altLang="en-US" dirty="0"/>
              <a:t>套接字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pPr lvl="1"/>
            <a:r>
              <a:rPr lang="zh-CN" altLang="en-US" dirty="0"/>
              <a:t>建立网络通信连接至少要一对端口号</a:t>
            </a:r>
            <a:r>
              <a:rPr lang="en-US" altLang="zh-CN" dirty="0"/>
              <a:t>(socket)</a:t>
            </a:r>
            <a:r>
              <a:rPr lang="zh-CN" altLang="en-US" dirty="0"/>
              <a:t>。</a:t>
            </a:r>
            <a:r>
              <a:rPr lang="en-US" altLang="zh-CN" dirty="0"/>
              <a:t>socket</a:t>
            </a:r>
            <a:r>
              <a:rPr lang="zh-CN" altLang="en-US" dirty="0"/>
              <a:t>本质是编程接口</a:t>
            </a:r>
            <a:r>
              <a:rPr lang="en-US" altLang="zh-CN" dirty="0"/>
              <a:t>(API)</a:t>
            </a:r>
            <a:r>
              <a:rPr lang="zh-CN" altLang="en-US" dirty="0"/>
              <a:t>，对</a:t>
            </a:r>
            <a:r>
              <a:rPr lang="en-US" altLang="zh-CN" dirty="0"/>
              <a:t>TCP/IP</a:t>
            </a:r>
            <a:r>
              <a:rPr lang="zh-CN" altLang="en-US" dirty="0"/>
              <a:t>的封装，</a:t>
            </a:r>
            <a:r>
              <a:rPr lang="en-US" altLang="zh-CN" dirty="0"/>
              <a:t>TCP/IP</a:t>
            </a:r>
            <a:r>
              <a:rPr lang="zh-CN" altLang="en-US" dirty="0"/>
              <a:t>也要提供可供程序员做网络开发所用的接口，这就是</a:t>
            </a:r>
            <a:r>
              <a:rPr lang="en-US" altLang="zh-CN" dirty="0"/>
              <a:t>Socket</a:t>
            </a:r>
            <a:r>
              <a:rPr lang="zh-CN" altLang="en-US" dirty="0"/>
              <a:t>编程接口；所谓的网络编程其实说的就是</a:t>
            </a:r>
            <a:r>
              <a:rPr lang="en-US" altLang="zh-CN" dirty="0"/>
              <a:t>socket</a:t>
            </a:r>
            <a:r>
              <a:rPr lang="zh-CN" altLang="en-US" dirty="0"/>
              <a:t>编程。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590684" y="2652199"/>
            <a:ext cx="4984750" cy="40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物流送快递的过程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1423" y="3211672"/>
            <a:ext cx="8572528" cy="1583778"/>
            <a:chOff x="571472" y="4000504"/>
            <a:chExt cx="8572528" cy="1583778"/>
          </a:xfrm>
        </p:grpSpPr>
        <p:sp>
          <p:nvSpPr>
            <p:cNvPr id="9" name="椭圆 8"/>
            <p:cNvSpPr/>
            <p:nvPr/>
          </p:nvSpPr>
          <p:spPr>
            <a:xfrm>
              <a:off x="3786182" y="4000504"/>
              <a:ext cx="2428892" cy="13573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1472" y="4000504"/>
              <a:ext cx="8572528" cy="1583778"/>
              <a:chOff x="571472" y="4000504"/>
              <a:chExt cx="8572528" cy="1583778"/>
            </a:xfrm>
          </p:grpSpPr>
          <p:pic>
            <p:nvPicPr>
              <p:cNvPr id="11" name="Picture 3" descr="E:\PBDEVJ\4.课程开发\0.开发规范\01附件\14线下PPT模板\pic\未命名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71472" y="4214818"/>
                <a:ext cx="1243533" cy="729953"/>
              </a:xfrm>
              <a:prstGeom prst="rect">
                <a:avLst/>
              </a:prstGeom>
              <a:noFill/>
            </p:spPr>
          </p:pic>
          <p:pic>
            <p:nvPicPr>
              <p:cNvPr id="12" name="图片 11" descr="4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1714479" y="4572008"/>
                <a:ext cx="764803" cy="295272"/>
              </a:xfrm>
              <a:prstGeom prst="rect">
                <a:avLst/>
              </a:prstGeom>
            </p:spPr>
          </p:pic>
          <p:sp>
            <p:nvSpPr>
              <p:cNvPr id="13" name="TextBox 11"/>
              <p:cNvSpPr txBox="1"/>
              <p:nvPr/>
            </p:nvSpPr>
            <p:spPr>
              <a:xfrm>
                <a:off x="714348" y="521495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写清地址</a:t>
                </a:r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8036004" y="521495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收到货物</a:t>
                </a:r>
              </a:p>
            </p:txBody>
          </p:sp>
          <p:pic>
            <p:nvPicPr>
              <p:cNvPr id="15" name="Picture 7" descr="D:\201102\网络基础\素材\ppt素材\工厂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71736" y="4054083"/>
                <a:ext cx="857256" cy="875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4"/>
              <p:cNvSpPr txBox="1"/>
              <p:nvPr/>
            </p:nvSpPr>
            <p:spPr>
              <a:xfrm>
                <a:off x="2623267" y="52149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快递点</a:t>
                </a:r>
              </a:p>
            </p:txBody>
          </p:sp>
          <p:pic>
            <p:nvPicPr>
              <p:cNvPr id="17" name="图片 16" descr="4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3735759" y="4633925"/>
                <a:ext cx="764803" cy="295272"/>
              </a:xfrm>
              <a:prstGeom prst="rect">
                <a:avLst/>
              </a:prstGeom>
            </p:spPr>
          </p:pic>
          <p:pic>
            <p:nvPicPr>
              <p:cNvPr id="18" name="Picture 6" descr="D:\201102\网络基础\素材\ppt素材\运输车辆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500562" y="4357694"/>
                <a:ext cx="928687" cy="676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图片 18" descr="4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5429256" y="4643446"/>
                <a:ext cx="764803" cy="295272"/>
              </a:xfrm>
              <a:prstGeom prst="rect">
                <a:avLst/>
              </a:prstGeom>
            </p:spPr>
          </p:pic>
          <p:pic>
            <p:nvPicPr>
              <p:cNvPr id="20" name="图片 19" descr="4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7358082" y="4643446"/>
                <a:ext cx="764803" cy="295272"/>
              </a:xfrm>
              <a:prstGeom prst="rect">
                <a:avLst/>
              </a:prstGeom>
            </p:spPr>
          </p:pic>
          <p:pic>
            <p:nvPicPr>
              <p:cNvPr id="21" name="Picture 4" descr="D:\201102\网络基础\素材\ppt素材\喝牛奶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979585" y="4143380"/>
                <a:ext cx="1164415" cy="983989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429388" y="52149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快递点</a:t>
                </a:r>
              </a:p>
            </p:txBody>
          </p:sp>
          <p:pic>
            <p:nvPicPr>
              <p:cNvPr id="23" name="Picture 7" descr="D:\201102\网络基础\素材\ppt素材\工厂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86512" y="4000504"/>
                <a:ext cx="857256" cy="875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1602295" y="5231443"/>
            <a:ext cx="4984750" cy="40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Socket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传输的端点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的</a:t>
            </a:r>
            <a:r>
              <a:rPr lang="en-US" altLang="zh-CN" dirty="0"/>
              <a:t>socket</a:t>
            </a:r>
            <a:r>
              <a:rPr lang="zh-CN" altLang="en-US" dirty="0"/>
              <a:t>编程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en-US" altLang="zh-CN" dirty="0"/>
              <a:t>UCP</a:t>
            </a:r>
            <a:r>
              <a:rPr lang="zh-CN" altLang="en-US" dirty="0"/>
              <a:t>数据格式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DatagramSocket</a:t>
            </a:r>
          </a:p>
          <a:p>
            <a:pPr lvl="1"/>
            <a:r>
              <a:rPr lang="zh-CN" altLang="en-US" dirty="0"/>
              <a:t>表示用来发送和接收数据报包的套接字。 </a:t>
            </a:r>
          </a:p>
          <a:p>
            <a:pPr lvl="1"/>
            <a:r>
              <a:rPr lang="zh-CN" altLang="en-US" dirty="0"/>
              <a:t>数据报套接字是包投递服务的发送或接收点。每个在数据报套接字上发送或接收的包都是单独编址和路由的。从一台机器发送到另一台机器的多个包可能选择不同的路由，也可能按不同的顺序到达。 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2" name="Picture 4" descr="http://hiphotos.baidu.com/hopeasy/pic/item/a83cf90735fae6cd6345fe260fb30f2443a70f9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4" y="1651379"/>
            <a:ext cx="5093085" cy="18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在发送端，要在数据包对象中明确目的地</a:t>
            </a:r>
            <a:r>
              <a:rPr lang="en-US" altLang="zh-CN" dirty="0"/>
              <a:t>IP</a:t>
            </a:r>
            <a:r>
              <a:rPr lang="zh-CN" altLang="en-US" dirty="0"/>
              <a:t>及端口。</a:t>
            </a:r>
          </a:p>
          <a:p>
            <a:pPr lvl="1"/>
            <a:r>
              <a:rPr lang="en-US" altLang="zh-CN" dirty="0"/>
              <a:t>DatagramSocket ds = new DatagramSocket();</a:t>
            </a:r>
          </a:p>
          <a:p>
            <a:pPr lvl="1"/>
            <a:r>
              <a:rPr lang="zh-CN" altLang="en-US" dirty="0"/>
              <a:t>在发送端，要在数据包对象中明确目的地</a:t>
            </a:r>
            <a:r>
              <a:rPr lang="en-US" altLang="zh-CN" dirty="0"/>
              <a:t>IP</a:t>
            </a:r>
            <a:r>
              <a:rPr lang="zh-CN" altLang="en-US" dirty="0"/>
              <a:t>及端口。</a:t>
            </a:r>
          </a:p>
          <a:p>
            <a:pPr lvl="1"/>
            <a:r>
              <a:rPr lang="en-US" altLang="zh-CN" dirty="0"/>
              <a:t>DatagramSocket ds = new DatagramSocket();</a:t>
            </a:r>
          </a:p>
          <a:p>
            <a:pPr lvl="1"/>
            <a:r>
              <a:rPr lang="en-US" altLang="zh-CN" dirty="0"/>
              <a:t>byte[] by = “hello,udp”.getBytes();</a:t>
            </a:r>
          </a:p>
          <a:p>
            <a:pPr lvl="1"/>
            <a:r>
              <a:rPr lang="en-US" altLang="zh-CN" dirty="0"/>
              <a:t>DatagramPacket dp = new DatagramPacket(by,0,by.length,</a:t>
            </a:r>
          </a:p>
          <a:p>
            <a:pPr lvl="1"/>
            <a:r>
              <a:rPr lang="en-US" altLang="zh-CN" dirty="0"/>
              <a:t>InetAddress.getByName(“127.0.0.1”),10000);</a:t>
            </a:r>
          </a:p>
          <a:p>
            <a:pPr lvl="1"/>
            <a:r>
              <a:rPr lang="en-US" altLang="zh-CN" dirty="0"/>
              <a:t>ds.send(dp);</a:t>
            </a:r>
          </a:p>
          <a:p>
            <a:pPr lvl="1"/>
            <a:r>
              <a:rPr lang="en-US" altLang="zh-CN" dirty="0"/>
              <a:t>ds.close();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在接收端，要指定监听的端口。</a:t>
            </a:r>
          </a:p>
          <a:p>
            <a:pPr lvl="1"/>
            <a:r>
              <a:rPr lang="en-US" altLang="zh-CN" dirty="0"/>
              <a:t>DatagramSocket ds = new DatagramSocket(10000);</a:t>
            </a:r>
          </a:p>
          <a:p>
            <a:pPr lvl="1"/>
            <a:r>
              <a:rPr lang="en-US" altLang="zh-CN" dirty="0"/>
              <a:t>byte[] by = new byte[1024];</a:t>
            </a:r>
          </a:p>
          <a:p>
            <a:pPr lvl="1"/>
            <a:r>
              <a:rPr lang="en-US" altLang="zh-CN" dirty="0"/>
              <a:t>DatagramPacket dp = new DatagramPacket(by,by.length</a:t>
            </a:r>
          </a:p>
          <a:p>
            <a:pPr lvl="1"/>
            <a:r>
              <a:rPr lang="en-US" altLang="zh-CN" dirty="0"/>
              <a:t>ds.receive(dp);</a:t>
            </a:r>
          </a:p>
          <a:p>
            <a:pPr lvl="1"/>
            <a:r>
              <a:rPr lang="en-US" altLang="zh-CN" dirty="0"/>
              <a:t>String str = new String(dp.getData(),0,dp.getLength());</a:t>
            </a:r>
          </a:p>
          <a:p>
            <a:pPr lvl="1"/>
            <a:r>
              <a:rPr lang="en-US" altLang="zh-CN" dirty="0"/>
              <a:t>System.out.println(str+"--"+dp.getAddress());</a:t>
            </a:r>
          </a:p>
          <a:p>
            <a:pPr lvl="1"/>
            <a:r>
              <a:rPr lang="en-US" altLang="zh-CN" dirty="0"/>
              <a:t>ds.close();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简单聊天程序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00150"/>
            <a:ext cx="6399213" cy="51006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简单聊天程序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55713"/>
            <a:ext cx="6973888" cy="5100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网络拓扑图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2DD-A0A3-4860-8BC9-3CED7CE93A86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http://img1.cache.netease.com/catchpic/9/9F/9F3BBF2ED58F2F0B8EF6875216BF326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1134818"/>
            <a:ext cx="69850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多人聊天程序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87463"/>
            <a:ext cx="6967538" cy="49260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多人聊天程序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120775"/>
            <a:ext cx="7688263" cy="54181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73113" y="1200150"/>
            <a:ext cx="8370887" cy="5100638"/>
          </a:xfrm>
        </p:spPr>
        <p:txBody>
          <a:bodyPr/>
          <a:lstStyle/>
          <a:p>
            <a:r>
              <a:rPr lang="zh-CN" altLang="en-US" dirty="0"/>
              <a:t>上一个案例为什么开了两个控制台窗口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方法中编写的服务器程序，只能处理同时一个客户请求，如何破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多线程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2" y="1699421"/>
            <a:ext cx="4867954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案例升级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聊天程序</a:t>
            </a:r>
          </a:p>
          <a:p>
            <a:pPr lvl="1"/>
            <a:r>
              <a:rPr lang="zh-CN" altLang="en-US" dirty="0"/>
              <a:t> 通过键盘录入获取要发送的信息。</a:t>
            </a:r>
          </a:p>
          <a:p>
            <a:pPr lvl="1"/>
            <a:r>
              <a:rPr lang="zh-CN" altLang="en-US" dirty="0"/>
              <a:t> 将发送和接收分别封装到两个线程中。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多线程多人聊天程序</a:t>
            </a:r>
            <a:r>
              <a:rPr lang="en-US" altLang="zh-CN" dirty="0"/>
              <a:t>-</a:t>
            </a:r>
            <a:r>
              <a:rPr lang="zh-CN" altLang="en-US" dirty="0"/>
              <a:t>客户端线程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128713"/>
            <a:ext cx="8089900" cy="55006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多线程多人聊天程序</a:t>
            </a:r>
            <a:r>
              <a:rPr lang="en-US" altLang="zh-CN" dirty="0"/>
              <a:t>-</a:t>
            </a:r>
            <a:r>
              <a:rPr lang="zh-CN" altLang="en-US" dirty="0"/>
              <a:t>服务器线程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111250"/>
            <a:ext cx="7691438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多线程多人聊天程序</a:t>
            </a:r>
            <a:r>
              <a:rPr lang="en-US" altLang="zh-CN" dirty="0"/>
              <a:t>-</a:t>
            </a:r>
            <a:r>
              <a:rPr lang="zh-CN" altLang="en-US" dirty="0"/>
              <a:t>测试类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85875"/>
            <a:ext cx="6640513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 </a:t>
            </a:r>
            <a:r>
              <a:rPr lang="en-US" altLang="zh-CN" dirty="0"/>
              <a:t>Socket</a:t>
            </a:r>
            <a:r>
              <a:rPr lang="zh-CN" altLang="en-US" dirty="0"/>
              <a:t>和</a:t>
            </a:r>
            <a:r>
              <a:rPr lang="en-US" altLang="zh-CN" dirty="0"/>
              <a:t>ServerSocket</a:t>
            </a:r>
          </a:p>
          <a:p>
            <a:pPr marL="0" indent="0">
              <a:buNone/>
            </a:pPr>
            <a:r>
              <a:rPr lang="en-US" altLang="zh-CN" dirty="0"/>
              <a:t> </a:t>
            </a:r>
            <a:r>
              <a:rPr lang="zh-CN" altLang="en-US" dirty="0"/>
              <a:t>建立客户端和服务器端</a:t>
            </a:r>
          </a:p>
          <a:p>
            <a:pPr marL="0" indent="0">
              <a:buNone/>
            </a:pPr>
            <a:r>
              <a:rPr lang="zh-CN" altLang="en-US" dirty="0"/>
              <a:t> 建立连接后，通过</a:t>
            </a:r>
            <a:r>
              <a:rPr lang="en-US" altLang="zh-CN" dirty="0"/>
              <a:t>Socket</a:t>
            </a:r>
            <a:r>
              <a:rPr lang="zh-CN" altLang="en-US" dirty="0"/>
              <a:t>中的</a:t>
            </a:r>
            <a:r>
              <a:rPr lang="en-US" altLang="zh-CN" dirty="0"/>
              <a:t>IO</a:t>
            </a:r>
            <a:r>
              <a:rPr lang="zh-CN" altLang="en-US" dirty="0"/>
              <a:t>流进行数据的传输</a:t>
            </a:r>
          </a:p>
          <a:p>
            <a:pPr marL="0" indent="0">
              <a:buNone/>
            </a:pPr>
            <a:r>
              <a:rPr lang="zh-CN" altLang="en-US" dirty="0"/>
              <a:t> 关闭</a:t>
            </a:r>
            <a:r>
              <a:rPr lang="en-US" altLang="zh-CN" dirty="0"/>
              <a:t>socket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同样，客户端与服务器端是两个独立的应用程序。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基本思路（客户端）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客户端需要明确服务器的</a:t>
            </a:r>
            <a:r>
              <a:rPr lang="en-US" altLang="zh-CN" dirty="0"/>
              <a:t>ip</a:t>
            </a:r>
            <a:r>
              <a:rPr lang="zh-CN" altLang="en-US" dirty="0"/>
              <a:t>地址以及端口，这样才可以去试着建立连接，如果连接失败，会出现异常。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连接成功，说明客户端与服务端建立了通道，那么通过</a:t>
            </a:r>
            <a:r>
              <a:rPr lang="en-US" altLang="zh-CN" dirty="0"/>
              <a:t>IO</a:t>
            </a:r>
            <a:r>
              <a:rPr lang="zh-CN" altLang="en-US" dirty="0"/>
              <a:t>流就可以进行数据的传输，而</a:t>
            </a:r>
            <a:r>
              <a:rPr lang="en-US" altLang="zh-CN" dirty="0"/>
              <a:t>Socket</a:t>
            </a:r>
            <a:r>
              <a:rPr lang="zh-CN" altLang="en-US" dirty="0"/>
              <a:t>对象已经提供了输入流和输出流对象，通过</a:t>
            </a:r>
            <a:r>
              <a:rPr lang="en-US" altLang="zh-CN" dirty="0"/>
              <a:t>getInputStream(),getOutputStream()</a:t>
            </a:r>
            <a:r>
              <a:rPr lang="zh-CN" altLang="en-US" dirty="0"/>
              <a:t>获取即可。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与服务端通讯结束后，关闭</a:t>
            </a:r>
            <a:r>
              <a:rPr lang="en-US" altLang="zh-CN" dirty="0"/>
              <a:t>Socket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基本思路（服务端）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服务端需要明确它要处理的数据是从哪个端口进入的。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当有客户端访问时，要明确是哪个客户端，可通过</a:t>
            </a:r>
            <a:r>
              <a:rPr lang="en-US" altLang="zh-CN" dirty="0"/>
              <a:t>accept()</a:t>
            </a:r>
            <a:r>
              <a:rPr lang="zh-CN" altLang="en-US" dirty="0"/>
              <a:t>获取已连接的客户端对象，并通过该对象与客户端通过</a:t>
            </a:r>
            <a:r>
              <a:rPr lang="en-US" altLang="zh-CN" dirty="0"/>
              <a:t>IO</a:t>
            </a:r>
            <a:r>
              <a:rPr lang="zh-CN" altLang="en-US" dirty="0"/>
              <a:t>流进行数据传输。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当该客户端访问结束，关闭该客户端。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网络通讯三要素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D9E-93EF-4419-B39A-D3B2104E23DF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349375"/>
            <a:ext cx="7964488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Socket</a:t>
            </a:r>
            <a:r>
              <a:rPr lang="zh-CN" altLang="en-US" dirty="0"/>
              <a:t>建立对象并指定要连接的服务端主机以及端口。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Socket s = new Socket(“192.168.1.1”,9999);</a:t>
            </a:r>
          </a:p>
          <a:p>
            <a:pPr lvl="1"/>
            <a:r>
              <a:rPr lang="en-US" altLang="zh-CN" dirty="0"/>
              <a:t>OutputStream out = s.getOutputStream();</a:t>
            </a:r>
          </a:p>
          <a:p>
            <a:pPr lvl="1"/>
            <a:r>
              <a:rPr lang="en-US" altLang="zh-CN" dirty="0"/>
              <a:t>out.write(“hello”.getBytes());</a:t>
            </a:r>
          </a:p>
          <a:p>
            <a:pPr lvl="1"/>
            <a:r>
              <a:rPr lang="en-US" altLang="zh-CN" dirty="0"/>
              <a:t>s.close();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建立服务端需要监听一个端口</a:t>
            </a:r>
          </a:p>
          <a:p>
            <a:pPr lvl="1"/>
            <a:r>
              <a:rPr lang="en-US" altLang="zh-CN" dirty="0"/>
              <a:t>ServerSocket ss = new ServerSocket(9999);</a:t>
            </a:r>
          </a:p>
          <a:p>
            <a:pPr lvl="1"/>
            <a:r>
              <a:rPr lang="en-US" altLang="zh-CN" dirty="0"/>
              <a:t>Socket s = ss.accept ();</a:t>
            </a:r>
          </a:p>
          <a:p>
            <a:pPr lvl="1"/>
            <a:r>
              <a:rPr lang="en-US" altLang="zh-CN" dirty="0"/>
              <a:t>InputStream in = s.getInputStream();</a:t>
            </a:r>
          </a:p>
          <a:p>
            <a:pPr lvl="1"/>
            <a:r>
              <a:rPr lang="en-US" altLang="zh-CN" dirty="0"/>
              <a:t>byte[] buf = new byte[1024];</a:t>
            </a:r>
          </a:p>
          <a:p>
            <a:pPr lvl="1"/>
            <a:r>
              <a:rPr lang="en-US" altLang="zh-CN" dirty="0"/>
              <a:t>int num = in.read(buf);</a:t>
            </a:r>
          </a:p>
          <a:p>
            <a:pPr lvl="1"/>
            <a:r>
              <a:rPr lang="en-US" altLang="zh-CN" dirty="0"/>
              <a:t>String str = new String(buf,0,num);</a:t>
            </a:r>
          </a:p>
          <a:p>
            <a:pPr lvl="1"/>
            <a:r>
              <a:rPr lang="en-US" altLang="zh-CN" dirty="0"/>
              <a:t>System.out.println(s.getInetAddress().toString()+”:”+str);</a:t>
            </a:r>
          </a:p>
          <a:p>
            <a:pPr lvl="1"/>
            <a:r>
              <a:rPr lang="en-US" altLang="zh-CN" dirty="0"/>
              <a:t>s.close();</a:t>
            </a:r>
          </a:p>
          <a:p>
            <a:pPr lvl="1"/>
            <a:r>
              <a:rPr lang="en-US" altLang="zh-CN" dirty="0"/>
              <a:t>ss.close();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Web</a:t>
            </a:r>
            <a:r>
              <a:rPr lang="zh-CN" altLang="en-US" dirty="0"/>
              <a:t>服务器而言，当有多个客户端同时访问服务器时，服务端又如何提供服务呢？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传输最容易出现的问题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客户端连接上服务端，两端都在等待，没有任何数据传输</a:t>
            </a:r>
            <a:endParaRPr lang="en-US" altLang="zh-CN" dirty="0"/>
          </a:p>
          <a:p>
            <a:r>
              <a:rPr lang="zh-CN" altLang="en-US" dirty="0"/>
              <a:t>见下面案例</a:t>
            </a:r>
            <a:endParaRPr lang="en-US" altLang="zh-CN" dirty="0"/>
          </a:p>
          <a:p>
            <a:pPr lvl="1"/>
            <a:r>
              <a:rPr lang="zh-CN" altLang="en-US" dirty="0"/>
              <a:t>该案例是客户端发送给服务器一段小写字符串，服务器转换为大写后给客户端返回。程序不能正常显示结果，原因：</a:t>
            </a:r>
            <a:endParaRPr lang="en-US" altLang="zh-CN" dirty="0"/>
          </a:p>
          <a:p>
            <a:pPr lvl="2"/>
            <a:r>
              <a:rPr lang="zh-CN" altLang="en-US" dirty="0"/>
              <a:t>字符流缓冲区对象时通过转换流得到的，在客户端输入的字符串后输入回车键以为这换行符，可是在服务端接受是负责监听的</a:t>
            </a:r>
            <a:r>
              <a:rPr lang="en-US" altLang="zh-CN" dirty="0"/>
              <a:t>line = br.readLine())</a:t>
            </a:r>
            <a:r>
              <a:rPr lang="zh-CN" altLang="en-US" dirty="0"/>
              <a:t>却无法收到客户端输入的换行符。原因是客户端并没有将换行符发送给服务端，所以客户端以为自己已经发送完了，服务端还在监听客户的输入，造成两边都在等待。</a:t>
            </a:r>
            <a:endParaRPr lang="en-US" altLang="zh-CN" dirty="0"/>
          </a:p>
          <a:p>
            <a:pPr lvl="2"/>
            <a:r>
              <a:rPr lang="zh-CN" altLang="en-US" dirty="0"/>
              <a:t>解决方法，每次输入完成后，调用</a:t>
            </a:r>
            <a:r>
              <a:rPr lang="en-US" altLang="zh-CN" dirty="0"/>
              <a:t>newLine</a:t>
            </a:r>
            <a:r>
              <a:rPr lang="zh-CN" altLang="en-US" dirty="0"/>
              <a:t>方法。取消注释即可解决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98575"/>
            <a:ext cx="7481888" cy="49037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81057" y="4262511"/>
            <a:ext cx="430559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注释掉之后服务端将收不到客户端端的换行标记，客户端和服务端会一直在等待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373188"/>
            <a:ext cx="8729663" cy="39608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86050" y="4192173"/>
            <a:ext cx="430559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注释掉之后客户端收不到服务端的换行标记，客户端和服务端会一直在等待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上一个案例也可以借助于</a:t>
            </a:r>
            <a:r>
              <a:rPr lang="en-US" altLang="zh-CN" dirty="0"/>
              <a:t>PrintWriter</a:t>
            </a:r>
            <a:r>
              <a:rPr lang="zh-CN" altLang="en-US" dirty="0"/>
              <a:t>优化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en-US" altLang="zh-CN" dirty="0"/>
              <a:t>PrintWriter</a:t>
            </a:r>
            <a:r>
              <a:rPr lang="zh-CN" altLang="en-US" dirty="0"/>
              <a:t>的</a:t>
            </a:r>
            <a:r>
              <a:rPr lang="en-US" altLang="zh-CN" dirty="0"/>
              <a:t>println</a:t>
            </a:r>
            <a:r>
              <a:rPr lang="zh-CN" altLang="en-US" dirty="0"/>
              <a:t>方法自带换行符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811612"/>
            <a:ext cx="6811326" cy="38772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73" y="3676206"/>
            <a:ext cx="6601746" cy="318179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2546252" y="4107766"/>
            <a:ext cx="62319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97945" y="5572145"/>
            <a:ext cx="3319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使用基于</a:t>
            </a:r>
            <a:r>
              <a:rPr lang="en-US" altLang="zh-CN" dirty="0"/>
              <a:t>TCP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上传文本文件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在客户端，将本地文件上传到</a:t>
            </a:r>
            <a:r>
              <a:rPr lang="en-US" altLang="zh-CN" dirty="0"/>
              <a:t>socket</a:t>
            </a:r>
            <a:r>
              <a:rPr lang="zh-CN" altLang="en-US" dirty="0"/>
              <a:t>服务端。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764456"/>
            <a:ext cx="8487960" cy="39715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使用基于</a:t>
            </a:r>
            <a:r>
              <a:rPr lang="en-US" altLang="zh-CN" dirty="0"/>
              <a:t>TCP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上传文本文件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306513"/>
            <a:ext cx="7583488" cy="48879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使用关闭流方式优化上一个案例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3593719"/>
            <a:ext cx="7582958" cy="27626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1088106"/>
            <a:ext cx="7282881" cy="2347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网络通讯三要素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通信协议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使用基于</a:t>
            </a:r>
            <a:r>
              <a:rPr lang="en-US" altLang="zh-CN" dirty="0"/>
              <a:t>TCP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上传图片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60475"/>
            <a:ext cx="7850188" cy="497998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上传图片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68413"/>
            <a:ext cx="8378825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服务器并发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r>
              <a:rPr lang="zh-CN" altLang="en-US" dirty="0"/>
              <a:t>客户端登录</a:t>
            </a:r>
            <a:r>
              <a:rPr lang="en-US" altLang="zh-CN" dirty="0"/>
              <a:t>,</a:t>
            </a:r>
            <a:r>
              <a:rPr lang="zh-CN" altLang="en-US" dirty="0"/>
              <a:t>三次登录机会</a:t>
            </a:r>
            <a:endParaRPr lang="en-US" altLang="zh-CN" dirty="0"/>
          </a:p>
          <a:p>
            <a:pPr lvl="1"/>
            <a:r>
              <a:rPr lang="zh-CN" altLang="en-US" dirty="0"/>
              <a:t>登录成功</a:t>
            </a:r>
            <a:endParaRPr lang="en-US" altLang="zh-CN" dirty="0"/>
          </a:p>
          <a:p>
            <a:pPr lvl="1"/>
            <a:r>
              <a:rPr lang="en-US" altLang="zh-CN" dirty="0"/>
              <a:t>    </a:t>
            </a:r>
            <a:r>
              <a:rPr lang="zh-CN" altLang="en-US" dirty="0"/>
              <a:t>在服务端打印</a:t>
            </a:r>
            <a:r>
              <a:rPr lang="en-US" altLang="zh-CN" dirty="0"/>
              <a:t>xxx</a:t>
            </a:r>
            <a:r>
              <a:rPr lang="zh-CN" altLang="en-US" dirty="0"/>
              <a:t>已经登录</a:t>
            </a:r>
            <a:r>
              <a:rPr lang="en-US" altLang="zh-CN" dirty="0"/>
              <a:t>,</a:t>
            </a:r>
            <a:r>
              <a:rPr lang="zh-CN" altLang="en-US" dirty="0"/>
              <a:t>向客户端返回</a:t>
            </a:r>
            <a:r>
              <a:rPr lang="en-US" altLang="zh-CN" dirty="0"/>
              <a:t>”xxx,</a:t>
            </a:r>
            <a:r>
              <a:rPr lang="zh-CN" altLang="en-US" dirty="0"/>
              <a:t>登录成功</a:t>
            </a:r>
            <a:r>
              <a:rPr lang="en-US" altLang="zh-CN" dirty="0"/>
              <a:t>,</a:t>
            </a:r>
            <a:r>
              <a:rPr lang="zh-CN" altLang="en-US" dirty="0"/>
              <a:t>欢迎你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登录失败</a:t>
            </a:r>
            <a:endParaRPr lang="en-US" altLang="zh-CN" dirty="0"/>
          </a:p>
          <a:p>
            <a:pPr lvl="1"/>
            <a:r>
              <a:rPr lang="en-US" altLang="zh-CN" dirty="0"/>
              <a:t>    </a:t>
            </a:r>
            <a:r>
              <a:rPr lang="zh-CN" altLang="en-US" dirty="0"/>
              <a:t>在服务端打印</a:t>
            </a:r>
            <a:r>
              <a:rPr lang="en-US" altLang="zh-CN" dirty="0"/>
              <a:t>xxx</a:t>
            </a:r>
            <a:r>
              <a:rPr lang="zh-CN" altLang="en-US" dirty="0"/>
              <a:t>尝试登录</a:t>
            </a:r>
            <a:r>
              <a:rPr lang="en-US" altLang="zh-CN" dirty="0"/>
              <a:t>,</a:t>
            </a:r>
            <a:r>
              <a:rPr lang="zh-CN" altLang="en-US" dirty="0"/>
              <a:t>向客户端放回</a:t>
            </a:r>
            <a:r>
              <a:rPr lang="en-US" altLang="zh-CN" dirty="0"/>
              <a:t>”xxx,</a:t>
            </a:r>
            <a:r>
              <a:rPr lang="zh-CN" altLang="en-US" dirty="0"/>
              <a:t>登录失败</a:t>
            </a:r>
            <a:r>
              <a:rPr lang="en-US" altLang="zh-CN" dirty="0"/>
              <a:t>,</a:t>
            </a:r>
            <a:r>
              <a:rPr lang="zh-CN" altLang="en-US" dirty="0"/>
              <a:t>用户名错误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实现思路：</a:t>
            </a:r>
            <a:endParaRPr lang="en-US" altLang="zh-CN" dirty="0"/>
          </a:p>
          <a:p>
            <a:pPr lvl="1"/>
            <a:r>
              <a:rPr lang="en-US" altLang="zh-CN" dirty="0"/>
              <a:t>     1.</a:t>
            </a:r>
            <a:r>
              <a:rPr lang="zh-CN" altLang="en-US" dirty="0"/>
              <a:t>服务端并发，使用多线程，每一个</a:t>
            </a:r>
            <a:r>
              <a:rPr lang="en-US" altLang="zh-CN" dirty="0"/>
              <a:t>socket</a:t>
            </a:r>
            <a:r>
              <a:rPr lang="zh-CN" altLang="en-US" dirty="0"/>
              <a:t>连接创建一个线程</a:t>
            </a:r>
            <a:endParaRPr lang="en-US" altLang="zh-CN" dirty="0"/>
          </a:p>
          <a:p>
            <a:pPr lvl="1"/>
            <a:r>
              <a:rPr lang="en-US" altLang="zh-CN" dirty="0"/>
              <a:t>     2.</a:t>
            </a:r>
            <a:r>
              <a:rPr lang="zh-CN" altLang="en-US" dirty="0"/>
              <a:t>使用</a:t>
            </a:r>
            <a:r>
              <a:rPr lang="en-US" altLang="zh-CN" dirty="0"/>
              <a:t>PrintWriter</a:t>
            </a:r>
            <a:r>
              <a:rPr lang="zh-CN" altLang="en-US" dirty="0"/>
              <a:t>发送消息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409700"/>
            <a:ext cx="814387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服务端线程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943459" y="3212666"/>
            <a:ext cx="5144218" cy="1143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50" y="1080330"/>
            <a:ext cx="7735380" cy="545858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63650"/>
            <a:ext cx="6516688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85845"/>
            <a:ext cx="9144000" cy="5314943"/>
          </a:xfrm>
        </p:spPr>
        <p:txBody>
          <a:bodyPr/>
          <a:lstStyle/>
          <a:p>
            <a:pPr lvl="1"/>
            <a:r>
              <a:rPr lang="en-US" altLang="zh-CN" sz="1600" dirty="0"/>
              <a:t>IP</a:t>
            </a:r>
            <a:r>
              <a:rPr lang="zh-CN" altLang="en-US" sz="1600" dirty="0"/>
              <a:t>地址的结构使我们可以在因特网上很方便地进行寻址。但是，根据</a:t>
            </a:r>
            <a:r>
              <a:rPr lang="en-US" altLang="zh-CN" sz="1600" dirty="0"/>
              <a:t>TCP/IP</a:t>
            </a:r>
            <a:r>
              <a:rPr lang="zh-CN" altLang="en-US" sz="1600" dirty="0"/>
              <a:t>协议的规定的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地址是由</a:t>
            </a:r>
            <a:r>
              <a:rPr lang="en-US" altLang="zh-CN" sz="1600" dirty="0"/>
              <a:t>32</a:t>
            </a:r>
            <a:r>
              <a:rPr lang="zh-CN" altLang="en-US" sz="1600" dirty="0"/>
              <a:t>位二进制数组成的，例如：，很显然，这些数字对人来说不非常不方便的。人们为了方便记忆，就将组成算机机的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  <a:r>
              <a:rPr lang="en-US" altLang="zh-CN" sz="1600" dirty="0"/>
              <a:t>11010010 01001001 10001100 00000010</a:t>
            </a:r>
            <a:r>
              <a:rPr lang="zh-CN" altLang="en-US" sz="1600" dirty="0"/>
              <a:t>的</a:t>
            </a:r>
            <a:r>
              <a:rPr lang="en-US" altLang="zh-CN" sz="1600" dirty="0"/>
              <a:t>32</a:t>
            </a:r>
            <a:r>
              <a:rPr lang="zh-CN" altLang="en-US" sz="1600" dirty="0"/>
              <a:t>位二进制分成四段，每段</a:t>
            </a:r>
            <a:r>
              <a:rPr lang="en-US" altLang="zh-CN" sz="1600" dirty="0"/>
              <a:t>8</a:t>
            </a:r>
            <a:r>
              <a:rPr lang="zh-CN" altLang="en-US" sz="1600" dirty="0"/>
              <a:t>位，中间用小数点隔开，然后将每八位二进制转换成十进制数，这样上述计算机的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地址就变成了：</a:t>
            </a:r>
            <a:r>
              <a:rPr lang="en-US" altLang="zh-CN" sz="1600" dirty="0"/>
              <a:t>210.73.140.2</a:t>
            </a:r>
            <a:r>
              <a:rPr lang="zh-CN" altLang="en-US" sz="1600" dirty="0"/>
              <a:t>。这是点分十进制表示法。</a:t>
            </a:r>
            <a:endParaRPr lang="en-US" altLang="zh-CN" sz="1600" dirty="0"/>
          </a:p>
          <a:p>
            <a:r>
              <a:rPr lang="en-US" altLang="zh-CN" sz="2000" dirty="0"/>
              <a:t>IP</a:t>
            </a:r>
            <a:r>
              <a:rPr lang="zh-CN" altLang="en-US" sz="2000" dirty="0"/>
              <a:t>地址 </a:t>
            </a:r>
            <a:r>
              <a:rPr lang="en-US" altLang="zh-CN" sz="2000" dirty="0"/>
              <a:t>= </a:t>
            </a:r>
            <a:r>
              <a:rPr lang="zh-CN" altLang="en-US" sz="2000" dirty="0"/>
              <a:t>网络地址 </a:t>
            </a:r>
            <a:r>
              <a:rPr lang="en-US" altLang="zh-CN" sz="2000" dirty="0"/>
              <a:t>+</a:t>
            </a:r>
            <a:r>
              <a:rPr lang="zh-CN" altLang="en-US" sz="2000" dirty="0"/>
              <a:t>主机地址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网络地址：标识计算机或网络设备所在的网段</a:t>
            </a:r>
          </a:p>
          <a:p>
            <a:pPr lvl="1"/>
            <a:r>
              <a:rPr lang="zh-CN" altLang="en-US" sz="2000" dirty="0"/>
              <a:t>主机地址：标识特定主机或网络设备</a:t>
            </a:r>
          </a:p>
          <a:p>
            <a:pPr lvl="1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51288"/>
            <a:ext cx="7393024" cy="2305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地址的划分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• </a:t>
            </a:r>
          </a:p>
          <a:p>
            <a:pPr lvl="1"/>
            <a:r>
              <a:rPr lang="zh-CN" altLang="en-US" dirty="0"/>
              <a:t>网络中设备的标识</a:t>
            </a:r>
          </a:p>
          <a:p>
            <a:pPr lvl="1"/>
            <a:r>
              <a:rPr lang="en-US" altLang="zh-CN" dirty="0"/>
              <a:t>• </a:t>
            </a:r>
            <a:r>
              <a:rPr lang="zh-CN" altLang="en-US" dirty="0"/>
              <a:t>不易记忆，可用主机名</a:t>
            </a:r>
          </a:p>
          <a:p>
            <a:pPr lvl="1"/>
            <a:r>
              <a:rPr lang="en-US" altLang="zh-CN" dirty="0"/>
              <a:t>• </a:t>
            </a:r>
            <a:r>
              <a:rPr lang="zh-CN" altLang="en-US" dirty="0"/>
              <a:t>本地回环地址： </a:t>
            </a:r>
            <a:r>
              <a:rPr lang="en-US" altLang="zh-CN" dirty="0"/>
              <a:t>127.0.0.1 </a:t>
            </a:r>
            <a:r>
              <a:rPr lang="zh-CN" altLang="en-US" dirty="0"/>
              <a:t>主机名： </a:t>
            </a:r>
            <a:r>
              <a:rPr lang="en-US" altLang="zh-CN" dirty="0" err="1"/>
              <a:t>localhost</a:t>
            </a:r>
            <a:endParaRPr lang="en-US" altLang="zh-CN" dirty="0"/>
          </a:p>
          <a:p>
            <a:pPr lvl="1"/>
            <a:r>
              <a:rPr lang="en-US" altLang="zh-CN" dirty="0"/>
              <a:t>• </a:t>
            </a:r>
            <a:r>
              <a:rPr lang="zh-CN" altLang="en-US" dirty="0"/>
              <a:t>查看本机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 err="1"/>
              <a:t>ipconfig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49" name="图片 2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144087"/>
            <a:ext cx="7641246" cy="2746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39483"/>
            <a:ext cx="8215313" cy="5161305"/>
          </a:xfrm>
        </p:spPr>
        <p:txBody>
          <a:bodyPr>
            <a:noAutofit/>
          </a:bodyPr>
          <a:lstStyle/>
          <a:p>
            <a:pPr lvl="1"/>
            <a:r>
              <a:rPr lang="zh-CN" altLang="en-US" sz="1800" dirty="0"/>
              <a:t>逻辑意义上用于区分服务的端口，如</a:t>
            </a:r>
            <a:r>
              <a:rPr lang="en-US" altLang="zh-CN" sz="1800" dirty="0"/>
              <a:t>TCP/IP</a:t>
            </a:r>
            <a:r>
              <a:rPr lang="zh-CN" altLang="en-US" sz="1800" dirty="0"/>
              <a:t>协议中的服务端口，端口号的范围从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65535</a:t>
            </a:r>
            <a:r>
              <a:rPr lang="zh-CN" altLang="en-US" sz="1800" dirty="0"/>
              <a:t>，比如用于浏览网页服务的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端口，用于</a:t>
            </a:r>
            <a:r>
              <a:rPr lang="en-US" altLang="zh-CN" sz="1800" dirty="0"/>
              <a:t>FTP</a:t>
            </a:r>
            <a:r>
              <a:rPr lang="zh-CN" altLang="en-US" sz="1800" dirty="0"/>
              <a:t>服务的</a:t>
            </a:r>
            <a:r>
              <a:rPr lang="en-US" altLang="zh-CN" sz="1800" dirty="0"/>
              <a:t>21</a:t>
            </a:r>
            <a:r>
              <a:rPr lang="zh-CN" altLang="en-US" sz="1800" dirty="0"/>
              <a:t>端口等。由于物理端口和逻辑端口数量较多，为了对端口进行区分，将每个端口进行了编号，这就是端口号。</a:t>
            </a:r>
            <a:endParaRPr lang="en-US" altLang="zh-CN" sz="1800" dirty="0"/>
          </a:p>
          <a:p>
            <a:pPr lvl="1"/>
            <a:r>
              <a:rPr lang="zh-CN" altLang="en-US" sz="1800" dirty="0"/>
              <a:t>查看本地端口号：</a:t>
            </a:r>
            <a:r>
              <a:rPr lang="en-US" altLang="zh-CN" sz="1800" dirty="0"/>
              <a:t>netstat -a</a:t>
            </a:r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sz="1800" dirty="0"/>
              <a:t>公认端口：</a:t>
            </a:r>
            <a:endParaRPr lang="en-US" altLang="zh-CN" sz="1800" dirty="0"/>
          </a:p>
          <a:p>
            <a:pPr lvl="2"/>
            <a:r>
              <a:rPr lang="zh-CN" altLang="en-US" sz="1800" dirty="0"/>
              <a:t>范围从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1023</a:t>
            </a:r>
            <a:r>
              <a:rPr lang="zh-CN" altLang="en-US" sz="1800" dirty="0"/>
              <a:t>，这些端口号一般固定分配给一些服务。比如</a:t>
            </a:r>
            <a:r>
              <a:rPr lang="en-US" altLang="zh-CN" sz="1800" dirty="0"/>
              <a:t>21</a:t>
            </a:r>
            <a:r>
              <a:rPr lang="zh-CN" altLang="en-US" sz="1800" dirty="0"/>
              <a:t>端口分配给</a:t>
            </a:r>
            <a:r>
              <a:rPr lang="en-US" altLang="zh-CN" sz="1800" dirty="0"/>
              <a:t>FTP(</a:t>
            </a:r>
            <a:r>
              <a:rPr lang="zh-CN" altLang="en-US" sz="1800" dirty="0"/>
              <a:t>文件传输协议</a:t>
            </a:r>
            <a:r>
              <a:rPr lang="en-US" altLang="zh-CN" sz="1800" dirty="0"/>
              <a:t>)</a:t>
            </a:r>
            <a:r>
              <a:rPr lang="zh-CN" altLang="en-US" sz="1800" dirty="0"/>
              <a:t>服务，</a:t>
            </a:r>
            <a:r>
              <a:rPr lang="en-US" altLang="zh-CN" sz="1800" dirty="0"/>
              <a:t>25</a:t>
            </a:r>
            <a:r>
              <a:rPr lang="zh-CN" altLang="en-US" sz="1800" dirty="0"/>
              <a:t>端口分配给</a:t>
            </a:r>
            <a:r>
              <a:rPr lang="en-US" altLang="zh-CN" sz="1800" dirty="0"/>
              <a:t>SMTP</a:t>
            </a:r>
            <a:r>
              <a:rPr lang="zh-CN" altLang="en-US" sz="1800" dirty="0"/>
              <a:t>（简单邮件传输协议）服务，</a:t>
            </a:r>
            <a:r>
              <a:rPr lang="en-US" altLang="zh-CN" sz="1800" dirty="0"/>
              <a:t>80</a:t>
            </a:r>
            <a:r>
              <a:rPr lang="zh-CN" altLang="en-US" sz="1800" dirty="0"/>
              <a:t>端口分配给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服务，通常是操作系统占用。</a:t>
            </a:r>
            <a:endParaRPr lang="en-US" altLang="zh-CN" sz="1800" dirty="0"/>
          </a:p>
          <a:p>
            <a:pPr lvl="1"/>
            <a:r>
              <a:rPr lang="zh-CN" altLang="en-US" sz="1800" dirty="0"/>
              <a:t>动态端口：</a:t>
            </a:r>
            <a:endParaRPr lang="en-US" altLang="zh-CN" sz="1800" dirty="0"/>
          </a:p>
          <a:p>
            <a:pPr lvl="2"/>
            <a:r>
              <a:rPr lang="zh-CN" altLang="en-US" sz="1800" dirty="0"/>
              <a:t>动态端口的范围从</a:t>
            </a:r>
            <a:r>
              <a:rPr lang="en-US" altLang="zh-CN" sz="1800" dirty="0"/>
              <a:t>1024</a:t>
            </a:r>
            <a:r>
              <a:rPr lang="zh-CN" altLang="en-US" sz="1800" dirty="0"/>
              <a:t>到</a:t>
            </a:r>
            <a:r>
              <a:rPr lang="en-US" altLang="zh-CN" sz="1800" dirty="0"/>
              <a:t>65535</a:t>
            </a:r>
            <a:r>
              <a:rPr lang="zh-CN" altLang="en-US" sz="1800" dirty="0"/>
              <a:t>，这些端口号一般不固定分配给某个服务，也就是说许多服务都可以使用这些端口。只要运行的程序向系统提出访问网络的申请，那么系统就可以从这些端口号中分配一个供该程序使用。比如</a:t>
            </a:r>
            <a:r>
              <a:rPr lang="en-US" altLang="zh-CN" sz="1800" dirty="0"/>
              <a:t>1024</a:t>
            </a:r>
            <a:r>
              <a:rPr lang="zh-CN" altLang="en-US" sz="1800" dirty="0"/>
              <a:t>端口就是分配给第一个向系统发出申请的程序。在关闭程序进程后，就会释放所占用的端口号。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通讯协议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15313" cy="5100638"/>
          </a:xfrm>
        </p:spPr>
        <p:txBody>
          <a:bodyPr>
            <a:normAutofit/>
          </a:bodyPr>
          <a:lstStyle/>
          <a:p>
            <a:r>
              <a:rPr lang="zh-CN" altLang="en-US" dirty="0"/>
              <a:t>通信协议是指双方实体完成通信或服务所必须遵循的规则和约定。</a:t>
            </a:r>
            <a:endParaRPr lang="en-US" altLang="zh-CN" dirty="0"/>
          </a:p>
          <a:p>
            <a:pPr lvl="1"/>
            <a:r>
              <a:rPr lang="zh-CN" altLang="en-US" sz="1800" dirty="0"/>
              <a:t>比如：中国人和中国人沟通说中文，中国人跟老外可以说英语</a:t>
            </a:r>
            <a:r>
              <a:rPr lang="en-US" altLang="zh-CN" sz="1800" dirty="0"/>
              <a:t>(</a:t>
            </a:r>
            <a:r>
              <a:rPr lang="zh-CN" altLang="en-US" sz="1800" dirty="0"/>
              <a:t>如果会的话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lvl="1"/>
            <a:r>
              <a:rPr lang="zh-CN" altLang="en-US" sz="1800" dirty="0"/>
              <a:t>不能出现一个人说中文一个人说法语。</a:t>
            </a:r>
            <a:endParaRPr lang="en-US" altLang="zh-CN" sz="1800" dirty="0"/>
          </a:p>
          <a:p>
            <a:r>
              <a:rPr lang="zh-CN" altLang="en-US" dirty="0"/>
              <a:t>常见通讯协议：</a:t>
            </a:r>
            <a:endParaRPr lang="en-US" altLang="zh-CN" dirty="0"/>
          </a:p>
          <a:p>
            <a:pPr lvl="1"/>
            <a:r>
              <a:rPr lang="en-US" altLang="zh-CN" sz="1800" dirty="0"/>
              <a:t>TCP/IP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en-US" altLang="zh-CN" sz="1800" dirty="0"/>
              <a:t>TCP/IP</a:t>
            </a:r>
            <a:r>
              <a:rPr lang="zh-CN" altLang="en-US" sz="1800" dirty="0"/>
              <a:t>（</a:t>
            </a:r>
            <a:r>
              <a:rPr lang="en-US" altLang="zh-CN" sz="1800" dirty="0"/>
              <a:t>Transport Control Protocol/Internet Protocol</a:t>
            </a:r>
            <a:r>
              <a:rPr lang="zh-CN" altLang="en-US" sz="1800" dirty="0"/>
              <a:t>，传输控制协议</a:t>
            </a:r>
            <a:r>
              <a:rPr lang="en-US" altLang="zh-CN" sz="1800" dirty="0"/>
              <a:t>/Internet</a:t>
            </a:r>
            <a:r>
              <a:rPr lang="zh-CN" altLang="en-US" sz="1800" dirty="0"/>
              <a:t>协议），可以实现不同网络之间的互连。由一堆子协议构成：</a:t>
            </a:r>
            <a:r>
              <a:rPr lang="en-US" altLang="zh-CN" sz="1800" dirty="0"/>
              <a:t>TCP</a:t>
            </a:r>
            <a:r>
              <a:rPr lang="zh-CN" altLang="en-US" sz="1800" dirty="0"/>
              <a:t>、</a:t>
            </a:r>
            <a:r>
              <a:rPr lang="en-US" altLang="zh-CN" sz="1800" dirty="0"/>
              <a:t>IP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、</a:t>
            </a:r>
            <a:r>
              <a:rPr lang="en-US" altLang="zh-CN" sz="1800" dirty="0"/>
              <a:t>ARP</a:t>
            </a:r>
            <a:r>
              <a:rPr lang="zh-CN" altLang="en-US" sz="1800" dirty="0"/>
              <a:t>、</a:t>
            </a:r>
            <a:r>
              <a:rPr lang="en-US" altLang="zh-CN" sz="1800" dirty="0"/>
              <a:t>ICMP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pPr lvl="2"/>
            <a:r>
              <a:rPr lang="en-US" altLang="zh-CN" sz="1800" dirty="0"/>
              <a:t>IPX/SPX</a:t>
            </a:r>
            <a:r>
              <a:rPr lang="zh-CN" altLang="en-US" sz="1800" dirty="0"/>
              <a:t>协议（网际包交换</a:t>
            </a:r>
            <a:r>
              <a:rPr lang="en-US" altLang="zh-CN" sz="1800" dirty="0"/>
              <a:t>/</a:t>
            </a:r>
            <a:r>
              <a:rPr lang="zh-CN" altLang="en-US" sz="1800" dirty="0"/>
              <a:t>序列包交换）协议主要应用于基于</a:t>
            </a:r>
            <a:r>
              <a:rPr lang="en-US" altLang="zh-CN" sz="1800" dirty="0"/>
              <a:t>NetWare</a:t>
            </a:r>
            <a:r>
              <a:rPr lang="zh-CN" altLang="en-US" sz="1800" dirty="0"/>
              <a:t>操作系统的</a:t>
            </a:r>
            <a:r>
              <a:rPr lang="en-US" altLang="zh-CN" sz="1800" dirty="0"/>
              <a:t>Novell</a:t>
            </a:r>
            <a:r>
              <a:rPr lang="zh-CN" altLang="en-US" sz="1800" dirty="0"/>
              <a:t>局域网中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网络参考模型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F1-E5B4-4194-BB9C-3A646DDB7A50}" type="datetime1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九州盛景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8607-91D4-4244-8FBF-5020C5F1908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076" name="Picture 4" descr="http://uploads.xuexila.com/allimg/1505/635-1505021149223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9" y="1203838"/>
            <a:ext cx="8097181" cy="57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A000120150508A07KPBG</Template>
  <TotalTime>176</TotalTime>
  <Words>2030</Words>
  <Application>Microsoft Office PowerPoint</Application>
  <PresentationFormat>全屏显示(4:3)</PresentationFormat>
  <Paragraphs>339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黑体</vt:lpstr>
      <vt:lpstr>华文中宋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A000120140530A99PPBG</vt:lpstr>
      <vt:lpstr>网络编程技术 </vt:lpstr>
      <vt:lpstr>网络拓扑图</vt:lpstr>
      <vt:lpstr>网络通讯三要素</vt:lpstr>
      <vt:lpstr>网络通讯三要素</vt:lpstr>
      <vt:lpstr>IP地址</vt:lpstr>
      <vt:lpstr>IP地址的划分</vt:lpstr>
      <vt:lpstr>端口号</vt:lpstr>
      <vt:lpstr>通讯协议</vt:lpstr>
      <vt:lpstr>OSI网络参考模型</vt:lpstr>
      <vt:lpstr>OSI网络参考模型协同工作</vt:lpstr>
      <vt:lpstr>DNS</vt:lpstr>
      <vt:lpstr>操作IP地址</vt:lpstr>
      <vt:lpstr>TCP和UDP-传输层的协议</vt:lpstr>
      <vt:lpstr>socket(插座--套接字)</vt:lpstr>
      <vt:lpstr>基于UDP的socket编程</vt:lpstr>
      <vt:lpstr>发送端</vt:lpstr>
      <vt:lpstr>接收端</vt:lpstr>
      <vt:lpstr>简单聊天程序-客户端</vt:lpstr>
      <vt:lpstr>简单聊天程序-服务器</vt:lpstr>
      <vt:lpstr>多人聊天程序-客户端</vt:lpstr>
      <vt:lpstr>多人聊天程序-服务器</vt:lpstr>
      <vt:lpstr>问题</vt:lpstr>
      <vt:lpstr>案例升级</vt:lpstr>
      <vt:lpstr>多线程多人聊天程序-客户端线程</vt:lpstr>
      <vt:lpstr>多线程多人聊天程序-服务器线程</vt:lpstr>
      <vt:lpstr>多线程多人聊天程序-测试类</vt:lpstr>
      <vt:lpstr>TCP传输</vt:lpstr>
      <vt:lpstr>基本思路（客户端）</vt:lpstr>
      <vt:lpstr>基本思路（服务端）</vt:lpstr>
      <vt:lpstr>客户端</vt:lpstr>
      <vt:lpstr>服务端</vt:lpstr>
      <vt:lpstr>思考</vt:lpstr>
      <vt:lpstr>Tcp传输最容易出现的问题</vt:lpstr>
      <vt:lpstr>客户端</vt:lpstr>
      <vt:lpstr>服务端</vt:lpstr>
      <vt:lpstr>上一个案例也可以借助于PrintWriter优化</vt:lpstr>
      <vt:lpstr>使用基于TCP协议的socket上传文本文件</vt:lpstr>
      <vt:lpstr>使用基于TCP协议的socket上传文本文件</vt:lpstr>
      <vt:lpstr>使用关闭流方式优化上一个案例</vt:lpstr>
      <vt:lpstr>使用基于TCP协议的socket上传图片</vt:lpstr>
      <vt:lpstr>socket上传图片-服务端</vt:lpstr>
      <vt:lpstr>服务器并发</vt:lpstr>
      <vt:lpstr>客户端</vt:lpstr>
      <vt:lpstr>服务端线程</vt:lpstr>
      <vt:lpstr>服务端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李 国涛</cp:lastModifiedBy>
  <cp:revision>206</cp:revision>
  <dcterms:created xsi:type="dcterms:W3CDTF">2016-08-17T09:59:00Z</dcterms:created>
  <dcterms:modified xsi:type="dcterms:W3CDTF">2018-04-24T03:52:14Z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