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4"/>
  </p:notes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2" r:id="rId16"/>
    <p:sldId id="286" r:id="rId17"/>
    <p:sldId id="287" r:id="rId18"/>
    <p:sldId id="288" r:id="rId19"/>
    <p:sldId id="272" r:id="rId20"/>
    <p:sldId id="273" r:id="rId21"/>
    <p:sldId id="271" r:id="rId22"/>
    <p:sldId id="274" r:id="rId23"/>
    <p:sldId id="283" r:id="rId24"/>
    <p:sldId id="275" r:id="rId25"/>
    <p:sldId id="276" r:id="rId26"/>
    <p:sldId id="277" r:id="rId27"/>
    <p:sldId id="280" r:id="rId28"/>
    <p:sldId id="278" r:id="rId29"/>
    <p:sldId id="279" r:id="rId30"/>
    <p:sldId id="281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4B202-3D27-4FD4-ADEF-31155498BB9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3DDAA-55FF-4336-AC35-55D2A396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4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176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56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483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36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39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680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830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02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604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693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5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04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6d91f09c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6d91f09c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509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6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899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88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252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880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25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9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800" cy="27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800" cy="1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13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09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30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7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893"/>
            <a:ext cx="12192000" cy="1653233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46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818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44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82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495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600" cy="2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3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10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24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800" cy="27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800" cy="1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67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6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893"/>
            <a:ext cx="12192000" cy="1653233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7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9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600" cy="2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61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2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443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84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angular.io/guide/ngmodul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pipes" TargetMode="Externa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medium.com/@shijin_nath/angular-right-file-structure-and-best-practices-that-help-to-scale-2020-52ce8d967df5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97467" y="1580569"/>
            <a:ext cx="10962800" cy="190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Angular Best practices </a:t>
            </a:r>
            <a:r>
              <a:rPr lang="en" dirty="0"/>
              <a:t>Sharing</a:t>
            </a:r>
            <a:endParaRPr sz="40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27-05-2021</a:t>
            </a:r>
          </a:p>
          <a:p>
            <a:pPr marL="0" indent="0"/>
            <a:r>
              <a:rPr lang="en" dirty="0" smtClean="0"/>
              <a:t>Author: Nguyen Le Hong Trieu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Lazy Loading Feature Modules</a:t>
            </a:r>
            <a:br>
              <a:rPr lang="en-US" b="1" dirty="0"/>
            </a:b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11" y="3022915"/>
            <a:ext cx="5529654" cy="2950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102" y="3726612"/>
            <a:ext cx="44512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What is Lazy Loading?</a:t>
            </a: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I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s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the process of loading components, modules, or other assets of a website as they're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required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102" y="1084053"/>
            <a:ext cx="56934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SPA problem?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Roboto"/>
            </a:endParaRP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A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ll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of its components are loaded at once. This means that a lot of unnecessary libraries or modules might be loaded as well.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8196" y="6297283"/>
            <a:ext cx="8376249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angular.io/guide/ngmodules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Lazy Loading Feature Modules</a:t>
            </a:r>
            <a:br>
              <a:rPr lang="en-US" b="1" dirty="0"/>
            </a:b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1101" y="2294630"/>
            <a:ext cx="84538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What is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Pre-Loading?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Roboto"/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Feature Modules under Pre-Loading would be loaded automatically after the application starts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Robo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102" y="808012"/>
            <a:ext cx="95039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Lazy Loading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problem?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How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about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implicitly loading other Modules after lazy loading a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353" y="4194464"/>
            <a:ext cx="1112807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When to use {Eager Loading, Lazy Loading, Pre-Loading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}?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Small size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Core modules and feature modules that are required to start the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Big-size web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Specific modules that users are very likely to use after the application started</a:t>
            </a:r>
          </a:p>
        </p:txBody>
      </p:sp>
    </p:spTree>
    <p:extLst>
      <p:ext uri="{BB962C8B-B14F-4D97-AF65-F5344CB8AC3E}">
        <p14:creationId xmlns:p14="http://schemas.microsoft.com/office/powerpoint/2010/main" val="8322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Lazy Loading Feature Modules</a:t>
            </a:r>
            <a:br>
              <a:rPr lang="en-US" b="1" dirty="0"/>
            </a:br>
            <a:endParaRPr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0884" y="954657"/>
            <a:ext cx="112919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How to implement?</a:t>
            </a:r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Angular Routing</a:t>
            </a:r>
          </a:p>
          <a:p>
            <a:pPr marL="457200" indent="-457200">
              <a:buFontTx/>
              <a:buChar char="-"/>
            </a:pPr>
            <a:r>
              <a:rPr lang="en-US" sz="2400" dirty="0" err="1">
                <a:solidFill>
                  <a:srgbClr val="FFC000"/>
                </a:solidFill>
              </a:rPr>
              <a:t>loadChildren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2400" dirty="0"/>
              <a:t> =&gt; import</a:t>
            </a:r>
            <a:r>
              <a:rPr lang="en-US" sz="2400" dirty="0" smtClean="0">
                <a:solidFill>
                  <a:srgbClr val="C00000"/>
                </a:solidFill>
              </a:rPr>
              <a:t>(‘~/path'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400" dirty="0" smtClean="0"/>
              <a:t>.</a:t>
            </a:r>
            <a:r>
              <a:rPr lang="en-US" sz="2400" dirty="0"/>
              <a:t>then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/>
              <a:t>m =&gt; </a:t>
            </a:r>
            <a:r>
              <a:rPr lang="en-US" sz="2400" dirty="0" err="1" smtClean="0">
                <a:solidFill>
                  <a:srgbClr val="00B050"/>
                </a:solidFill>
              </a:rPr>
              <a:t>m.LazyLoadedModule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57200" indent="-457200">
              <a:buFontTx/>
              <a:buChar char="-"/>
            </a:pPr>
            <a:endParaRPr lang="en-US" sz="2800" b="1" dirty="0" smtClean="0">
              <a:solidFill>
                <a:schemeClr val="bg2">
                  <a:lumMod val="50000"/>
                </a:schemeClr>
              </a:solidFill>
              <a:latin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12" y="2313317"/>
            <a:ext cx="798195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12" y="4955426"/>
            <a:ext cx="44291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Lazy Loading Feature Modules</a:t>
            </a:r>
            <a:br>
              <a:rPr lang="en-US" b="1" dirty="0"/>
            </a:br>
            <a:endParaRPr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0884" y="954657"/>
            <a:ext cx="11291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How to implement? -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Pre-Loading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Roboto"/>
            </a:endParaRPr>
          </a:p>
          <a:p>
            <a:endParaRPr lang="en-US" sz="2400" b="1" dirty="0" smtClean="0">
              <a:solidFill>
                <a:schemeClr val="bg2">
                  <a:lumMod val="50000"/>
                </a:schemeClr>
              </a:solidFill>
              <a:latin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01" y="1664010"/>
            <a:ext cx="7153275" cy="23050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01064" y="3234906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97" y="4572895"/>
            <a:ext cx="7800975" cy="1857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8713" y="4031411"/>
            <a:ext cx="11291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Customization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Roboto"/>
            </a:endParaRPr>
          </a:p>
          <a:p>
            <a:endParaRPr lang="en-US" sz="2400" b="1" dirty="0" smtClean="0">
              <a:solidFill>
                <a:schemeClr val="bg2">
                  <a:lumMod val="50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973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Lazy Loading Feature Modules</a:t>
            </a:r>
            <a:br>
              <a:rPr lang="en-US" b="1" dirty="0"/>
            </a:br>
            <a:endParaRPr b="1" dirty="0"/>
          </a:p>
        </p:txBody>
      </p:sp>
      <p:sp>
        <p:nvSpPr>
          <p:cNvPr id="9" name="Rectangle 8"/>
          <p:cNvSpPr/>
          <p:nvPr/>
        </p:nvSpPr>
        <p:spPr>
          <a:xfrm>
            <a:off x="2084307" y="1657343"/>
            <a:ext cx="7024680" cy="156966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Code Demo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87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8706" y="1378857"/>
            <a:ext cx="3560324" cy="827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AppModule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providers</a:t>
            </a:r>
            <a:r>
              <a:rPr lang="en-US" dirty="0">
                <a:solidFill>
                  <a:srgbClr val="00B0F0"/>
                </a:solidFill>
              </a:rPr>
              <a:t>: [</a:t>
            </a:r>
            <a:r>
              <a:rPr lang="en-US" dirty="0" err="1">
                <a:solidFill>
                  <a:srgbClr val="00B050"/>
                </a:solidFill>
              </a:rPr>
              <a:t>UserService</a:t>
            </a:r>
            <a:r>
              <a:rPr lang="en-US" dirty="0">
                <a:solidFill>
                  <a:srgbClr val="00B0F0"/>
                </a:solidFill>
              </a:rPr>
              <a:t>]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0535" y="2526492"/>
            <a:ext cx="3985407" cy="10212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ProductModule</a:t>
            </a:r>
            <a:endParaRPr lang="en-US" dirty="0" smtClean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providers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dirty="0" smtClean="0">
                <a:solidFill>
                  <a:srgbClr val="00B0F0"/>
                </a:solidFill>
              </a:rPr>
              <a:t>[</a:t>
            </a:r>
            <a:r>
              <a:rPr lang="en-US" dirty="0" err="1" smtClean="0">
                <a:solidFill>
                  <a:srgbClr val="00B050"/>
                </a:solidFill>
              </a:rPr>
              <a:t>UserService</a:t>
            </a:r>
            <a:r>
              <a:rPr lang="en-US" dirty="0" smtClean="0">
                <a:solidFill>
                  <a:srgbClr val="00B0F0"/>
                </a:solidFill>
              </a:rPr>
              <a:t>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2307" y="2542008"/>
            <a:ext cx="3560324" cy="10212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OrderModule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providers</a:t>
            </a:r>
            <a:r>
              <a:rPr lang="en-US" dirty="0" smtClean="0">
                <a:solidFill>
                  <a:srgbClr val="00B0F0"/>
                </a:solidFill>
              </a:rPr>
              <a:t>: [</a:t>
            </a:r>
            <a:r>
              <a:rPr lang="en-US" dirty="0" err="1" smtClean="0">
                <a:solidFill>
                  <a:srgbClr val="00B050"/>
                </a:solidFill>
              </a:rPr>
              <a:t>UserService</a:t>
            </a:r>
            <a:r>
              <a:rPr lang="en-US" dirty="0" smtClean="0">
                <a:solidFill>
                  <a:srgbClr val="00B0F0"/>
                </a:solidFill>
              </a:rPr>
              <a:t>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3371" y="3839033"/>
            <a:ext cx="5871029" cy="13498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ProductsComponent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>
                <a:solidFill>
                  <a:srgbClr val="0070C0"/>
                </a:solidFill>
              </a:rPr>
              <a:t>constructor</a:t>
            </a:r>
            <a:r>
              <a:rPr lang="en-US" sz="1500" dirty="0">
                <a:solidFill>
                  <a:srgbClr val="7030A0"/>
                </a:solidFill>
              </a:rPr>
              <a:t>(</a:t>
            </a:r>
            <a:r>
              <a:rPr lang="en-US" sz="1500" dirty="0">
                <a:solidFill>
                  <a:srgbClr val="0070C0"/>
                </a:solidFill>
              </a:rPr>
              <a:t>private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sz="1500" dirty="0"/>
              <a:t>: </a:t>
            </a:r>
            <a:r>
              <a:rPr lang="en-US" sz="1500" dirty="0" err="1" smtClean="0">
                <a:solidFill>
                  <a:srgbClr val="00B050"/>
                </a:solidFill>
              </a:rPr>
              <a:t>UserService</a:t>
            </a:r>
            <a:r>
              <a:rPr lang="en-US" sz="1500" dirty="0" smtClean="0">
                <a:solidFill>
                  <a:srgbClr val="7030A0"/>
                </a:solidFill>
              </a:rPr>
              <a:t>)</a:t>
            </a:r>
            <a:endParaRPr lang="en-US" sz="1500" dirty="0">
              <a:solidFill>
                <a:srgbClr val="7030A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41144" y="3839031"/>
            <a:ext cx="5595256" cy="13498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OrderComponent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>
                <a:solidFill>
                  <a:srgbClr val="0070C0"/>
                </a:solidFill>
              </a:rPr>
              <a:t>constructor</a:t>
            </a:r>
            <a:r>
              <a:rPr lang="en-US" sz="1500" dirty="0">
                <a:solidFill>
                  <a:srgbClr val="7030A0"/>
                </a:solidFill>
              </a:rPr>
              <a:t>(</a:t>
            </a:r>
            <a:r>
              <a:rPr lang="en-US" sz="1500" dirty="0">
                <a:solidFill>
                  <a:srgbClr val="0070C0"/>
                </a:solidFill>
              </a:rPr>
              <a:t>private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sz="1500" dirty="0"/>
              <a:t>: </a:t>
            </a:r>
            <a:r>
              <a:rPr lang="en-US" sz="1500" dirty="0" err="1" smtClean="0">
                <a:solidFill>
                  <a:srgbClr val="00B050"/>
                </a:solidFill>
              </a:rPr>
              <a:t>UserService</a:t>
            </a:r>
            <a:r>
              <a:rPr lang="en-US" sz="1500" dirty="0" smtClean="0">
                <a:solidFill>
                  <a:srgbClr val="7030A0"/>
                </a:solidFill>
              </a:rPr>
              <a:t>)</a:t>
            </a:r>
            <a:endParaRPr lang="en-US" sz="1500" dirty="0">
              <a:solidFill>
                <a:srgbClr val="7030A0"/>
              </a:solidFill>
            </a:endParaRPr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958196" y="0"/>
            <a:ext cx="8166830" cy="78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b="1" kern="0" dirty="0" smtClean="0"/>
              <a:t>Service Injector Best practices</a:t>
            </a:r>
            <a:br>
              <a:rPr lang="en-US" b="1" kern="0" dirty="0" smtClean="0"/>
            </a:br>
            <a:endParaRPr lang="en-US" b="1" kern="0" dirty="0"/>
          </a:p>
        </p:txBody>
      </p:sp>
      <p:sp>
        <p:nvSpPr>
          <p:cNvPr id="10" name="Oval Callout 9"/>
          <p:cNvSpPr/>
          <p:nvPr/>
        </p:nvSpPr>
        <p:spPr>
          <a:xfrm>
            <a:off x="8241797" y="496994"/>
            <a:ext cx="3780971" cy="1901453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How many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</a:rPr>
              <a:t>UserService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instances will be initialized?</a:t>
            </a:r>
            <a:b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1 – 2 – 3 - 6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7839" y="5435602"/>
            <a:ext cx="5871029" cy="13498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ProductDetailsComponent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>
                <a:solidFill>
                  <a:srgbClr val="0070C0"/>
                </a:solidFill>
              </a:rPr>
              <a:t>constructor</a:t>
            </a:r>
            <a:r>
              <a:rPr lang="en-US" sz="1500" dirty="0">
                <a:solidFill>
                  <a:srgbClr val="7030A0"/>
                </a:solidFill>
              </a:rPr>
              <a:t>(</a:t>
            </a:r>
            <a:r>
              <a:rPr lang="en-US" sz="1500" dirty="0">
                <a:solidFill>
                  <a:srgbClr val="0070C0"/>
                </a:solidFill>
              </a:rPr>
              <a:t>private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sz="1500" dirty="0"/>
              <a:t>: </a:t>
            </a:r>
            <a:r>
              <a:rPr lang="en-US" sz="1500" dirty="0" err="1" smtClean="0">
                <a:solidFill>
                  <a:srgbClr val="00B050"/>
                </a:solidFill>
              </a:rPr>
              <a:t>UserService</a:t>
            </a:r>
            <a:r>
              <a:rPr lang="en-US" sz="1500" dirty="0" smtClean="0">
                <a:solidFill>
                  <a:srgbClr val="7030A0"/>
                </a:solidFill>
              </a:rPr>
              <a:t>)</a:t>
            </a:r>
            <a:endParaRPr lang="en-US" sz="1500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13943" y="2206171"/>
            <a:ext cx="878114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663371" y="3566887"/>
            <a:ext cx="648895" cy="22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39431" y="5119610"/>
            <a:ext cx="1048387" cy="25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92307" y="2243460"/>
            <a:ext cx="625350" cy="23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811773" y="3537244"/>
            <a:ext cx="625350" cy="23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8706" y="1378857"/>
            <a:ext cx="3560324" cy="827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AppModule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providers</a:t>
            </a:r>
            <a:r>
              <a:rPr lang="en-US" dirty="0">
                <a:solidFill>
                  <a:srgbClr val="00B0F0"/>
                </a:solidFill>
              </a:rPr>
              <a:t>: [</a:t>
            </a:r>
            <a:r>
              <a:rPr lang="en-US" dirty="0" err="1">
                <a:solidFill>
                  <a:srgbClr val="00B050"/>
                </a:solidFill>
              </a:rPr>
              <a:t>UserService</a:t>
            </a:r>
            <a:r>
              <a:rPr lang="en-US" dirty="0">
                <a:solidFill>
                  <a:srgbClr val="00B0F0"/>
                </a:solidFill>
              </a:rPr>
              <a:t>]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0535" y="2526492"/>
            <a:ext cx="3985407" cy="10212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ProductModule</a:t>
            </a:r>
            <a:endParaRPr lang="en-US" dirty="0" smtClean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providers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dirty="0" smtClean="0">
                <a:solidFill>
                  <a:srgbClr val="00B0F0"/>
                </a:solidFill>
              </a:rPr>
              <a:t>[</a:t>
            </a:r>
            <a:r>
              <a:rPr lang="en-US" dirty="0" err="1" smtClean="0">
                <a:solidFill>
                  <a:srgbClr val="00B050"/>
                </a:solidFill>
              </a:rPr>
              <a:t>UserService</a:t>
            </a:r>
            <a:r>
              <a:rPr lang="en-US" dirty="0" smtClean="0">
                <a:solidFill>
                  <a:srgbClr val="00B0F0"/>
                </a:solidFill>
              </a:rPr>
              <a:t>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2307" y="2542008"/>
            <a:ext cx="3560324" cy="10212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OrderModule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(Lazy loaded)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providers</a:t>
            </a:r>
            <a:r>
              <a:rPr lang="en-US" dirty="0">
                <a:solidFill>
                  <a:srgbClr val="00B0F0"/>
                </a:solidFill>
              </a:rPr>
              <a:t>: [</a:t>
            </a:r>
            <a:r>
              <a:rPr lang="en-US" dirty="0" err="1">
                <a:solidFill>
                  <a:srgbClr val="00B050"/>
                </a:solidFill>
              </a:rPr>
              <a:t>UserService</a:t>
            </a:r>
            <a:r>
              <a:rPr lang="en-US" dirty="0" smtClean="0">
                <a:solidFill>
                  <a:srgbClr val="00B0F0"/>
                </a:solidFill>
              </a:rPr>
              <a:t>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3371" y="3839033"/>
            <a:ext cx="5871029" cy="13498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ProductsComponent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>
                <a:solidFill>
                  <a:srgbClr val="0070C0"/>
                </a:solidFill>
              </a:rPr>
              <a:t>constructor</a:t>
            </a:r>
            <a:r>
              <a:rPr lang="en-US" sz="1500" dirty="0">
                <a:solidFill>
                  <a:srgbClr val="7030A0"/>
                </a:solidFill>
              </a:rPr>
              <a:t>(</a:t>
            </a:r>
            <a:r>
              <a:rPr lang="en-US" sz="1500" dirty="0">
                <a:solidFill>
                  <a:srgbClr val="0070C0"/>
                </a:solidFill>
              </a:rPr>
              <a:t>private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sz="1500" dirty="0"/>
              <a:t>: </a:t>
            </a:r>
            <a:r>
              <a:rPr lang="en-US" sz="1500" dirty="0" err="1" smtClean="0">
                <a:solidFill>
                  <a:srgbClr val="00B050"/>
                </a:solidFill>
              </a:rPr>
              <a:t>UserService</a:t>
            </a:r>
            <a:r>
              <a:rPr lang="en-US" sz="1500" dirty="0" smtClean="0">
                <a:solidFill>
                  <a:srgbClr val="7030A0"/>
                </a:solidFill>
              </a:rPr>
              <a:t>)</a:t>
            </a:r>
            <a:endParaRPr lang="en-US" sz="1500" dirty="0">
              <a:solidFill>
                <a:srgbClr val="7030A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41144" y="3839031"/>
            <a:ext cx="5595256" cy="13498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OrderComponent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>
                <a:solidFill>
                  <a:srgbClr val="0070C0"/>
                </a:solidFill>
              </a:rPr>
              <a:t>constructor</a:t>
            </a:r>
            <a:r>
              <a:rPr lang="en-US" sz="1500" dirty="0">
                <a:solidFill>
                  <a:srgbClr val="7030A0"/>
                </a:solidFill>
              </a:rPr>
              <a:t>(</a:t>
            </a:r>
            <a:r>
              <a:rPr lang="en-US" sz="1500" dirty="0">
                <a:solidFill>
                  <a:srgbClr val="0070C0"/>
                </a:solidFill>
              </a:rPr>
              <a:t>private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sz="1500" dirty="0"/>
              <a:t>: </a:t>
            </a:r>
            <a:r>
              <a:rPr lang="en-US" sz="1500" dirty="0" err="1" smtClean="0">
                <a:solidFill>
                  <a:srgbClr val="00B050"/>
                </a:solidFill>
              </a:rPr>
              <a:t>UserService</a:t>
            </a:r>
            <a:r>
              <a:rPr lang="en-US" sz="1500" dirty="0" smtClean="0">
                <a:solidFill>
                  <a:srgbClr val="7030A0"/>
                </a:solidFill>
              </a:rPr>
              <a:t>)</a:t>
            </a:r>
            <a:endParaRPr lang="en-US" sz="1500" dirty="0">
              <a:solidFill>
                <a:srgbClr val="7030A0"/>
              </a:solidFill>
            </a:endParaRPr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958196" y="0"/>
            <a:ext cx="8166830" cy="78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b="1" kern="0" dirty="0" smtClean="0"/>
              <a:t>Service Injector Best practices</a:t>
            </a:r>
            <a:br>
              <a:rPr lang="en-US" b="1" kern="0" dirty="0" smtClean="0"/>
            </a:br>
            <a:endParaRPr lang="en-US" b="1" kern="0" dirty="0"/>
          </a:p>
        </p:txBody>
      </p:sp>
      <p:sp>
        <p:nvSpPr>
          <p:cNvPr id="10" name="Oval Callout 9"/>
          <p:cNvSpPr/>
          <p:nvPr/>
        </p:nvSpPr>
        <p:spPr>
          <a:xfrm>
            <a:off x="8241797" y="496994"/>
            <a:ext cx="3780971" cy="1901453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How many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</a:rPr>
              <a:t>UserService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instances will be initialized?</a:t>
            </a:r>
            <a:b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1 – 2 – 3 - 6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7839" y="5435602"/>
            <a:ext cx="5871029" cy="13498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ProductDetailsComponent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>
                <a:solidFill>
                  <a:srgbClr val="0070C0"/>
                </a:solidFill>
              </a:rPr>
              <a:t>constructor</a:t>
            </a:r>
            <a:r>
              <a:rPr lang="en-US" sz="1500" dirty="0">
                <a:solidFill>
                  <a:srgbClr val="7030A0"/>
                </a:solidFill>
              </a:rPr>
              <a:t>(</a:t>
            </a:r>
            <a:r>
              <a:rPr lang="en-US" sz="1500" dirty="0">
                <a:solidFill>
                  <a:srgbClr val="0070C0"/>
                </a:solidFill>
              </a:rPr>
              <a:t>private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sz="1500" dirty="0"/>
              <a:t>: </a:t>
            </a:r>
            <a:r>
              <a:rPr lang="en-US" sz="1500" dirty="0" err="1" smtClean="0">
                <a:solidFill>
                  <a:srgbClr val="00B050"/>
                </a:solidFill>
              </a:rPr>
              <a:t>UserService</a:t>
            </a:r>
            <a:r>
              <a:rPr lang="en-US" sz="1500" dirty="0" smtClean="0">
                <a:solidFill>
                  <a:srgbClr val="7030A0"/>
                </a:solidFill>
              </a:rPr>
              <a:t>)</a:t>
            </a:r>
            <a:endParaRPr lang="en-US" sz="1500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13943" y="2206171"/>
            <a:ext cx="878114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663371" y="3566887"/>
            <a:ext cx="648895" cy="22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39431" y="5119610"/>
            <a:ext cx="1048387" cy="25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92307" y="2243460"/>
            <a:ext cx="625350" cy="23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811773" y="3537244"/>
            <a:ext cx="625350" cy="23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8706" y="1378857"/>
            <a:ext cx="3560324" cy="827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AppModule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providers</a:t>
            </a:r>
            <a:r>
              <a:rPr lang="en-US" dirty="0">
                <a:solidFill>
                  <a:srgbClr val="00B0F0"/>
                </a:solidFill>
              </a:rPr>
              <a:t>: [</a:t>
            </a:r>
            <a:r>
              <a:rPr lang="en-US" dirty="0" err="1">
                <a:solidFill>
                  <a:srgbClr val="00B050"/>
                </a:solidFill>
              </a:rPr>
              <a:t>UserService</a:t>
            </a:r>
            <a:r>
              <a:rPr lang="en-US" dirty="0">
                <a:solidFill>
                  <a:srgbClr val="00B0F0"/>
                </a:solidFill>
              </a:rPr>
              <a:t>]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0535" y="2526492"/>
            <a:ext cx="3985407" cy="10212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ProductModule</a:t>
            </a:r>
            <a:endParaRPr lang="en-US" dirty="0" smtClean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providers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dirty="0" smtClean="0">
                <a:solidFill>
                  <a:srgbClr val="00B0F0"/>
                </a:solidFill>
              </a:rPr>
              <a:t>[</a:t>
            </a:r>
            <a:r>
              <a:rPr lang="en-US" dirty="0" err="1" smtClean="0">
                <a:solidFill>
                  <a:srgbClr val="00B050"/>
                </a:solidFill>
              </a:rPr>
              <a:t>UserService</a:t>
            </a:r>
            <a:r>
              <a:rPr lang="en-US" dirty="0" smtClean="0">
                <a:solidFill>
                  <a:srgbClr val="00B0F0"/>
                </a:solidFill>
              </a:rPr>
              <a:t>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2307" y="2542008"/>
            <a:ext cx="3560324" cy="10212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OrderModule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(Lazy loaded)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providers</a:t>
            </a:r>
            <a:r>
              <a:rPr lang="en-US" dirty="0">
                <a:solidFill>
                  <a:srgbClr val="00B0F0"/>
                </a:solidFill>
              </a:rPr>
              <a:t>: [</a:t>
            </a:r>
            <a:r>
              <a:rPr lang="en-US" dirty="0" err="1">
                <a:solidFill>
                  <a:srgbClr val="00B050"/>
                </a:solidFill>
              </a:rPr>
              <a:t>UserService</a:t>
            </a:r>
            <a:r>
              <a:rPr lang="en-US" dirty="0" smtClean="0">
                <a:solidFill>
                  <a:srgbClr val="00B0F0"/>
                </a:solidFill>
              </a:rPr>
              <a:t>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3371" y="3839033"/>
            <a:ext cx="5871029" cy="13498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ProductsComponent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>
                <a:solidFill>
                  <a:srgbClr val="0070C0"/>
                </a:solidFill>
              </a:rPr>
              <a:t>constructor</a:t>
            </a:r>
            <a:r>
              <a:rPr lang="en-US" sz="1500" dirty="0">
                <a:solidFill>
                  <a:srgbClr val="7030A0"/>
                </a:solidFill>
              </a:rPr>
              <a:t>(</a:t>
            </a:r>
            <a:r>
              <a:rPr lang="en-US" sz="1500" dirty="0">
                <a:solidFill>
                  <a:srgbClr val="0070C0"/>
                </a:solidFill>
              </a:rPr>
              <a:t>private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sz="1500" dirty="0"/>
              <a:t>: </a:t>
            </a:r>
            <a:r>
              <a:rPr lang="en-US" sz="1500" dirty="0" err="1" smtClean="0">
                <a:solidFill>
                  <a:srgbClr val="00B050"/>
                </a:solidFill>
              </a:rPr>
              <a:t>UserService</a:t>
            </a:r>
            <a:r>
              <a:rPr lang="en-US" sz="1500" dirty="0" smtClean="0">
                <a:solidFill>
                  <a:srgbClr val="7030A0"/>
                </a:solidFill>
              </a:rPr>
              <a:t>)</a:t>
            </a:r>
            <a:endParaRPr lang="en-US" sz="1500" dirty="0">
              <a:solidFill>
                <a:srgbClr val="7030A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41144" y="3839031"/>
            <a:ext cx="5595256" cy="13498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OrderComponent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>
                <a:solidFill>
                  <a:srgbClr val="0070C0"/>
                </a:solidFill>
              </a:rPr>
              <a:t>constructor</a:t>
            </a:r>
            <a:r>
              <a:rPr lang="en-US" sz="1500" dirty="0">
                <a:solidFill>
                  <a:srgbClr val="7030A0"/>
                </a:solidFill>
              </a:rPr>
              <a:t>(</a:t>
            </a:r>
            <a:r>
              <a:rPr lang="en-US" sz="1500" dirty="0">
                <a:solidFill>
                  <a:srgbClr val="0070C0"/>
                </a:solidFill>
              </a:rPr>
              <a:t>private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sz="1500" dirty="0"/>
              <a:t>: </a:t>
            </a:r>
            <a:r>
              <a:rPr lang="en-US" sz="1500" dirty="0" err="1" smtClean="0">
                <a:solidFill>
                  <a:srgbClr val="00B050"/>
                </a:solidFill>
              </a:rPr>
              <a:t>UserService</a:t>
            </a:r>
            <a:r>
              <a:rPr lang="en-US" sz="1500" dirty="0" smtClean="0">
                <a:solidFill>
                  <a:srgbClr val="7030A0"/>
                </a:solidFill>
              </a:rPr>
              <a:t>)</a:t>
            </a:r>
            <a:endParaRPr lang="en-US" sz="1500" dirty="0">
              <a:solidFill>
                <a:srgbClr val="7030A0"/>
              </a:solidFill>
            </a:endParaRPr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958196" y="0"/>
            <a:ext cx="8166830" cy="78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b="1" kern="0" dirty="0" smtClean="0"/>
              <a:t>Service Injector Best practices</a:t>
            </a:r>
            <a:br>
              <a:rPr lang="en-US" b="1" kern="0" dirty="0" smtClean="0"/>
            </a:br>
            <a:endParaRPr lang="en-US" b="1" kern="0" dirty="0"/>
          </a:p>
        </p:txBody>
      </p:sp>
      <p:sp>
        <p:nvSpPr>
          <p:cNvPr id="10" name="Oval Callout 9"/>
          <p:cNvSpPr/>
          <p:nvPr/>
        </p:nvSpPr>
        <p:spPr>
          <a:xfrm>
            <a:off x="8241797" y="496994"/>
            <a:ext cx="3780971" cy="1901453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How many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</a:rPr>
              <a:t>UserService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instances will be initialized?</a:t>
            </a:r>
            <a:b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1 – 2 – 3 - 6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7839" y="5435602"/>
            <a:ext cx="5871029" cy="13498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ProductDetailsComponent</a:t>
            </a:r>
            <a:endParaRPr lang="en-US" dirty="0" smtClean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providers</a:t>
            </a:r>
            <a:r>
              <a:rPr lang="en-US" dirty="0">
                <a:solidFill>
                  <a:srgbClr val="00B0F0"/>
                </a:solidFill>
              </a:rPr>
              <a:t>: [</a:t>
            </a:r>
            <a:r>
              <a:rPr lang="en-US" dirty="0" err="1">
                <a:solidFill>
                  <a:srgbClr val="00B050"/>
                </a:solidFill>
              </a:rPr>
              <a:t>UserService</a:t>
            </a:r>
            <a:r>
              <a:rPr lang="en-US" dirty="0" smtClean="0">
                <a:solidFill>
                  <a:srgbClr val="00B0F0"/>
                </a:solidFill>
              </a:rPr>
              <a:t>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>
                <a:solidFill>
                  <a:srgbClr val="0070C0"/>
                </a:solidFill>
              </a:rPr>
              <a:t>constructor</a:t>
            </a:r>
            <a:r>
              <a:rPr lang="en-US" sz="1500" dirty="0">
                <a:solidFill>
                  <a:srgbClr val="7030A0"/>
                </a:solidFill>
              </a:rPr>
              <a:t>(</a:t>
            </a:r>
            <a:r>
              <a:rPr lang="en-US" sz="1500" dirty="0">
                <a:solidFill>
                  <a:srgbClr val="0070C0"/>
                </a:solidFill>
              </a:rPr>
              <a:t>private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sz="1500" dirty="0"/>
              <a:t>: </a:t>
            </a:r>
            <a:r>
              <a:rPr lang="en-US" sz="1500" dirty="0" err="1" smtClean="0">
                <a:solidFill>
                  <a:srgbClr val="00B050"/>
                </a:solidFill>
              </a:rPr>
              <a:t>UserService</a:t>
            </a:r>
            <a:r>
              <a:rPr lang="en-US" sz="1500" dirty="0" smtClean="0">
                <a:solidFill>
                  <a:srgbClr val="7030A0"/>
                </a:solidFill>
              </a:rPr>
              <a:t>)</a:t>
            </a:r>
            <a:endParaRPr lang="en-US" sz="1500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13943" y="2206171"/>
            <a:ext cx="878114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663371" y="3566887"/>
            <a:ext cx="648895" cy="22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39431" y="5119610"/>
            <a:ext cx="1048387" cy="25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92307" y="2243460"/>
            <a:ext cx="625350" cy="23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811773" y="3537244"/>
            <a:ext cx="625350" cy="23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 smtClean="0"/>
              <a:t>Service Injector Best practices</a:t>
            </a:r>
            <a:r>
              <a:rPr lang="en-US" b="1" dirty="0"/>
              <a:t/>
            </a:r>
            <a:br>
              <a:rPr lang="en-US" b="1" dirty="0"/>
            </a:b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52889" y="1135368"/>
            <a:ext cx="4753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Hierarchical injectors</a:t>
            </a:r>
            <a:endParaRPr 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93879"/>
              </p:ext>
            </p:extLst>
          </p:nvPr>
        </p:nvGraphicFramePr>
        <p:xfrm>
          <a:off x="424552" y="2294626"/>
          <a:ext cx="11360150" cy="2682240"/>
        </p:xfrm>
        <a:graphic>
          <a:graphicData uri="http://schemas.openxmlformats.org/drawingml/2006/table">
            <a:tbl>
              <a:tblPr/>
              <a:tblGrid>
                <a:gridCol w="3767886"/>
                <a:gridCol w="7592264"/>
              </a:tblGrid>
              <a:tr h="46541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1" dirty="0" err="1">
                          <a:solidFill>
                            <a:schemeClr val="bg2"/>
                          </a:solidFill>
                          <a:effectLst/>
                        </a:rPr>
                        <a:t>ModuleInjector</a:t>
                      </a:r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 hierarchy</a:t>
                      </a:r>
                    </a:p>
                  </a:txBody>
                  <a:tcPr marL="121920" marR="121920" marT="121920" marB="1219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Configure a </a:t>
                      </a:r>
                      <a:r>
                        <a:rPr lang="en-US" sz="2400" b="0" i="1" dirty="0" err="1">
                          <a:solidFill>
                            <a:schemeClr val="bg2"/>
                          </a:solidFill>
                          <a:effectLst/>
                        </a:rPr>
                        <a:t>ModuleInjector</a:t>
                      </a:r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 in this hierarchy using an @</a:t>
                      </a:r>
                      <a:r>
                        <a:rPr lang="en-US" sz="2400" b="0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NgModule</a:t>
                      </a:r>
                      <a:r>
                        <a:rPr lang="en-US" sz="2400" b="0" u="none" strike="noStrike" dirty="0" smtClean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 or @</a:t>
                      </a:r>
                      <a:r>
                        <a:rPr lang="en-US" sz="2400" b="0" u="none" strike="noStrike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Injectable</a:t>
                      </a:r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() annotation.</a:t>
                      </a:r>
                    </a:p>
                  </a:txBody>
                  <a:tcPr marL="121920" marR="121920" marT="121920" marB="1219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880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1" dirty="0" err="1">
                          <a:solidFill>
                            <a:schemeClr val="bg2"/>
                          </a:solidFill>
                          <a:effectLst/>
                        </a:rPr>
                        <a:t>ElementInjector</a:t>
                      </a:r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 hierarchy</a:t>
                      </a:r>
                    </a:p>
                  </a:txBody>
                  <a:tcPr marL="121920" marR="121920" marT="121920" marB="12192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Created implicitly at each DOM element. An </a:t>
                      </a:r>
                      <a:r>
                        <a:rPr lang="en-US" sz="2400" b="0" i="1" dirty="0" err="1">
                          <a:solidFill>
                            <a:schemeClr val="bg2"/>
                          </a:solidFill>
                          <a:effectLst/>
                        </a:rPr>
                        <a:t>ElementInjector</a:t>
                      </a:r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 is empty by default unless you configure it in the providers property on @</a:t>
                      </a:r>
                      <a:r>
                        <a:rPr lang="en-US" sz="2400" b="0" u="none" strike="noStrike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Directive</a:t>
                      </a:r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() or @</a:t>
                      </a:r>
                      <a:r>
                        <a:rPr lang="en-US" sz="2400" b="0" u="none" strike="noStrike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Component</a:t>
                      </a:r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().</a:t>
                      </a:r>
                    </a:p>
                  </a:txBody>
                  <a:tcPr marL="121920" marR="121920" marT="121920" marB="12192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9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 smtClean="0"/>
              <a:t>Service Injector Best practices</a:t>
            </a:r>
            <a:r>
              <a:rPr lang="en-US" b="1" dirty="0"/>
              <a:t/>
            </a:r>
            <a:br>
              <a:rPr lang="en-US" b="1" dirty="0"/>
            </a:b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104" y="1007494"/>
            <a:ext cx="7239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 idx="4294967295"/>
          </p:nvPr>
        </p:nvSpPr>
        <p:spPr>
          <a:xfrm>
            <a:off x="5055467" y="233267"/>
            <a:ext cx="2659600" cy="109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/>
              <a:t>Agenda</a:t>
            </a:r>
            <a:endParaRPr b="1"/>
          </a:p>
        </p:txBody>
      </p:sp>
      <p:sp>
        <p:nvSpPr>
          <p:cNvPr id="92" name="Google Shape;92;p14"/>
          <p:cNvSpPr txBox="1"/>
          <p:nvPr/>
        </p:nvSpPr>
        <p:spPr>
          <a:xfrm>
            <a:off x="702194" y="983367"/>
            <a:ext cx="9858400" cy="338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31789">
              <a:lnSpc>
                <a:spcPct val="115000"/>
              </a:lnSpc>
              <a:spcBef>
                <a:spcPts val="2400"/>
              </a:spcBef>
              <a:buSzPts val="1500"/>
              <a:buFont typeface="Roboto"/>
              <a:buChar char="-"/>
            </a:pPr>
            <a:r>
              <a:rPr lang="en" sz="2000" b="1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Prerequisites</a:t>
            </a:r>
            <a:endParaRPr sz="2000" b="1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09585" indent="-431789">
              <a:lnSpc>
                <a:spcPct val="115000"/>
              </a:lnSpc>
              <a:buSzPts val="1500"/>
              <a:buFont typeface="Roboto"/>
              <a:buChar char="-"/>
            </a:pPr>
            <a:r>
              <a:rPr lang="en" sz="2000" b="1" dirty="0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What/Why is Angular</a:t>
            </a:r>
            <a:r>
              <a:rPr lang="en" sz="2000" b="1" dirty="0" smtClean="0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</a:p>
          <a:p>
            <a:pPr marL="609585" indent="-431789">
              <a:lnSpc>
                <a:spcPct val="115000"/>
              </a:lnSpc>
              <a:buSzPts val="1500"/>
              <a:buFont typeface="Roboto"/>
              <a:buChar char="-"/>
            </a:pPr>
            <a:r>
              <a:rPr lang="en" sz="2000" b="1" dirty="0" smtClean="0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Angular Best Practies</a:t>
            </a:r>
          </a:p>
          <a:p>
            <a:pPr marL="1066785" lvl="1" indent="-431789">
              <a:lnSpc>
                <a:spcPct val="115000"/>
              </a:lnSpc>
              <a:buSzPts val="1500"/>
              <a:buFont typeface="Roboto"/>
              <a:buChar char="-"/>
            </a:pPr>
            <a:r>
              <a:rPr lang="en" sz="2000" b="1" dirty="0" smtClean="0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Application Structure and Organization</a:t>
            </a:r>
          </a:p>
          <a:p>
            <a:pPr marL="1066785" lvl="1" indent="-431789">
              <a:lnSpc>
                <a:spcPct val="115000"/>
              </a:lnSpc>
              <a:buSzPts val="1500"/>
              <a:buFont typeface="Roboto"/>
              <a:buChar char="-"/>
            </a:pPr>
            <a:r>
              <a:rPr lang="en" sz="2000" b="1" dirty="0" smtClean="0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Lazy Loading Feature Modules</a:t>
            </a:r>
          </a:p>
          <a:p>
            <a:pPr marL="1066785" lvl="1" indent="-431789">
              <a:lnSpc>
                <a:spcPct val="115000"/>
              </a:lnSpc>
              <a:buSzPts val="1500"/>
              <a:buFont typeface="Roboto"/>
              <a:buChar char="-"/>
            </a:pPr>
            <a:r>
              <a:rPr lang="en" sz="2000" b="1" dirty="0" smtClean="0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Service Injector Best Practices</a:t>
            </a:r>
          </a:p>
          <a:p>
            <a:pPr marL="1066785" lvl="1" indent="-431789">
              <a:lnSpc>
                <a:spcPct val="115000"/>
              </a:lnSpc>
              <a:buSzPts val="1500"/>
              <a:buFont typeface="Roboto"/>
              <a:buChar char="-"/>
            </a:pPr>
            <a:r>
              <a:rPr lang="en" sz="2000" b="1" dirty="0" smtClean="0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Improve Perfomance with OnPush Change Detection</a:t>
            </a:r>
          </a:p>
          <a:p>
            <a:pPr marL="1066785" lvl="1" indent="-431789">
              <a:lnSpc>
                <a:spcPct val="115000"/>
              </a:lnSpc>
              <a:buSzPts val="1500"/>
              <a:buFont typeface="Roboto"/>
              <a:buChar char="-"/>
            </a:pPr>
            <a:r>
              <a:rPr lang="en" sz="2000" b="1" dirty="0" smtClean="0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Pure and Impure Pipe Performance</a:t>
            </a:r>
          </a:p>
        </p:txBody>
      </p:sp>
    </p:spTree>
    <p:extLst>
      <p:ext uri="{BB962C8B-B14F-4D97-AF65-F5344CB8AC3E}">
        <p14:creationId xmlns:p14="http://schemas.microsoft.com/office/powerpoint/2010/main" val="40713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 smtClean="0"/>
              <a:t>Service Injector Best practices</a:t>
            </a:r>
            <a:r>
              <a:rPr lang="en-US" b="1" dirty="0"/>
              <a:t/>
            </a:r>
            <a:br>
              <a:rPr lang="en-US" b="1" dirty="0"/>
            </a:b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91" y="845840"/>
            <a:ext cx="7602679" cy="6012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751" y="4669496"/>
            <a:ext cx="1781175" cy="15906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830128" y="3364302"/>
            <a:ext cx="1000664" cy="1733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 smtClean="0"/>
              <a:t>Service Injector Best practices</a:t>
            </a:r>
            <a:r>
              <a:rPr lang="en-US" b="1" dirty="0"/>
              <a:t/>
            </a:r>
            <a:br>
              <a:rPr lang="en-US" b="1" dirty="0"/>
            </a:b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1085850"/>
            <a:ext cx="71342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 smtClean="0"/>
              <a:t>Service Injector Best practices</a:t>
            </a:r>
            <a:r>
              <a:rPr lang="en-US" b="1" dirty="0"/>
              <a:t/>
            </a:r>
            <a:br>
              <a:rPr lang="en-US" b="1" dirty="0"/>
            </a:br>
            <a:endParaRPr b="1" dirty="0"/>
          </a:p>
        </p:txBody>
      </p:sp>
      <p:sp>
        <p:nvSpPr>
          <p:cNvPr id="5" name="Rectangle 4"/>
          <p:cNvSpPr/>
          <p:nvPr/>
        </p:nvSpPr>
        <p:spPr>
          <a:xfrm>
            <a:off x="2084307" y="1657343"/>
            <a:ext cx="7024680" cy="156966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Code Demo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44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1;p59"/>
          <p:cNvSpPr txBox="1">
            <a:spLocks/>
          </p:cNvSpPr>
          <p:nvPr/>
        </p:nvSpPr>
        <p:spPr>
          <a:xfrm>
            <a:off x="1407222" y="1121068"/>
            <a:ext cx="83682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algn="ctr">
              <a:lnSpc>
                <a:spcPct val="115000"/>
              </a:lnSpc>
            </a:pPr>
            <a:r>
              <a:rPr lang="en-US" sz="2200" b="1" kern="0" dirty="0" smtClean="0">
                <a:highlight>
                  <a:schemeClr val="lt1"/>
                </a:highlight>
              </a:rPr>
              <a:t>Change Detection</a:t>
            </a:r>
            <a:endParaRPr lang="en-US" sz="1700" b="1" kern="0" dirty="0">
              <a:highlight>
                <a:schemeClr val="lt1"/>
              </a:highlight>
            </a:endParaRPr>
          </a:p>
        </p:txBody>
      </p:sp>
      <p:sp>
        <p:nvSpPr>
          <p:cNvPr id="3" name="Google Shape;402;p59"/>
          <p:cNvSpPr txBox="1"/>
          <p:nvPr/>
        </p:nvSpPr>
        <p:spPr>
          <a:xfrm>
            <a:off x="2878872" y="1878976"/>
            <a:ext cx="54249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Change Detection means updating the DOM whenever data is changed (</a:t>
            </a:r>
            <a:r>
              <a:rPr lang="en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@Input</a:t>
            </a: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dirty="0">
              <a:solidFill>
                <a:srgbClr val="2226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Angular change detector will traverse the component tree and update the DOM</a:t>
            </a:r>
            <a:endParaRPr dirty="0">
              <a:solidFill>
                <a:srgbClr val="2226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700"/>
              <a:buFont typeface="Roboto"/>
              <a:buChar char="-"/>
            </a:pP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Caused by:</a:t>
            </a:r>
            <a:endParaRPr dirty="0">
              <a:solidFill>
                <a:srgbClr val="2226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600"/>
              <a:buFont typeface="Roboto"/>
              <a:buChar char="-"/>
            </a:pP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Events fired such as button click, etc.</a:t>
            </a:r>
            <a:endParaRPr dirty="0">
              <a:solidFill>
                <a:srgbClr val="2226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600"/>
              <a:buFont typeface="Roboto"/>
              <a:buChar char="-"/>
            </a:pP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AJAX call or XHR requests.</a:t>
            </a:r>
            <a:endParaRPr dirty="0">
              <a:solidFill>
                <a:srgbClr val="2226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600"/>
              <a:buFont typeface="Roboto"/>
              <a:buChar char="-"/>
            </a:pP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of JavaScript timer functions such as setTimeOut , SetInterval</a:t>
            </a:r>
            <a:endParaRPr dirty="0">
              <a:solidFill>
                <a:srgbClr val="2226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700"/>
              <a:buFont typeface="Roboto"/>
              <a:buChar char="-"/>
            </a:pPr>
            <a:r>
              <a:rPr lang="en" dirty="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ChangeDetectionStrategy</a:t>
            </a: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i="1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Default </a:t>
            </a: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vs </a:t>
            </a:r>
            <a:r>
              <a:rPr lang="en" i="1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OnPush</a:t>
            </a:r>
            <a:endParaRPr dirty="0">
              <a:solidFill>
                <a:srgbClr val="2226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03;p16"/>
          <p:cNvSpPr txBox="1">
            <a:spLocks/>
          </p:cNvSpPr>
          <p:nvPr/>
        </p:nvSpPr>
        <p:spPr>
          <a:xfrm>
            <a:off x="1233579" y="309076"/>
            <a:ext cx="11197086" cy="77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b="1" kern="0" dirty="0" smtClean="0"/>
              <a:t>Improve </a:t>
            </a:r>
            <a:r>
              <a:rPr lang="en" b="1" kern="0" dirty="0"/>
              <a:t>Perfomance with OnPush Change </a:t>
            </a:r>
            <a:r>
              <a:rPr lang="en" b="1" kern="0" dirty="0" smtClean="0"/>
              <a:t>Detection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12070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6"/>
          <p:cNvSpPr txBox="1">
            <a:spLocks/>
          </p:cNvSpPr>
          <p:nvPr/>
        </p:nvSpPr>
        <p:spPr>
          <a:xfrm>
            <a:off x="1233579" y="309076"/>
            <a:ext cx="11197086" cy="77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b="1" kern="0" dirty="0" smtClean="0"/>
              <a:t>Improve </a:t>
            </a:r>
            <a:r>
              <a:rPr lang="en" b="1" kern="0" dirty="0"/>
              <a:t>Perfomance with OnPush Change </a:t>
            </a:r>
            <a:r>
              <a:rPr lang="en" b="1" kern="0" dirty="0" smtClean="0"/>
              <a:t>Detection</a:t>
            </a:r>
            <a:endParaRPr lang="en-US" b="1" kern="0" dirty="0"/>
          </a:p>
        </p:txBody>
      </p:sp>
      <p:sp>
        <p:nvSpPr>
          <p:cNvPr id="5" name="Google Shape;407;p60"/>
          <p:cNvSpPr txBox="1">
            <a:spLocks/>
          </p:cNvSpPr>
          <p:nvPr/>
        </p:nvSpPr>
        <p:spPr>
          <a:xfrm>
            <a:off x="1296476" y="1020340"/>
            <a:ext cx="83682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algn="ctr">
              <a:lnSpc>
                <a:spcPct val="115000"/>
              </a:lnSpc>
            </a:pPr>
            <a:r>
              <a:rPr lang="en-US" sz="2200" b="1" kern="0" dirty="0" smtClean="0">
                <a:highlight>
                  <a:schemeClr val="lt1"/>
                </a:highlight>
              </a:rPr>
              <a:t>Change Detection: Default</a:t>
            </a:r>
          </a:p>
          <a:p>
            <a:pPr marL="457200" algn="ctr">
              <a:lnSpc>
                <a:spcPct val="115000"/>
              </a:lnSpc>
            </a:pPr>
            <a:endParaRPr lang="en-US" sz="2200" b="1" kern="0" dirty="0">
              <a:highlight>
                <a:schemeClr val="lt1"/>
              </a:highlight>
            </a:endParaRPr>
          </a:p>
        </p:txBody>
      </p:sp>
      <p:pic>
        <p:nvPicPr>
          <p:cNvPr id="6" name="Google Shape;40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95751" y="2829748"/>
            <a:ext cx="57150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09;p60"/>
          <p:cNvSpPr txBox="1"/>
          <p:nvPr/>
        </p:nvSpPr>
        <p:spPr>
          <a:xfrm>
            <a:off x="2823926" y="1659414"/>
            <a:ext cx="5313300" cy="14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Component  will run the change detector whenever any data is mutated or changed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6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352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6"/>
          <p:cNvSpPr txBox="1">
            <a:spLocks/>
          </p:cNvSpPr>
          <p:nvPr/>
        </p:nvSpPr>
        <p:spPr>
          <a:xfrm>
            <a:off x="1233579" y="309076"/>
            <a:ext cx="11197086" cy="77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b="1" kern="0" dirty="0" smtClean="0"/>
              <a:t>Improve </a:t>
            </a:r>
            <a:r>
              <a:rPr lang="en" b="1" kern="0" dirty="0"/>
              <a:t>Perfomance with OnPush Change </a:t>
            </a:r>
            <a:r>
              <a:rPr lang="en" b="1" kern="0" dirty="0" smtClean="0"/>
              <a:t>Detection</a:t>
            </a:r>
            <a:endParaRPr lang="en-US" b="1" kern="0" dirty="0"/>
          </a:p>
        </p:txBody>
      </p:sp>
      <p:sp>
        <p:nvSpPr>
          <p:cNvPr id="8" name="Google Shape;414;p61"/>
          <p:cNvSpPr txBox="1">
            <a:spLocks/>
          </p:cNvSpPr>
          <p:nvPr/>
        </p:nvSpPr>
        <p:spPr>
          <a:xfrm>
            <a:off x="1175709" y="1046218"/>
            <a:ext cx="83682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algn="ctr">
              <a:lnSpc>
                <a:spcPct val="115000"/>
              </a:lnSpc>
            </a:pPr>
            <a:r>
              <a:rPr lang="en-US" sz="2200" b="1" kern="0" dirty="0" smtClean="0">
                <a:highlight>
                  <a:schemeClr val="lt1"/>
                </a:highlight>
              </a:rPr>
              <a:t>Change Detection: </a:t>
            </a:r>
            <a:r>
              <a:rPr lang="en-US" sz="2200" b="1" kern="0" dirty="0" err="1" smtClean="0">
                <a:highlight>
                  <a:schemeClr val="lt1"/>
                </a:highlight>
              </a:rPr>
              <a:t>OnPush</a:t>
            </a:r>
            <a:endParaRPr lang="en-US" sz="2200" b="1" kern="0" dirty="0" smtClean="0">
              <a:highlight>
                <a:schemeClr val="lt1"/>
              </a:highlight>
            </a:endParaRPr>
          </a:p>
          <a:p>
            <a:pPr marL="457200" algn="ctr">
              <a:lnSpc>
                <a:spcPct val="115000"/>
              </a:lnSpc>
            </a:pPr>
            <a:endParaRPr lang="en-US" sz="2200" b="1" kern="0" dirty="0">
              <a:highlight>
                <a:schemeClr val="lt1"/>
              </a:highlight>
            </a:endParaRPr>
          </a:p>
        </p:txBody>
      </p:sp>
      <p:pic>
        <p:nvPicPr>
          <p:cNvPr id="9" name="Google Shape;415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6334" y="2868237"/>
            <a:ext cx="571500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16;p61"/>
          <p:cNvSpPr txBox="1"/>
          <p:nvPr/>
        </p:nvSpPr>
        <p:spPr>
          <a:xfrm>
            <a:off x="2685509" y="1614124"/>
            <a:ext cx="63216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Component  only run the change detector  when a new reference is passed to </a:t>
            </a:r>
            <a:r>
              <a:rPr lang="en" dirty="0">
                <a:solidFill>
                  <a:srgbClr val="C7254E"/>
                </a:solidFill>
                <a:highlight>
                  <a:srgbClr val="F9F2F4"/>
                </a:highlight>
                <a:latin typeface="Roboto"/>
                <a:ea typeface="Roboto"/>
                <a:cs typeface="Roboto"/>
                <a:sym typeface="Roboto"/>
              </a:rPr>
              <a:t>@Input()</a:t>
            </a: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477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6"/>
          <p:cNvSpPr txBox="1">
            <a:spLocks/>
          </p:cNvSpPr>
          <p:nvPr/>
        </p:nvSpPr>
        <p:spPr>
          <a:xfrm>
            <a:off x="1233579" y="309076"/>
            <a:ext cx="11197086" cy="77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b="1" kern="0" dirty="0" smtClean="0"/>
              <a:t>Improve </a:t>
            </a:r>
            <a:r>
              <a:rPr lang="en" b="1" kern="0" dirty="0"/>
              <a:t>Perfomance with OnPush Change </a:t>
            </a:r>
            <a:r>
              <a:rPr lang="en" b="1" kern="0" dirty="0" smtClean="0"/>
              <a:t>Detection</a:t>
            </a:r>
            <a:endParaRPr lang="en-US" b="1" kern="0" dirty="0"/>
          </a:p>
        </p:txBody>
      </p:sp>
      <p:sp>
        <p:nvSpPr>
          <p:cNvPr id="3" name="Rectangle 2"/>
          <p:cNvSpPr/>
          <p:nvPr/>
        </p:nvSpPr>
        <p:spPr>
          <a:xfrm>
            <a:off x="2084307" y="1657343"/>
            <a:ext cx="7024680" cy="156966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Code Demo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74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6"/>
          <p:cNvSpPr txBox="1">
            <a:spLocks/>
          </p:cNvSpPr>
          <p:nvPr/>
        </p:nvSpPr>
        <p:spPr>
          <a:xfrm>
            <a:off x="435911" y="140462"/>
            <a:ext cx="11197086" cy="77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" b="1" kern="0" dirty="0" smtClean="0"/>
              <a:t>Pure and Impure Pipe Performance</a:t>
            </a:r>
            <a:endParaRPr lang="en-US" b="1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504369" y="918314"/>
            <a:ext cx="845388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What is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Angular Pipe?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Roboto"/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Use pipes to transform strings, currency amounts, dates, and other data for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display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Roboto"/>
                <a:hlinkClick r:id="rId2"/>
              </a:rPr>
              <a:t>https://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Roboto"/>
                <a:hlinkClick r:id="rId2"/>
              </a:rPr>
              <a:t>angular.io/guide/pipes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4369" y="2588228"/>
            <a:ext cx="84538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A pure pipe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is only called when Angular detects a change in the value or the parameters passed to a pipe.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  <a:latin typeface="Robot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368" y="4115470"/>
            <a:ext cx="84538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An impure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pipe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is called for </a:t>
            </a:r>
            <a:r>
              <a:rPr lang="en-US" sz="2400" i="1" u="sng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every change detection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 cycle no matter whether the value or parameter(s) changes.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686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6"/>
          <p:cNvSpPr txBox="1">
            <a:spLocks/>
          </p:cNvSpPr>
          <p:nvPr/>
        </p:nvSpPr>
        <p:spPr>
          <a:xfrm>
            <a:off x="435911" y="140462"/>
            <a:ext cx="11197086" cy="77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" b="1" kern="0" dirty="0" smtClean="0"/>
              <a:t>Pure and Impure Pipe Performance</a:t>
            </a:r>
            <a:endParaRPr lang="en-US" b="1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18" y="1278983"/>
            <a:ext cx="8833671" cy="374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6"/>
          <p:cNvSpPr txBox="1">
            <a:spLocks/>
          </p:cNvSpPr>
          <p:nvPr/>
        </p:nvSpPr>
        <p:spPr>
          <a:xfrm>
            <a:off x="435911" y="140462"/>
            <a:ext cx="11197086" cy="77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" b="1" kern="0" dirty="0" smtClean="0"/>
              <a:t>Pure and Impure Pipe Performance</a:t>
            </a:r>
            <a:endParaRPr lang="en-US" b="1" kern="0" dirty="0"/>
          </a:p>
        </p:txBody>
      </p:sp>
      <p:sp>
        <p:nvSpPr>
          <p:cNvPr id="5" name="Rectangle 4"/>
          <p:cNvSpPr/>
          <p:nvPr/>
        </p:nvSpPr>
        <p:spPr>
          <a:xfrm>
            <a:off x="2408562" y="1683284"/>
            <a:ext cx="7024680" cy="156966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Code Demo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61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 idx="4294967295"/>
          </p:nvPr>
        </p:nvSpPr>
        <p:spPr>
          <a:xfrm>
            <a:off x="4240985" y="175071"/>
            <a:ext cx="3362000" cy="109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Prerequisites</a:t>
            </a:r>
            <a:endParaRPr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771785" y="821883"/>
            <a:ext cx="9858400" cy="262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69329">
              <a:lnSpc>
                <a:spcPct val="115000"/>
              </a:lnSpc>
              <a:spcBef>
                <a:spcPts val="400"/>
              </a:spcBef>
              <a:buClr>
                <a:srgbClr val="434343"/>
              </a:buClr>
              <a:buSzPts val="1600"/>
            </a:pPr>
            <a:r>
              <a:rPr lang="en-US" sz="2400" kern="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</a:p>
          <a:p>
            <a:pPr marL="169329">
              <a:lnSpc>
                <a:spcPct val="115000"/>
              </a:lnSpc>
              <a:spcBef>
                <a:spcPts val="400"/>
              </a:spcBef>
              <a:buClr>
                <a:srgbClr val="434343"/>
              </a:buClr>
              <a:buSzPts val="1600"/>
            </a:pPr>
            <a:r>
              <a:rPr lang="en-US" sz="2400" kern="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  <a:p>
            <a:pPr marL="169329">
              <a:lnSpc>
                <a:spcPct val="115000"/>
              </a:lnSpc>
              <a:spcBef>
                <a:spcPts val="400"/>
              </a:spcBef>
              <a:buClr>
                <a:srgbClr val="434343"/>
              </a:buClr>
              <a:buSzPts val="1600"/>
            </a:pPr>
            <a:r>
              <a:rPr lang="en-US" sz="2400" kern="0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endParaRPr lang="en-US" sz="2400" kern="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9329">
              <a:lnSpc>
                <a:spcPct val="115000"/>
              </a:lnSpc>
              <a:spcBef>
                <a:spcPts val="400"/>
              </a:spcBef>
              <a:buClr>
                <a:srgbClr val="434343"/>
              </a:buClr>
              <a:buSzPts val="1600"/>
            </a:pPr>
            <a:r>
              <a:rPr lang="en-US" sz="2400" kern="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Node.js and </a:t>
            </a:r>
            <a:r>
              <a:rPr lang="en-US" sz="2400" kern="0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npm</a:t>
            </a:r>
            <a:r>
              <a:rPr lang="en-US" sz="2400" kern="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(node package manager)</a:t>
            </a:r>
          </a:p>
          <a:p>
            <a:pPr marL="169329">
              <a:lnSpc>
                <a:spcPct val="115000"/>
              </a:lnSpc>
              <a:spcBef>
                <a:spcPts val="400"/>
              </a:spcBef>
              <a:buClr>
                <a:srgbClr val="434343"/>
              </a:buClr>
              <a:buSzPts val="1600"/>
            </a:pPr>
            <a:r>
              <a:rPr lang="en-US" sz="2400" kern="0" dirty="0" smtClean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Angular</a:t>
            </a:r>
            <a:endParaRPr lang="en-US" sz="2400" kern="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195" y="3359279"/>
            <a:ext cx="3335653" cy="30662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10896" y="4464912"/>
            <a:ext cx="3731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What the heck is Angular?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Should I still be here?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2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41826" y="1683284"/>
            <a:ext cx="3558154" cy="156966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 &amp; A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92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80039" y="1683284"/>
            <a:ext cx="7481728" cy="156966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	HANK YOU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69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3469200" y="193100"/>
            <a:ext cx="5732800" cy="109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/>
              <a:t>What/Why is Angular </a:t>
            </a:r>
            <a:endParaRPr b="1"/>
          </a:p>
        </p:txBody>
      </p:sp>
      <p:sp>
        <p:nvSpPr>
          <p:cNvPr id="110" name="Google Shape;110;p17"/>
          <p:cNvSpPr txBox="1"/>
          <p:nvPr/>
        </p:nvSpPr>
        <p:spPr>
          <a:xfrm>
            <a:off x="790267" y="1339434"/>
            <a:ext cx="9858400" cy="475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indent="609585">
              <a:lnSpc>
                <a:spcPct val="115000"/>
              </a:lnSpc>
              <a:spcBef>
                <a:spcPts val="400"/>
              </a:spcBef>
            </a:pPr>
            <a:r>
              <a:rPr lang="en" sz="2133" dirty="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Open-source front-end framework developed by Google</a:t>
            </a:r>
            <a:endParaRPr sz="2133" dirty="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609585">
              <a:lnSpc>
                <a:spcPct val="115000"/>
              </a:lnSpc>
              <a:spcBef>
                <a:spcPts val="1600"/>
              </a:spcBef>
            </a:pPr>
            <a:r>
              <a:rPr lang="en" sz="2133" dirty="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Built on TypeScript</a:t>
            </a:r>
            <a:endParaRPr sz="2133" dirty="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609585">
              <a:lnSpc>
                <a:spcPct val="115000"/>
              </a:lnSpc>
              <a:spcBef>
                <a:spcPts val="1600"/>
              </a:spcBef>
            </a:pPr>
            <a:r>
              <a:rPr lang="en" sz="2133" dirty="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Creating dynamic, modern web apps</a:t>
            </a:r>
            <a:endParaRPr sz="2133" dirty="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609585">
              <a:lnSpc>
                <a:spcPct val="115000"/>
              </a:lnSpc>
              <a:spcBef>
                <a:spcPts val="1600"/>
              </a:spcBef>
            </a:pPr>
            <a:r>
              <a:rPr lang="en" sz="2133" dirty="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Component-based</a:t>
            </a:r>
            <a:endParaRPr sz="2133" dirty="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609585">
              <a:lnSpc>
                <a:spcPct val="115000"/>
              </a:lnSpc>
              <a:spcBef>
                <a:spcPts val="1600"/>
              </a:spcBef>
            </a:pPr>
            <a:r>
              <a:rPr lang="en" sz="2133" dirty="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Well-integrated libraries</a:t>
            </a:r>
            <a:endParaRPr sz="2133" dirty="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609585">
              <a:lnSpc>
                <a:spcPct val="115000"/>
              </a:lnSpc>
              <a:spcBef>
                <a:spcPts val="1600"/>
              </a:spcBef>
            </a:pPr>
            <a:r>
              <a:rPr lang="en" sz="2133" dirty="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Support Testing</a:t>
            </a:r>
            <a:endParaRPr sz="2133" dirty="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09585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sz="2133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Single Page Application</a:t>
            </a:r>
            <a:br>
              <a:rPr lang="en" sz="2133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33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E.g: </a:t>
            </a:r>
            <a:r>
              <a:rPr lang="en" sz="2133" u="sng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https://angular.io/</a:t>
            </a:r>
            <a:r>
              <a:rPr lang="en" sz="2133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133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399" y="3098971"/>
            <a:ext cx="4930605" cy="28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Application Structure and Organization</a:t>
            </a:r>
            <a:br>
              <a:rPr lang="en-US" b="1" dirty="0"/>
            </a:br>
            <a:endParaRPr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488" y="1534424"/>
            <a:ext cx="5575271" cy="37551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597" y="2156605"/>
            <a:ext cx="5003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/>
                </a:solidFill>
                <a:latin typeface="Roboto"/>
              </a:rPr>
              <a:t>There’s almost impossible to find a structure that suits every single use-case. </a:t>
            </a:r>
            <a:endParaRPr lang="en-US" i="1" dirty="0" smtClean="0">
              <a:solidFill>
                <a:schemeClr val="bg2"/>
              </a:solidFill>
              <a:latin typeface="Roboto"/>
            </a:endParaRPr>
          </a:p>
          <a:p>
            <a:r>
              <a:rPr lang="en-US" i="1" dirty="0" smtClean="0">
                <a:solidFill>
                  <a:schemeClr val="bg2"/>
                </a:solidFill>
                <a:latin typeface="Roboto"/>
              </a:rPr>
              <a:t>The </a:t>
            </a:r>
            <a:r>
              <a:rPr lang="en-US" i="1" dirty="0">
                <a:solidFill>
                  <a:schemeClr val="bg2"/>
                </a:solidFill>
                <a:latin typeface="Roboto"/>
              </a:rPr>
              <a:t>structure of an application will change a lot depending on the project, and there’s no blueprint </a:t>
            </a:r>
            <a:r>
              <a:rPr lang="en-US" i="1" dirty="0" smtClean="0">
                <a:solidFill>
                  <a:schemeClr val="bg2"/>
                </a:solidFill>
                <a:latin typeface="Roboto"/>
              </a:rPr>
              <a:t>here</a:t>
            </a:r>
          </a:p>
          <a:p>
            <a:endParaRPr lang="en-US" i="1" dirty="0" smtClean="0">
              <a:solidFill>
                <a:schemeClr val="bg2"/>
              </a:solidFill>
              <a:latin typeface="Roboto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bg2"/>
                </a:solidFill>
                <a:latin typeface="Roboto"/>
              </a:rPr>
              <a:t>Scalable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2"/>
                </a:solidFill>
                <a:latin typeface="Roboto"/>
              </a:rPr>
              <a:t>M</a:t>
            </a:r>
            <a:r>
              <a:rPr lang="en-US" sz="2400" dirty="0" smtClean="0">
                <a:solidFill>
                  <a:schemeClr val="bg2"/>
                </a:solidFill>
                <a:latin typeface="Roboto"/>
              </a:rPr>
              <a:t>aintainable</a:t>
            </a:r>
            <a:r>
              <a:rPr lang="en-US" sz="2400" dirty="0">
                <a:solidFill>
                  <a:schemeClr val="bg2"/>
                </a:solidFill>
                <a:latin typeface="Roboto"/>
              </a:rPr>
              <a:t> </a:t>
            </a:r>
            <a:endParaRPr lang="en-US" sz="2400" dirty="0" smtClean="0">
              <a:latin typeface="Roboto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bg2"/>
                </a:solidFill>
                <a:latin typeface="Roboto"/>
              </a:rPr>
              <a:t>Readable</a:t>
            </a:r>
          </a:p>
        </p:txBody>
      </p:sp>
    </p:spTree>
    <p:extLst>
      <p:ext uri="{BB962C8B-B14F-4D97-AF65-F5344CB8AC3E}">
        <p14:creationId xmlns:p14="http://schemas.microsoft.com/office/powerpoint/2010/main" val="32059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810882" y="0"/>
            <a:ext cx="10584611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Application Structure and Organization</a:t>
            </a:r>
            <a:br>
              <a:rPr lang="en-US" b="1" dirty="0"/>
            </a:br>
            <a:r>
              <a:rPr lang="en-US" sz="1200" b="1" dirty="0">
                <a:hlinkClick r:id="rId3"/>
              </a:rPr>
              <a:t>https://medium.com/@</a:t>
            </a:r>
            <a:r>
              <a:rPr lang="en-US" sz="1200" b="1" dirty="0" smtClean="0">
                <a:hlinkClick r:id="rId3"/>
              </a:rPr>
              <a:t>shijin_nath/angular-right-file-structure-and-best-practices-that-help-to-scale-2020-52ce8d967df5</a:t>
            </a:r>
            <a:r>
              <a:rPr lang="en-US" sz="1200" b="1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82" y="1031216"/>
            <a:ext cx="2419350" cy="346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235" y="1031216"/>
            <a:ext cx="2381250" cy="420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488" y="1031216"/>
            <a:ext cx="2857500" cy="3171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5169" y="1031216"/>
            <a:ext cx="3057525" cy="2933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9966" y="4498316"/>
            <a:ext cx="1914525" cy="1885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5169" y="4498316"/>
            <a:ext cx="20764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Application Structure and Organization</a:t>
            </a:r>
            <a:br>
              <a:rPr lang="en-US" b="1" dirty="0"/>
            </a:br>
            <a:endParaRPr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38290" y="1035171"/>
            <a:ext cx="62251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2"/>
                </a:solidFill>
                <a:latin typeface="Roboto"/>
              </a:rPr>
              <a:t>Core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Singleton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/>
              </a:rPr>
              <a:t>Root-scoped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/>
              </a:rPr>
              <a:t>Static components: </a:t>
            </a:r>
            <a:r>
              <a:rPr lang="en-US" sz="2800" dirty="0" err="1">
                <a:solidFill>
                  <a:schemeClr val="bg2"/>
                </a:solidFill>
                <a:latin typeface="Roboto"/>
              </a:rPr>
              <a:t>navbar</a:t>
            </a:r>
            <a:r>
              <a:rPr lang="en-US" sz="2800" dirty="0">
                <a:solidFill>
                  <a:schemeClr val="bg2"/>
                </a:solidFill>
                <a:latin typeface="Roboto"/>
              </a:rPr>
              <a:t> and footer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/>
              </a:rPr>
              <a:t>Interceptors, guard, constants, </a:t>
            </a:r>
            <a:r>
              <a:rPr lang="en-US" sz="2800" dirty="0" err="1">
                <a:solidFill>
                  <a:schemeClr val="bg2"/>
                </a:solidFill>
                <a:latin typeface="Roboto"/>
              </a:rPr>
              <a:t>enums</a:t>
            </a:r>
            <a:r>
              <a:rPr lang="en-US" sz="2800" dirty="0">
                <a:solidFill>
                  <a:schemeClr val="bg2"/>
                </a:solidFill>
                <a:latin typeface="Roboto"/>
              </a:rPr>
              <a:t>, </a:t>
            </a:r>
            <a:r>
              <a:rPr lang="en-US" sz="2800" dirty="0" err="1">
                <a:solidFill>
                  <a:schemeClr val="bg2"/>
                </a:solidFill>
                <a:latin typeface="Roboto"/>
              </a:rPr>
              <a:t>utils</a:t>
            </a:r>
            <a:endParaRPr lang="en-US" sz="2800" dirty="0">
              <a:solidFill>
                <a:schemeClr val="bg2"/>
              </a:solidFill>
              <a:latin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080" y="936326"/>
            <a:ext cx="23812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Application Structure and Organization</a:t>
            </a:r>
            <a:br>
              <a:rPr lang="en-US" b="1" dirty="0"/>
            </a:br>
            <a:endParaRPr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38290" y="1035171"/>
            <a:ext cx="62251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2"/>
                </a:solidFill>
                <a:latin typeface="Roboto"/>
              </a:rPr>
              <a:t>Share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Items which are </a:t>
            </a:r>
            <a:r>
              <a:rPr lang="en-US" sz="2800" dirty="0">
                <a:solidFill>
                  <a:schemeClr val="bg2"/>
                </a:solidFill>
                <a:latin typeface="Roboto"/>
              </a:rPr>
              <a:t>re-used and referenced by the components declared in other </a:t>
            </a: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/>
              </a:rPr>
              <a:t>components, directives, and </a:t>
            </a: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pipes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/>
              </a:rPr>
              <a:t>shouldn’t have any dependency to the rest of the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516" y="1210014"/>
            <a:ext cx="30575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Application Structure and Organization</a:t>
            </a:r>
            <a:br>
              <a:rPr lang="en-US" b="1" dirty="0"/>
            </a:br>
            <a:endParaRPr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38290" y="1035171"/>
            <a:ext cx="68290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2"/>
                </a:solidFill>
                <a:latin typeface="Roboto"/>
              </a:rPr>
              <a:t>Features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Based </a:t>
            </a:r>
            <a:r>
              <a:rPr lang="en-US" sz="2800" dirty="0">
                <a:solidFill>
                  <a:schemeClr val="bg2"/>
                </a:solidFill>
                <a:latin typeface="Roboto"/>
              </a:rPr>
              <a:t>on </a:t>
            </a: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functionality/ business 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Should </a:t>
            </a:r>
            <a:r>
              <a:rPr lang="en-US" sz="2800" dirty="0">
                <a:solidFill>
                  <a:schemeClr val="bg2"/>
                </a:solidFill>
                <a:latin typeface="Roboto"/>
              </a:rPr>
              <a:t>only depend on the </a:t>
            </a:r>
            <a:r>
              <a:rPr lang="en-US" sz="2800" dirty="0" err="1" smtClean="0">
                <a:solidFill>
                  <a:schemeClr val="bg2"/>
                </a:solidFill>
                <a:latin typeface="Roboto"/>
              </a:rPr>
              <a:t>SharedModule</a:t>
            </a:r>
            <a:endParaRPr lang="en-US" sz="2800" dirty="0" smtClean="0">
              <a:solidFill>
                <a:schemeClr val="bg2"/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Their </a:t>
            </a:r>
            <a:r>
              <a:rPr lang="en-US" sz="2800" dirty="0">
                <a:solidFill>
                  <a:schemeClr val="bg2"/>
                </a:solidFill>
                <a:latin typeface="Roboto"/>
              </a:rPr>
              <a:t>functionality should be scoped to the </a:t>
            </a: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Can </a:t>
            </a:r>
            <a:r>
              <a:rPr lang="en-US" sz="2800" dirty="0">
                <a:solidFill>
                  <a:schemeClr val="bg2"/>
                </a:solidFill>
                <a:latin typeface="Roboto"/>
              </a:rPr>
              <a:t>be lazy loaded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511" y="1497043"/>
            <a:ext cx="2857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738</Words>
  <Application>Microsoft Office PowerPoint</Application>
  <PresentationFormat>Widescreen</PresentationFormat>
  <Paragraphs>149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inherit</vt:lpstr>
      <vt:lpstr>Roboto</vt:lpstr>
      <vt:lpstr>Geometric</vt:lpstr>
      <vt:lpstr>1_Geometric</vt:lpstr>
      <vt:lpstr>Angular Best practices Sharing</vt:lpstr>
      <vt:lpstr>Agenda</vt:lpstr>
      <vt:lpstr>Prerequisites</vt:lpstr>
      <vt:lpstr>What/Why is Angular </vt:lpstr>
      <vt:lpstr>Application Structure and Organization </vt:lpstr>
      <vt:lpstr>Application Structure and Organization https://medium.com/@shijin_nath/angular-right-file-structure-and-best-practices-that-help-to-scale-2020-52ce8d967df5  </vt:lpstr>
      <vt:lpstr>Application Structure and Organization </vt:lpstr>
      <vt:lpstr>Application Structure and Organization </vt:lpstr>
      <vt:lpstr>Application Structure and Organization </vt:lpstr>
      <vt:lpstr>Lazy Loading Feature Modules </vt:lpstr>
      <vt:lpstr>Lazy Loading Feature Modules </vt:lpstr>
      <vt:lpstr>Lazy Loading Feature Modules </vt:lpstr>
      <vt:lpstr>Lazy Loading Feature Modules </vt:lpstr>
      <vt:lpstr>Lazy Loading Feature Modules </vt:lpstr>
      <vt:lpstr>PowerPoint Presentation</vt:lpstr>
      <vt:lpstr>PowerPoint Presentation</vt:lpstr>
      <vt:lpstr>PowerPoint Presentation</vt:lpstr>
      <vt:lpstr>Service Injector Best practices </vt:lpstr>
      <vt:lpstr>Service Injector Best practices </vt:lpstr>
      <vt:lpstr>Service Injector Best practices </vt:lpstr>
      <vt:lpstr>Service Injector Best practices </vt:lpstr>
      <vt:lpstr>Service Injector Best practices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96</cp:revision>
  <dcterms:created xsi:type="dcterms:W3CDTF">2022-04-04T08:43:15Z</dcterms:created>
  <dcterms:modified xsi:type="dcterms:W3CDTF">2023-10-12T12:40:07Z</dcterms:modified>
</cp:coreProperties>
</file>