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71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63F8F-1B9A-4420-820B-063BF09CD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402722-1869-46B9-8CD0-C0652F4B8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5F08E-3F43-4EF1-AF03-75E7AE37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8B8-9CD6-4840-B27A-64CDAD32686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D94A8-32D4-4E3F-B537-AA447983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50080-1A8D-4842-991C-F01AF94D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A09B-32C7-456C-9F1F-6093AC52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0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B97E1-24B9-44E4-AAA9-2246E762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2FD783-7973-4C6D-ADD9-D4F70BB2E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D0838-60F3-4983-AB00-32AD101E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8B8-9CD6-4840-B27A-64CDAD32686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6CBDF-884F-4D42-9E99-77D2EAED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99D5F-D83E-4B40-BA7B-CD55925D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A09B-32C7-456C-9F1F-6093AC52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936416-46A0-4BD0-9645-995E02A9B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086DA-1AD6-47A6-8A22-5C7C93875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B509C-37DC-4EE2-BC11-B0BA1D11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8B8-9CD6-4840-B27A-64CDAD32686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8A157-4A60-446C-94A0-96D207D9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51B86-D2CE-4C06-9F38-A3CE94CD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A09B-32C7-456C-9F1F-6093AC52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4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28E18-AE76-48A0-8C90-86FEDE73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26B59-EAD8-44CB-AED9-3D5A4F40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AAD51-29B6-46A7-BB60-0A44DAF2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8B8-9CD6-4840-B27A-64CDAD32686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318C7-8E60-468A-9558-179D8103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05A0E-805B-4B92-AC0F-F2C6102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A09B-32C7-456C-9F1F-6093AC52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3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D7068-8C91-473F-96C0-CC9CB93A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AF987-0CC9-4705-96AC-9533CF3B8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B5B70-AC49-481A-A154-BDCB4EB2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8B8-9CD6-4840-B27A-64CDAD32686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CAE4F-D5DB-438B-8023-FE0A3A2E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415EE-6DA4-472C-8395-7E7B6889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A09B-32C7-456C-9F1F-6093AC52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4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3F8A3-20C3-459C-AE37-B408375E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5724E-57DE-4E37-8E41-63F4FF3BF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ED079-AC58-4DA4-AE9E-AF6DAA48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A03AB-9A21-4760-8054-A824BEB1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8B8-9CD6-4840-B27A-64CDAD32686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5E43D-A579-479C-B5FD-79DC05E6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0C349-3C99-4618-A60B-1F93EBB5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A09B-32C7-456C-9F1F-6093AC52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0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70A7E-34AB-4EC0-99A8-02722B4D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B2009-8365-4C2F-A61F-41BDA8B6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6893F-433D-489B-9970-8CE4A4D0C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2638D0-C872-46DF-9920-BF4790ED7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5A5241-2078-4BED-A1FE-02016F330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25AA06-2ED7-4764-BA6F-51A62053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8B8-9CD6-4840-B27A-64CDAD32686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030091-0D78-43BC-96FD-4978DC8F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187968-43BC-426B-9348-29720CFD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A09B-32C7-456C-9F1F-6093AC52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8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1CBA9-C331-43AD-9725-5787F8BD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B6AA8D-4A44-49C2-B467-A66A388F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8B8-9CD6-4840-B27A-64CDAD32686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BE19B5-0B9D-4D43-8DFB-F0F4D812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A5BE67-5899-49EA-AEC1-CF5D6A66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A09B-32C7-456C-9F1F-6093AC52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79C92A-CEDC-4F24-AE62-6A19FA34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8B8-9CD6-4840-B27A-64CDAD32686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9BDC5-F692-41A6-9033-7F7E195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CE203D-EE54-4AC2-BBB6-F684D3A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A09B-32C7-456C-9F1F-6093AC52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7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DCE04-5BE9-4B1D-9500-16CAADD2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9957C-92FA-4B1D-9863-575B782F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BBFE42-5BB6-49D9-AF16-931CB7D0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FB55A-8DFD-4E5E-A8AD-EE1B19EE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8B8-9CD6-4840-B27A-64CDAD32686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F24D7-6D8F-4E85-A663-E38F1406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24196-1CE5-469F-82F7-92D7F56D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A09B-32C7-456C-9F1F-6093AC52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5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E5B18-D76B-4193-A561-84943775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5CFA3B-AA24-46A0-9FB5-BCBB211EC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685EA-01DB-4462-B3B3-D4943A90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83E15C-74A3-4D65-AEA9-C4541277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8B8-9CD6-4840-B27A-64CDAD32686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16C85-DBCB-44E6-BF85-24E67335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17C4D-D6F7-4E1A-98CF-CCD55066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A09B-32C7-456C-9F1F-6093AC52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0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8CB55-4A68-4793-97FA-8E14045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36011-B9C3-4240-B209-A78CA5FB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82CFC-BDC9-465D-9921-9320AED68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D8B8-9CD6-4840-B27A-64CDAD32686E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05CFC-1D0E-40F8-ADE5-51F4394BB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51C9C-B3C7-40E8-A6BA-54B8A95AF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A09B-32C7-456C-9F1F-6093AC52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5D556-C942-4604-9271-B7806F24B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一、计算机可靠性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2C3A92-BD8C-4D3F-9D2A-D38189DE1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串联系统、并联系统、串并混合系统和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模冗余系统</a:t>
            </a:r>
          </a:p>
        </p:txBody>
      </p:sp>
    </p:spTree>
    <p:extLst>
      <p:ext uri="{BB962C8B-B14F-4D97-AF65-F5344CB8AC3E}">
        <p14:creationId xmlns:p14="http://schemas.microsoft.com/office/powerpoint/2010/main" val="38862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0AA2A-EC3A-428D-8591-B7C5D60E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2.2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吞吐率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250E5-3663-45EA-837A-D76632E3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97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公式：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TP=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指令条数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流水线执行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2E79B85-2F0B-4458-A2EB-27BC530425B5}"/>
              </a:ext>
            </a:extLst>
          </p:cNvPr>
          <p:cNvSpPr txBox="1">
            <a:spLocks/>
          </p:cNvSpPr>
          <p:nvPr/>
        </p:nvSpPr>
        <p:spPr>
          <a:xfrm>
            <a:off x="838200" y="2956230"/>
            <a:ext cx="10515600" cy="1916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求例题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2-1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吞吐率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答：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理论吞吐率：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100/203s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实践吞吐率：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100/204s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4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0AA2A-EC3A-428D-8591-B7C5D60E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加速比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250E5-3663-45EA-837A-D76632E3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44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公式：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不使用流水线执行时间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使用流水线执行时间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5A3D5C1-9F4C-4240-A285-FC0BE60BCE32}"/>
              </a:ext>
            </a:extLst>
          </p:cNvPr>
          <p:cNvSpPr txBox="1">
            <a:spLocks/>
          </p:cNvSpPr>
          <p:nvPr/>
        </p:nvSpPr>
        <p:spPr>
          <a:xfrm>
            <a:off x="838200" y="2956230"/>
            <a:ext cx="10515600" cy="3034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求例题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2-1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加速比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答：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不适用流水线执行时间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100=500s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理论加速比：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500s/203s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实践加速比：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500s/204s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55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0AA2A-EC3A-428D-8591-B7C5D60E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2.4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效率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250E5-3663-45EA-837A-D76632E3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公式：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E=n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个任务占用的时空区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/k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个流水段总的时空区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=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不使用流水线执行时间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执行时间*指令部分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34EB45A-ABDC-4F81-9527-91FD894C0944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10515600" cy="1930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求例题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2-1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效率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答：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理论效率：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(2+2+1)*100/203*3 = 82.1%</a:t>
            </a:r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实践效率：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(2+2+1)*100/204*3 = 81.7%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43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815EE-12C9-4702-9D5F-54EED912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1.1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串联系统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B02C97-7722-4BD7-87E0-C702C70514D7}"/>
              </a:ext>
            </a:extLst>
          </p:cNvPr>
          <p:cNvGrpSpPr/>
          <p:nvPr/>
        </p:nvGrpSpPr>
        <p:grpSpPr>
          <a:xfrm>
            <a:off x="1369138" y="2633435"/>
            <a:ext cx="9453724" cy="1591129"/>
            <a:chOff x="774700" y="1752600"/>
            <a:chExt cx="11150600" cy="162829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E45875-EDFD-45E5-9471-CC4E02666974}"/>
                </a:ext>
              </a:extLst>
            </p:cNvPr>
            <p:cNvSpPr/>
            <p:nvPr/>
          </p:nvSpPr>
          <p:spPr>
            <a:xfrm>
              <a:off x="1917700" y="1752600"/>
              <a:ext cx="1358900" cy="736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3D78436-A145-44CF-94FD-8F33D85D10D4}"/>
                </a:ext>
              </a:extLst>
            </p:cNvPr>
            <p:cNvSpPr/>
            <p:nvPr/>
          </p:nvSpPr>
          <p:spPr>
            <a:xfrm>
              <a:off x="4419600" y="1752600"/>
              <a:ext cx="1358900" cy="736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FFB8837-AA0E-4ABF-8B98-D0EFA4E6D03B}"/>
                </a:ext>
              </a:extLst>
            </p:cNvPr>
            <p:cNvSpPr/>
            <p:nvPr/>
          </p:nvSpPr>
          <p:spPr>
            <a:xfrm>
              <a:off x="6921500" y="1752600"/>
              <a:ext cx="1358900" cy="736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069A3EF-9A94-447E-A176-E0241BAD881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6600" y="2120900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407DD63-C37B-4BEE-8F4C-DCBF17C960C0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778500" y="2120900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1411FEA-C75A-46C4-A384-5AEA671D506D}"/>
                </a:ext>
              </a:extLst>
            </p:cNvPr>
            <p:cNvCxnSpPr/>
            <p:nvPr/>
          </p:nvCxnSpPr>
          <p:spPr>
            <a:xfrm>
              <a:off x="774700" y="2120900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D8EC49C-C721-4291-8F61-4A1B6A3680FD}"/>
                </a:ext>
              </a:extLst>
            </p:cNvPr>
            <p:cNvCxnSpPr/>
            <p:nvPr/>
          </p:nvCxnSpPr>
          <p:spPr>
            <a:xfrm>
              <a:off x="8280400" y="2120900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AA33218-36C7-49A2-891E-F696B8170E76}"/>
                </a:ext>
              </a:extLst>
            </p:cNvPr>
            <p:cNvSpPr txBox="1"/>
            <p:nvPr/>
          </p:nvSpPr>
          <p:spPr>
            <a:xfrm>
              <a:off x="1023034" y="2209800"/>
              <a:ext cx="646331" cy="377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输入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290407-9CC8-48D1-A0B4-3D056874C8DC}"/>
                </a:ext>
              </a:extLst>
            </p:cNvPr>
            <p:cNvSpPr txBox="1"/>
            <p:nvPr/>
          </p:nvSpPr>
          <p:spPr>
            <a:xfrm>
              <a:off x="11030634" y="2209800"/>
              <a:ext cx="646331" cy="377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输出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262F799-05D9-4FEB-9FE5-AA4B86A59718}"/>
                </a:ext>
              </a:extLst>
            </p:cNvPr>
            <p:cNvSpPr/>
            <p:nvPr/>
          </p:nvSpPr>
          <p:spPr>
            <a:xfrm>
              <a:off x="9423400" y="1752600"/>
              <a:ext cx="1358900" cy="736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Rn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1F0D8EE-D53E-4188-B35E-29A699265392}"/>
                </a:ext>
              </a:extLst>
            </p:cNvPr>
            <p:cNvCxnSpPr/>
            <p:nvPr/>
          </p:nvCxnSpPr>
          <p:spPr>
            <a:xfrm>
              <a:off x="10782300" y="2095500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7B581C2-9D02-4C57-835B-AB6E7491E1BF}"/>
                </a:ext>
              </a:extLst>
            </p:cNvPr>
            <p:cNvSpPr txBox="1"/>
            <p:nvPr/>
          </p:nvSpPr>
          <p:spPr>
            <a:xfrm>
              <a:off x="5417149" y="3002933"/>
              <a:ext cx="1865703" cy="377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串联系统</a:t>
              </a:r>
            </a:p>
          </p:txBody>
        </p:sp>
      </p:grpSp>
      <p:sp>
        <p:nvSpPr>
          <p:cNvPr id="17" name="标题 1">
            <a:extLst>
              <a:ext uri="{FF2B5EF4-FFF2-40B4-BE49-F238E27FC236}">
                <a16:creationId xmlns:a16="http://schemas.microsoft.com/office/drawing/2014/main" id="{F8B010A5-9EC7-4D2A-9DE1-415ADDBB2443}"/>
              </a:ext>
            </a:extLst>
          </p:cNvPr>
          <p:cNvSpPr txBox="1">
            <a:spLocks/>
          </p:cNvSpPr>
          <p:nvPr/>
        </p:nvSpPr>
        <p:spPr>
          <a:xfrm>
            <a:off x="838200" y="55284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可靠性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 = R1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R2*…*Rn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14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E2960-3D40-4915-9A9C-A8D2218D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1.2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并联系统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0F0AA59-E788-4C42-8277-75ABD30065C5}"/>
              </a:ext>
            </a:extLst>
          </p:cNvPr>
          <p:cNvGrpSpPr/>
          <p:nvPr/>
        </p:nvGrpSpPr>
        <p:grpSpPr>
          <a:xfrm>
            <a:off x="2903060" y="1843850"/>
            <a:ext cx="6385879" cy="3531459"/>
            <a:chOff x="1835834" y="2019942"/>
            <a:chExt cx="6190566" cy="465858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D26E614-0335-4E59-820A-942034DF2994}"/>
                </a:ext>
              </a:extLst>
            </p:cNvPr>
            <p:cNvSpPr txBox="1"/>
            <p:nvPr/>
          </p:nvSpPr>
          <p:spPr>
            <a:xfrm>
              <a:off x="7162800" y="420732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输出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F9491AE-232A-4587-BD5F-5EFA7C1FE158}"/>
                </a:ext>
              </a:extLst>
            </p:cNvPr>
            <p:cNvGrpSpPr/>
            <p:nvPr/>
          </p:nvGrpSpPr>
          <p:grpSpPr>
            <a:xfrm>
              <a:off x="1835834" y="2019942"/>
              <a:ext cx="6190566" cy="4658588"/>
              <a:chOff x="1835834" y="2019942"/>
              <a:chExt cx="6190566" cy="4658588"/>
            </a:xfrm>
          </p:grpSpPr>
          <p:cxnSp>
            <p:nvCxnSpPr>
              <p:cNvPr id="6" name="连接符: 肘形 5">
                <a:extLst>
                  <a:ext uri="{FF2B5EF4-FFF2-40B4-BE49-F238E27FC236}">
                    <a16:creationId xmlns:a16="http://schemas.microsoft.com/office/drawing/2014/main" id="{8E522ED7-A946-4DCF-918E-29DBFC8E5980}"/>
                  </a:ext>
                </a:extLst>
              </p:cNvPr>
              <p:cNvCxnSpPr>
                <a:stCxn id="14" idx="3"/>
              </p:cNvCxnSpPr>
              <p:nvPr/>
            </p:nvCxnSpPr>
            <p:spPr>
              <a:xfrm>
                <a:off x="5448300" y="2388242"/>
                <a:ext cx="1435100" cy="1746890"/>
              </a:xfrm>
              <a:prstGeom prst="bentConnector2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连接符: 肘形 6">
                <a:extLst>
                  <a:ext uri="{FF2B5EF4-FFF2-40B4-BE49-F238E27FC236}">
                    <a16:creationId xmlns:a16="http://schemas.microsoft.com/office/drawing/2014/main" id="{FB870F96-8A59-44BD-A6B0-CDF11D5A3B42}"/>
                  </a:ext>
                </a:extLst>
              </p:cNvPr>
              <p:cNvCxnSpPr>
                <a:stCxn id="17" idx="3"/>
              </p:cNvCxnSpPr>
              <p:nvPr/>
            </p:nvCxnSpPr>
            <p:spPr>
              <a:xfrm flipV="1">
                <a:off x="5461000" y="4135132"/>
                <a:ext cx="1422400" cy="1644010"/>
              </a:xfrm>
              <a:prstGeom prst="bentConnector2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连接符: 肘形 7">
                <a:extLst>
                  <a:ext uri="{FF2B5EF4-FFF2-40B4-BE49-F238E27FC236}">
                    <a16:creationId xmlns:a16="http://schemas.microsoft.com/office/drawing/2014/main" id="{94B5CD40-C612-43AA-A89A-0A980F530642}"/>
                  </a:ext>
                </a:extLst>
              </p:cNvPr>
              <p:cNvCxnSpPr>
                <a:endCxn id="14" idx="1"/>
              </p:cNvCxnSpPr>
              <p:nvPr/>
            </p:nvCxnSpPr>
            <p:spPr>
              <a:xfrm rot="5400000" flipH="1" flipV="1">
                <a:off x="2915572" y="2453305"/>
                <a:ext cx="1238891" cy="110876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连接符: 肘形 8">
                <a:extLst>
                  <a:ext uri="{FF2B5EF4-FFF2-40B4-BE49-F238E27FC236}">
                    <a16:creationId xmlns:a16="http://schemas.microsoft.com/office/drawing/2014/main" id="{F7D8971D-4EF0-45C9-A621-18D6AAFC9E09}"/>
                  </a:ext>
                </a:extLst>
              </p:cNvPr>
              <p:cNvCxnSpPr>
                <a:endCxn id="17" idx="1"/>
              </p:cNvCxnSpPr>
              <p:nvPr/>
            </p:nvCxnSpPr>
            <p:spPr>
              <a:xfrm rot="16200000" flipH="1">
                <a:off x="2976217" y="4653259"/>
                <a:ext cx="1130300" cy="112146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71C6067C-D310-4BFC-B2BF-DD410BA622BF}"/>
                  </a:ext>
                </a:extLst>
              </p:cNvPr>
              <p:cNvCxnSpPr>
                <a:endCxn id="16" idx="1"/>
              </p:cNvCxnSpPr>
              <p:nvPr/>
            </p:nvCxnSpPr>
            <p:spPr>
              <a:xfrm>
                <a:off x="2980634" y="4643133"/>
                <a:ext cx="1108766" cy="57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E489E716-D9D4-403D-AEB4-1B8C81B3EAD9}"/>
                  </a:ext>
                </a:extLst>
              </p:cNvPr>
              <p:cNvCxnSpPr>
                <a:endCxn id="15" idx="1"/>
              </p:cNvCxnSpPr>
              <p:nvPr/>
            </p:nvCxnSpPr>
            <p:spPr>
              <a:xfrm>
                <a:off x="2980633" y="3518542"/>
                <a:ext cx="11087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C2F5AEBC-8ACD-4F6D-B237-D628C8B4DB9E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>
                <a:off x="5448300" y="3518542"/>
                <a:ext cx="1435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9D5AF9E-BE03-45B1-A65F-703F32A03D1A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5448300" y="4648842"/>
                <a:ext cx="1435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CCA6895-150C-41BE-AEB3-0A5F78A4EF64}"/>
                  </a:ext>
                </a:extLst>
              </p:cNvPr>
              <p:cNvSpPr/>
              <p:nvPr/>
            </p:nvSpPr>
            <p:spPr>
              <a:xfrm>
                <a:off x="4089400" y="2019942"/>
                <a:ext cx="1358900" cy="736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R1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E89934C-9002-47E1-8BF3-46A7FC5789C5}"/>
                  </a:ext>
                </a:extLst>
              </p:cNvPr>
              <p:cNvSpPr/>
              <p:nvPr/>
            </p:nvSpPr>
            <p:spPr>
              <a:xfrm>
                <a:off x="4089400" y="3150242"/>
                <a:ext cx="1358900" cy="736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R2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801376-29BE-4398-B745-101988D9FFD3}"/>
                  </a:ext>
                </a:extLst>
              </p:cNvPr>
              <p:cNvSpPr/>
              <p:nvPr/>
            </p:nvSpPr>
            <p:spPr>
              <a:xfrm>
                <a:off x="4089400" y="4280542"/>
                <a:ext cx="1358900" cy="736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67E4DEF-0AEB-4BDA-81F1-6D96398B759F}"/>
                  </a:ext>
                </a:extLst>
              </p:cNvPr>
              <p:cNvSpPr/>
              <p:nvPr/>
            </p:nvSpPr>
            <p:spPr>
              <a:xfrm>
                <a:off x="4102100" y="5410842"/>
                <a:ext cx="1358900" cy="736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Rn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7E8D1687-629B-4454-9C5C-15507A8E34DA}"/>
                  </a:ext>
                </a:extLst>
              </p:cNvPr>
              <p:cNvCxnSpPr/>
              <p:nvPr/>
            </p:nvCxnSpPr>
            <p:spPr>
              <a:xfrm>
                <a:off x="1835834" y="4135133"/>
                <a:ext cx="114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7CD2251E-AE5F-49D9-A789-E72F43A034F2}"/>
                  </a:ext>
                </a:extLst>
              </p:cNvPr>
              <p:cNvCxnSpPr/>
              <p:nvPr/>
            </p:nvCxnSpPr>
            <p:spPr>
              <a:xfrm>
                <a:off x="6883400" y="4135132"/>
                <a:ext cx="1143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D20F223-FD14-421B-B996-C680F38D9FDC}"/>
                  </a:ext>
                </a:extLst>
              </p:cNvPr>
              <p:cNvSpPr txBox="1"/>
              <p:nvPr/>
            </p:nvSpPr>
            <p:spPr>
              <a:xfrm>
                <a:off x="2071684" y="420732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输入</a:t>
                </a: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3E1832F-D02B-4802-AA8D-FC9E91C449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0634" y="3518542"/>
                <a:ext cx="0" cy="6165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917244FD-7C08-4740-9E1E-4FA4E1C56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634" y="4135132"/>
                <a:ext cx="0" cy="5137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029E8F-F27C-4096-8622-1BF7B0445EBC}"/>
                  </a:ext>
                </a:extLst>
              </p:cNvPr>
              <p:cNvSpPr txBox="1"/>
              <p:nvPr/>
            </p:nvSpPr>
            <p:spPr>
              <a:xfrm>
                <a:off x="4210050" y="6309198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并联系统</a:t>
                </a:r>
              </a:p>
            </p:txBody>
          </p:sp>
        </p:grp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57BE81B7-CD5B-48EA-A786-A3901BD599F4}"/>
              </a:ext>
            </a:extLst>
          </p:cNvPr>
          <p:cNvSpPr txBox="1">
            <a:spLocks/>
          </p:cNvSpPr>
          <p:nvPr/>
        </p:nvSpPr>
        <p:spPr>
          <a:xfrm>
            <a:off x="838200" y="55284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可靠性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 = 1-(1-R1)*(1-R2)*…*(1-Rn)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23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0EADC-524A-4FD5-89CB-07DEB95A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1.3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串并混合系统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F6A04E5-543A-4FC4-9EC5-626B5C8D0533}"/>
              </a:ext>
            </a:extLst>
          </p:cNvPr>
          <p:cNvGrpSpPr/>
          <p:nvPr/>
        </p:nvGrpSpPr>
        <p:grpSpPr>
          <a:xfrm>
            <a:off x="1264241" y="2037941"/>
            <a:ext cx="9663518" cy="2782118"/>
            <a:chOff x="506849" y="1991534"/>
            <a:chExt cx="11178302" cy="278211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30A0204-36F9-4DC2-A018-D0C5CF4B9D1F}"/>
                </a:ext>
              </a:extLst>
            </p:cNvPr>
            <p:cNvSpPr txBox="1"/>
            <p:nvPr/>
          </p:nvSpPr>
          <p:spPr>
            <a:xfrm>
              <a:off x="10790485" y="31782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输出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385950C-C0A7-48B9-AE78-70C18F87CC84}"/>
                </a:ext>
              </a:extLst>
            </p:cNvPr>
            <p:cNvSpPr/>
            <p:nvPr/>
          </p:nvSpPr>
          <p:spPr>
            <a:xfrm>
              <a:off x="5273780" y="1991534"/>
              <a:ext cx="1358900" cy="736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R2.1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F949D62-A5C4-4873-81D9-AA145DCF49FE}"/>
                </a:ext>
              </a:extLst>
            </p:cNvPr>
            <p:cNvSpPr/>
            <p:nvPr/>
          </p:nvSpPr>
          <p:spPr>
            <a:xfrm>
              <a:off x="5273780" y="3474410"/>
              <a:ext cx="1358900" cy="736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R2.2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71284F5-16E7-47CF-B7C8-6A2006365CA2}"/>
                </a:ext>
              </a:extLst>
            </p:cNvPr>
            <p:cNvSpPr txBox="1"/>
            <p:nvPr/>
          </p:nvSpPr>
          <p:spPr>
            <a:xfrm>
              <a:off x="754901" y="31782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输入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64289A3-D299-46C6-97D9-06A21A03DBF2}"/>
                </a:ext>
              </a:extLst>
            </p:cNvPr>
            <p:cNvSpPr txBox="1"/>
            <p:nvPr/>
          </p:nvSpPr>
          <p:spPr>
            <a:xfrm>
              <a:off x="5067344" y="4404320"/>
              <a:ext cx="2117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串并混合系统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8DE4105-B1E5-4E8B-8245-AD486345FF2E}"/>
                </a:ext>
              </a:extLst>
            </p:cNvPr>
            <p:cNvSpPr/>
            <p:nvPr/>
          </p:nvSpPr>
          <p:spPr>
            <a:xfrm>
              <a:off x="1649849" y="2737810"/>
              <a:ext cx="1358900" cy="736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EE0CB95-7DA7-4EB9-9305-6F17AF75291C}"/>
                </a:ext>
              </a:extLst>
            </p:cNvPr>
            <p:cNvCxnSpPr/>
            <p:nvPr/>
          </p:nvCxnSpPr>
          <p:spPr>
            <a:xfrm>
              <a:off x="506849" y="3106110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393899B-6937-4249-A2E6-7E103F7F9943}"/>
                </a:ext>
              </a:extLst>
            </p:cNvPr>
            <p:cNvSpPr/>
            <p:nvPr/>
          </p:nvSpPr>
          <p:spPr>
            <a:xfrm>
              <a:off x="9183251" y="2728134"/>
              <a:ext cx="1358900" cy="736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19B94C85-154A-4960-804D-879E1913253E}"/>
                </a:ext>
              </a:extLst>
            </p:cNvPr>
            <p:cNvCxnSpPr/>
            <p:nvPr/>
          </p:nvCxnSpPr>
          <p:spPr>
            <a:xfrm>
              <a:off x="10542151" y="3106110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619B50EA-62C9-4A2B-8824-CE31B0AB72E0}"/>
                </a:ext>
              </a:extLst>
            </p:cNvPr>
            <p:cNvCxnSpPr>
              <a:stCxn id="50" idx="3"/>
              <a:endCxn id="14" idx="1"/>
            </p:cNvCxnSpPr>
            <p:nvPr/>
          </p:nvCxnSpPr>
          <p:spPr>
            <a:xfrm flipV="1">
              <a:off x="3008749" y="2359834"/>
              <a:ext cx="2265031" cy="7462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A84DA78A-1FA3-4428-B044-890DF951527E}"/>
                </a:ext>
              </a:extLst>
            </p:cNvPr>
            <p:cNvCxnSpPr>
              <a:stCxn id="50" idx="3"/>
              <a:endCxn id="15" idx="1"/>
            </p:cNvCxnSpPr>
            <p:nvPr/>
          </p:nvCxnSpPr>
          <p:spPr>
            <a:xfrm>
              <a:off x="3008749" y="3106110"/>
              <a:ext cx="2265031" cy="7366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4CCBD1FB-7222-4E23-B594-F75C9E49CD07}"/>
                </a:ext>
              </a:extLst>
            </p:cNvPr>
            <p:cNvCxnSpPr>
              <a:stCxn id="14" idx="3"/>
              <a:endCxn id="52" idx="1"/>
            </p:cNvCxnSpPr>
            <p:nvPr/>
          </p:nvCxnSpPr>
          <p:spPr>
            <a:xfrm>
              <a:off x="6632680" y="2359834"/>
              <a:ext cx="2550571" cy="7366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9E6F4515-2C9A-45EE-A439-016F649EBD8E}"/>
                </a:ext>
              </a:extLst>
            </p:cNvPr>
            <p:cNvCxnSpPr>
              <a:stCxn id="15" idx="3"/>
              <a:endCxn id="52" idx="1"/>
            </p:cNvCxnSpPr>
            <p:nvPr/>
          </p:nvCxnSpPr>
          <p:spPr>
            <a:xfrm flipV="1">
              <a:off x="6632680" y="3096434"/>
              <a:ext cx="2550571" cy="7462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标题 1">
            <a:extLst>
              <a:ext uri="{FF2B5EF4-FFF2-40B4-BE49-F238E27FC236}">
                <a16:creationId xmlns:a16="http://schemas.microsoft.com/office/drawing/2014/main" id="{E3B66FEC-D421-4F1D-A5A4-D0695BFFBBC4}"/>
              </a:ext>
            </a:extLst>
          </p:cNvPr>
          <p:cNvSpPr txBox="1">
            <a:spLocks/>
          </p:cNvSpPr>
          <p:nvPr/>
        </p:nvSpPr>
        <p:spPr>
          <a:xfrm>
            <a:off x="838200" y="4982646"/>
            <a:ext cx="11353800" cy="1871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可靠性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 = R1*R2*R3 </a:t>
            </a:r>
          </a:p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= R1*(1-(1-R2.1)*(1-R2.2))*R3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39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B7131-5CB4-4B41-9EFC-252A235C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1.4 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模冗余系统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D53071B-DD09-4FF8-B127-A46C19116BC3}"/>
              </a:ext>
            </a:extLst>
          </p:cNvPr>
          <p:cNvGrpSpPr/>
          <p:nvPr/>
        </p:nvGrpSpPr>
        <p:grpSpPr>
          <a:xfrm>
            <a:off x="1605811" y="1733803"/>
            <a:ext cx="8980378" cy="3751553"/>
            <a:chOff x="3000717" y="990920"/>
            <a:chExt cx="8734071" cy="459750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9C62280-6037-467B-881E-8D4BBD7A7D77}"/>
                </a:ext>
              </a:extLst>
            </p:cNvPr>
            <p:cNvGrpSpPr/>
            <p:nvPr/>
          </p:nvGrpSpPr>
          <p:grpSpPr>
            <a:xfrm>
              <a:off x="3000717" y="990920"/>
              <a:ext cx="8525231" cy="4597501"/>
              <a:chOff x="1835834" y="2019942"/>
              <a:chExt cx="8525231" cy="4597501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970BF0-202E-4A21-9299-6096D8B9A941}"/>
                  </a:ext>
                </a:extLst>
              </p:cNvPr>
              <p:cNvSpPr txBox="1"/>
              <p:nvPr/>
            </p:nvSpPr>
            <p:spPr>
              <a:xfrm>
                <a:off x="9714734" y="420732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输出</a:t>
                </a: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59D3441-BA1D-4715-9F70-4D3A7AC87795}"/>
                  </a:ext>
                </a:extLst>
              </p:cNvPr>
              <p:cNvGrpSpPr/>
              <p:nvPr/>
            </p:nvGrpSpPr>
            <p:grpSpPr>
              <a:xfrm>
                <a:off x="1835834" y="2019942"/>
                <a:ext cx="6190566" cy="4597501"/>
                <a:chOff x="1835834" y="2019942"/>
                <a:chExt cx="6190566" cy="4597501"/>
              </a:xfrm>
            </p:grpSpPr>
            <p:cxnSp>
              <p:nvCxnSpPr>
                <p:cNvPr id="19" name="连接符: 肘形 18">
                  <a:extLst>
                    <a:ext uri="{FF2B5EF4-FFF2-40B4-BE49-F238E27FC236}">
                      <a16:creationId xmlns:a16="http://schemas.microsoft.com/office/drawing/2014/main" id="{439B07C2-B688-4CF2-BFB3-E2526DB9B463}"/>
                    </a:ext>
                  </a:extLst>
                </p:cNvPr>
                <p:cNvCxnSpPr>
                  <a:stCxn id="27" idx="3"/>
                </p:cNvCxnSpPr>
                <p:nvPr/>
              </p:nvCxnSpPr>
              <p:spPr>
                <a:xfrm>
                  <a:off x="5448300" y="2388242"/>
                  <a:ext cx="1435100" cy="1746890"/>
                </a:xfrm>
                <a:prstGeom prst="bentConnector2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连接符: 肘形 19">
                  <a:extLst>
                    <a:ext uri="{FF2B5EF4-FFF2-40B4-BE49-F238E27FC236}">
                      <a16:creationId xmlns:a16="http://schemas.microsoft.com/office/drawing/2014/main" id="{B4998193-64C1-4AED-8BC4-FE03BAD253D5}"/>
                    </a:ext>
                  </a:extLst>
                </p:cNvPr>
                <p:cNvCxnSpPr>
                  <a:stCxn id="30" idx="3"/>
                </p:cNvCxnSpPr>
                <p:nvPr/>
              </p:nvCxnSpPr>
              <p:spPr>
                <a:xfrm flipV="1">
                  <a:off x="5461000" y="4135132"/>
                  <a:ext cx="1422400" cy="1644010"/>
                </a:xfrm>
                <a:prstGeom prst="bentConnector2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连接符: 肘形 20">
                  <a:extLst>
                    <a:ext uri="{FF2B5EF4-FFF2-40B4-BE49-F238E27FC236}">
                      <a16:creationId xmlns:a16="http://schemas.microsoft.com/office/drawing/2014/main" id="{B2F126D0-CE75-496B-A1B8-67F7A9E396C5}"/>
                    </a:ext>
                  </a:extLst>
                </p:cNvPr>
                <p:cNvCxnSpPr>
                  <a:endCxn id="27" idx="1"/>
                </p:cNvCxnSpPr>
                <p:nvPr/>
              </p:nvCxnSpPr>
              <p:spPr>
                <a:xfrm rot="5400000" flipH="1" flipV="1">
                  <a:off x="2915572" y="2453305"/>
                  <a:ext cx="1238891" cy="110876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连接符: 肘形 21">
                  <a:extLst>
                    <a:ext uri="{FF2B5EF4-FFF2-40B4-BE49-F238E27FC236}">
                      <a16:creationId xmlns:a16="http://schemas.microsoft.com/office/drawing/2014/main" id="{CB1CF0F8-B7F0-4E6C-95DC-1B0B92ABC0C5}"/>
                    </a:ext>
                  </a:extLst>
                </p:cNvPr>
                <p:cNvCxnSpPr>
                  <a:endCxn id="30" idx="1"/>
                </p:cNvCxnSpPr>
                <p:nvPr/>
              </p:nvCxnSpPr>
              <p:spPr>
                <a:xfrm rot="16200000" flipH="1">
                  <a:off x="2976217" y="4653259"/>
                  <a:ext cx="1130300" cy="112146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7FB0B12B-73A2-44DD-990E-BC5D5D5081F3}"/>
                    </a:ext>
                  </a:extLst>
                </p:cNvPr>
                <p:cNvCxnSpPr>
                  <a:endCxn id="29" idx="1"/>
                </p:cNvCxnSpPr>
                <p:nvPr/>
              </p:nvCxnSpPr>
              <p:spPr>
                <a:xfrm>
                  <a:off x="2980634" y="4643133"/>
                  <a:ext cx="1108766" cy="57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96B97867-1121-449A-AF44-02CD08BD1C72}"/>
                    </a:ext>
                  </a:extLst>
                </p:cNvPr>
                <p:cNvCxnSpPr>
                  <a:endCxn id="28" idx="1"/>
                </p:cNvCxnSpPr>
                <p:nvPr/>
              </p:nvCxnSpPr>
              <p:spPr>
                <a:xfrm>
                  <a:off x="2980633" y="3518542"/>
                  <a:ext cx="110876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1C3C50B9-99B0-4CDC-BFC1-1C15DB357660}"/>
                    </a:ext>
                  </a:extLst>
                </p:cNvPr>
                <p:cNvCxnSpPr>
                  <a:stCxn id="28" idx="3"/>
                </p:cNvCxnSpPr>
                <p:nvPr/>
              </p:nvCxnSpPr>
              <p:spPr>
                <a:xfrm>
                  <a:off x="5448300" y="3518542"/>
                  <a:ext cx="14351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BDECE0DF-C252-4E04-A5E1-D57295E40F50}"/>
                    </a:ext>
                  </a:extLst>
                </p:cNvPr>
                <p:cNvCxnSpPr>
                  <a:cxnSpLocks/>
                  <a:stCxn id="29" idx="3"/>
                </p:cNvCxnSpPr>
                <p:nvPr/>
              </p:nvCxnSpPr>
              <p:spPr>
                <a:xfrm>
                  <a:off x="5448300" y="4648842"/>
                  <a:ext cx="14351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FCAF90-12B3-447E-9543-C07812D11F78}"/>
                    </a:ext>
                  </a:extLst>
                </p:cNvPr>
                <p:cNvSpPr/>
                <p:nvPr/>
              </p:nvSpPr>
              <p:spPr>
                <a:xfrm>
                  <a:off x="4089400" y="2019942"/>
                  <a:ext cx="1358900" cy="7366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R1</a:t>
                  </a:r>
                  <a:endPara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54EF8F4-6EAF-40C0-AA58-C6B27DF917F0}"/>
                    </a:ext>
                  </a:extLst>
                </p:cNvPr>
                <p:cNvSpPr/>
                <p:nvPr/>
              </p:nvSpPr>
              <p:spPr>
                <a:xfrm>
                  <a:off x="4089400" y="3150242"/>
                  <a:ext cx="1358900" cy="7366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R2</a:t>
                  </a:r>
                  <a:endPara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79BA47A5-E181-45BA-AD68-5BF3ED6F9850}"/>
                    </a:ext>
                  </a:extLst>
                </p:cNvPr>
                <p:cNvSpPr/>
                <p:nvPr/>
              </p:nvSpPr>
              <p:spPr>
                <a:xfrm>
                  <a:off x="4089400" y="4280542"/>
                  <a:ext cx="1358900" cy="736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…</a:t>
                  </a:r>
                  <a:endPara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6100908-D40D-4FC2-BDED-792EF069873F}"/>
                    </a:ext>
                  </a:extLst>
                </p:cNvPr>
                <p:cNvSpPr/>
                <p:nvPr/>
              </p:nvSpPr>
              <p:spPr>
                <a:xfrm>
                  <a:off x="4102100" y="5410842"/>
                  <a:ext cx="1358900" cy="7366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RN</a:t>
                  </a:r>
                  <a:endPara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42D59776-AD9A-46E5-9A97-BD4D7E516472}"/>
                    </a:ext>
                  </a:extLst>
                </p:cNvPr>
                <p:cNvCxnSpPr/>
                <p:nvPr/>
              </p:nvCxnSpPr>
              <p:spPr>
                <a:xfrm>
                  <a:off x="1835834" y="4135133"/>
                  <a:ext cx="11448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2FE0AD9-DB11-4D6F-9E25-A56B14A32720}"/>
                    </a:ext>
                  </a:extLst>
                </p:cNvPr>
                <p:cNvCxnSpPr/>
                <p:nvPr/>
              </p:nvCxnSpPr>
              <p:spPr>
                <a:xfrm>
                  <a:off x="6883400" y="4135132"/>
                  <a:ext cx="1143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4CEEBBA-810C-4C6E-ADC4-C31D11FBF4DC}"/>
                    </a:ext>
                  </a:extLst>
                </p:cNvPr>
                <p:cNvSpPr txBox="1"/>
                <p:nvPr/>
              </p:nvSpPr>
              <p:spPr>
                <a:xfrm>
                  <a:off x="2071684" y="420732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输入</a:t>
                  </a:r>
                </a:p>
              </p:txBody>
            </p: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EB1C4ABA-4C3A-4E44-A92F-5D5B551888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80634" y="3518542"/>
                  <a:ext cx="0" cy="61659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0C791593-8A81-4701-A588-D5052DAF6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634" y="4135132"/>
                  <a:ext cx="0" cy="5137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FA9A3CC-C63B-4D59-A5D3-6E6D6D9DB7AF}"/>
                    </a:ext>
                  </a:extLst>
                </p:cNvPr>
                <p:cNvSpPr txBox="1"/>
                <p:nvPr/>
              </p:nvSpPr>
              <p:spPr>
                <a:xfrm>
                  <a:off x="5357991" y="6248111"/>
                  <a:ext cx="17292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N</a:t>
                  </a:r>
                  <a:r>
                    <a:rPr lang="zh-CN" altLang="en-US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模冗余系统</a:t>
                  </a:r>
                </a:p>
              </p:txBody>
            </p:sp>
          </p:grpSp>
        </p:grp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10568ED-398A-4D76-8F4C-A40D89A4FDDC}"/>
                </a:ext>
              </a:extLst>
            </p:cNvPr>
            <p:cNvSpPr/>
            <p:nvPr/>
          </p:nvSpPr>
          <p:spPr>
            <a:xfrm>
              <a:off x="9191283" y="2238854"/>
              <a:ext cx="1400505" cy="17647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(n+1)/N</a:t>
              </a:r>
            </a:p>
            <a:p>
              <a:pPr algn="ctr"/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表决器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EF3F9C1-919C-4123-8C12-2253C0E77621}"/>
                </a:ext>
              </a:extLst>
            </p:cNvPr>
            <p:cNvCxnSpPr/>
            <p:nvPr/>
          </p:nvCxnSpPr>
          <p:spPr>
            <a:xfrm>
              <a:off x="10591788" y="3106109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标题 1">
                <a:extLst>
                  <a:ext uri="{FF2B5EF4-FFF2-40B4-BE49-F238E27FC236}">
                    <a16:creationId xmlns:a16="http://schemas.microsoft.com/office/drawing/2014/main" id="{2D7EB96D-478F-44DF-AE0C-F30F9419A5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528472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可靠性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endPara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41" name="标题 1">
                <a:extLst>
                  <a:ext uri="{FF2B5EF4-FFF2-40B4-BE49-F238E27FC236}">
                    <a16:creationId xmlns:a16="http://schemas.microsoft.com/office/drawing/2014/main" id="{2D7EB96D-478F-44DF-AE0C-F30F9419A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28472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41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B7131-5CB4-4B41-9EFC-252A235C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1.4 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模冗余系统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标题 1">
                <a:extLst>
                  <a:ext uri="{FF2B5EF4-FFF2-40B4-BE49-F238E27FC236}">
                    <a16:creationId xmlns:a16="http://schemas.microsoft.com/office/drawing/2014/main" id="{2D7EB96D-478F-44DF-AE0C-F30F9419A5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1988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可靠性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endPara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41" name="标题 1">
                <a:extLst>
                  <a:ext uri="{FF2B5EF4-FFF2-40B4-BE49-F238E27FC236}">
                    <a16:creationId xmlns:a16="http://schemas.microsoft.com/office/drawing/2014/main" id="{2D7EB96D-478F-44DF-AE0C-F30F9419A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9888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45D8CA1-E570-417B-9307-CFE4AC564157}"/>
              </a:ext>
            </a:extLst>
          </p:cNvPr>
          <p:cNvSpPr txBox="1"/>
          <p:nvPr/>
        </p:nvSpPr>
        <p:spPr>
          <a:xfrm>
            <a:off x="838200" y="2989382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模冗余系统由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N=2n+1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）个相同的子系统和一个表决器组成。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表决器把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个子系统中占多数相同结果的输出作为系统的输出。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个子系统中，只要有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个或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个以上的子系统能正常工作，系统就能正常工作，输出正确的结果。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系统可靠性（求和）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恰好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个系统正常工作的可靠性 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恰好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n+2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个系统正常工作的可靠性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2n+1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）个系统全部正常工作的可靠性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恰好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个系统正常工作的可靠性（求乘积）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N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各系统取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个系统的组合数*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(N-n+1)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(1-R0)</a:t>
            </a:r>
          </a:p>
        </p:txBody>
      </p:sp>
    </p:spTree>
    <p:extLst>
      <p:ext uri="{BB962C8B-B14F-4D97-AF65-F5344CB8AC3E}">
        <p14:creationId xmlns:p14="http://schemas.microsoft.com/office/powerpoint/2010/main" val="151131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51E7E-CACB-4232-BDD1-31A3BEAC3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二、流水线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E9FD2-D2E1-4C4C-9C6E-0E45CCB3D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执行时间、吞吐率、加速比、效率</a:t>
            </a:r>
          </a:p>
        </p:txBody>
      </p:sp>
    </p:spTree>
    <p:extLst>
      <p:ext uri="{BB962C8B-B14F-4D97-AF65-F5344CB8AC3E}">
        <p14:creationId xmlns:p14="http://schemas.microsoft.com/office/powerpoint/2010/main" val="42986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AC673-ABF6-4B6E-84F5-0DAD80AA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执行时间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C874E-9E60-4471-8AD9-EBA2495D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理论公式：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(t1+t2+..+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tk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)+(n-1)*△t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实践公式：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(k+n-1)*△t</a:t>
            </a:r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若无特殊说明，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优先用理论公式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计算，若无对应答案则用实践公式计算。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流水线周期（△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）为指令执行阶段中执行时间最长的一段。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实践公式中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为一条指令所包含的部分的多少。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33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F6109-A670-4E55-8F62-F912C56D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2-1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：若指令流水线把一条指令分为取值，分析和执行三部分，且三部分的时间分别是取值 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2s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，分析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2s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1s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。那么，流水线周期是多少？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条指令全部执行完毕需要的时间是多少？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502C0-5A02-4C9A-95BF-1761A72C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答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流水线周期为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（取值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，分析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1s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其中时间最长的是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条指令全部执行完毕需要的时间：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理论公式：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(2+2+1)+(100-1)*2=203s   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实践公式：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(3+100-1)*2=204s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（其中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代表段数，在此题中分为取值，分析，执行三段）</a:t>
            </a:r>
          </a:p>
        </p:txBody>
      </p:sp>
    </p:spTree>
    <p:extLst>
      <p:ext uri="{BB962C8B-B14F-4D97-AF65-F5344CB8AC3E}">
        <p14:creationId xmlns:p14="http://schemas.microsoft.com/office/powerpoint/2010/main" val="96806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614</Words>
  <Application>Microsoft Office PowerPoint</Application>
  <PresentationFormat>宽屏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楷体</vt:lpstr>
      <vt:lpstr>Arial</vt:lpstr>
      <vt:lpstr>Cambria Math</vt:lpstr>
      <vt:lpstr>Wingdings</vt:lpstr>
      <vt:lpstr>Office 主题​​</vt:lpstr>
      <vt:lpstr>一、计算机可靠性</vt:lpstr>
      <vt:lpstr>1.1 串联系统</vt:lpstr>
      <vt:lpstr>1.2 并联系统</vt:lpstr>
      <vt:lpstr>1.3 串并混合系统</vt:lpstr>
      <vt:lpstr>1.4 N模冗余系统</vt:lpstr>
      <vt:lpstr>1.4 N模冗余系统</vt:lpstr>
      <vt:lpstr>二、流水线</vt:lpstr>
      <vt:lpstr>2.1 执行时间</vt:lpstr>
      <vt:lpstr>例题2-1：若指令流水线把一条指令分为取值，分析和执行三部分，且三部分的时间分别是取值 2s，分析2s，执行1s。那么，流水线周期是多少？100条指令全部执行完毕需要的时间是多少？</vt:lpstr>
      <vt:lpstr>2.2 吞吐率</vt:lpstr>
      <vt:lpstr>2.3 加速比</vt:lpstr>
      <vt:lpstr>2.4 效率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liguanghong</dc:creator>
  <cp:lastModifiedBy>liguanghong</cp:lastModifiedBy>
  <cp:revision>134</cp:revision>
  <dcterms:created xsi:type="dcterms:W3CDTF">2021-05-13T09:48:19Z</dcterms:created>
  <dcterms:modified xsi:type="dcterms:W3CDTF">2021-05-14T09:28:42Z</dcterms:modified>
</cp:coreProperties>
</file>