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58" r:id="rId15"/>
    <p:sldId id="260" r:id="rId16"/>
    <p:sldId id="261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72-42A8-894B-D1479F3777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72-42A8-894B-D1479F3777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DC72-42A8-894B-D1479F377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3/19/2025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5243" y="1"/>
            <a:ext cx="12185329" cy="66776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5476" y="1204506"/>
            <a:ext cx="3759807" cy="4713120"/>
          </a:xfrm>
        </p:spPr>
        <p:txBody>
          <a:bodyPr/>
          <a:lstStyle/>
          <a:p>
            <a:r>
              <a:rPr lang="en-US" sz="3500" b="1" dirty="0"/>
              <a:t>A Review of Machine Learning and Deep Learning Methods for Person Detection, Tracking and Identification, and Face Recognition with Applications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DATASETS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48" y="1137398"/>
            <a:ext cx="7906853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4. RESULTS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913681" y="1614685"/>
            <a:ext cx="778590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Deep learning models outperform traditional methods.</a:t>
            </a:r>
            <a:r>
              <a:rPr lang="en-US" sz="2300" dirty="0"/>
              <a:t> Some key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YOLOv4</a:t>
            </a:r>
            <a:r>
              <a:rPr lang="en-US" sz="2300" dirty="0"/>
              <a:t>: 43.0% AP on COCO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/>
              <a:t>Faster R-CNN</a:t>
            </a:r>
            <a:r>
              <a:rPr lang="en-US" sz="2300" dirty="0"/>
              <a:t>: 27.2% AP on COCO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 err="1"/>
              <a:t>DeepSORT</a:t>
            </a:r>
            <a:r>
              <a:rPr lang="en-US" sz="2300" dirty="0"/>
              <a:t>: MOTA = 61.4% on MOT16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 err="1"/>
              <a:t>FaceNet</a:t>
            </a:r>
            <a:r>
              <a:rPr lang="en-US" sz="2300" dirty="0"/>
              <a:t>: 97% Accuracy on LFW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 err="1"/>
              <a:t>ArcFace</a:t>
            </a:r>
            <a:r>
              <a:rPr lang="en-US" sz="2300" dirty="0"/>
              <a:t>: 98% Accuracy on LFW</a:t>
            </a:r>
          </a:p>
        </p:txBody>
      </p:sp>
    </p:spTree>
    <p:extLst>
      <p:ext uri="{BB962C8B-B14F-4D97-AF65-F5344CB8AC3E}">
        <p14:creationId xmlns:p14="http://schemas.microsoft.com/office/powerpoint/2010/main" val="92925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5. GAPS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913681" y="1614685"/>
            <a:ext cx="7785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Lack </a:t>
            </a:r>
            <a:r>
              <a:rPr lang="en-US" sz="2400" b="1" dirty="0"/>
              <a:t>of </a:t>
            </a:r>
            <a:r>
              <a:rPr lang="en-US" sz="2400" b="1" dirty="0" err="1"/>
              <a:t>explainability</a:t>
            </a:r>
            <a:r>
              <a:rPr lang="en-US" sz="2400" b="1" dirty="0"/>
              <a:t> (XAI)</a:t>
            </a:r>
            <a:r>
              <a:rPr lang="en-US" sz="2400" dirty="0"/>
              <a:t> – Most deep learning models are black boxes.</a:t>
            </a:r>
          </a:p>
          <a:p>
            <a:r>
              <a:rPr lang="en-US" sz="2400" b="1" dirty="0"/>
              <a:t>Domain adaptation issues</a:t>
            </a:r>
            <a:r>
              <a:rPr lang="en-US" sz="2400" dirty="0"/>
              <a:t> – Models perform poorly in new environments.</a:t>
            </a:r>
          </a:p>
          <a:p>
            <a:r>
              <a:rPr lang="en-US" sz="2400" b="1" dirty="0"/>
              <a:t>Adversarial robustness</a:t>
            </a:r>
            <a:r>
              <a:rPr lang="en-US" sz="2400" dirty="0"/>
              <a:t> – AI is vulnerable to spoofing and adversarial attacks.</a:t>
            </a:r>
          </a:p>
          <a:p>
            <a:r>
              <a:rPr lang="en-US" sz="2400" b="1" dirty="0"/>
              <a:t>Data bias</a:t>
            </a:r>
            <a:r>
              <a:rPr lang="en-US" sz="2400" dirty="0"/>
              <a:t> – Face recognition and Re-ID models exhibit racial and gender biases.</a:t>
            </a:r>
          </a:p>
          <a:p>
            <a:r>
              <a:rPr lang="en-US" sz="2400" b="1" dirty="0"/>
              <a:t>High computational cost</a:t>
            </a:r>
            <a:r>
              <a:rPr lang="en-US" sz="2400" dirty="0"/>
              <a:t> – Real-time deep learning requires powerful GPUs.</a:t>
            </a:r>
          </a:p>
        </p:txBody>
      </p:sp>
    </p:spTree>
    <p:extLst>
      <p:ext uri="{BB962C8B-B14F-4D97-AF65-F5344CB8AC3E}">
        <p14:creationId xmlns:p14="http://schemas.microsoft.com/office/powerpoint/2010/main" val="2612326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6. CONCLUSIONS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44952" y="2553423"/>
            <a:ext cx="107494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 learning dominates person detection, tracking, and recognition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but challenges remain in </a:t>
            </a: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fairness, generalization, and computational efficiency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AI-driven </a:t>
            </a: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smart city and security applications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 growing rapidly, but </a:t>
            </a: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ethics and privacy issues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must be addressed. </a:t>
            </a:r>
          </a:p>
        </p:txBody>
      </p:sp>
    </p:spTree>
    <p:extLst>
      <p:ext uri="{BB962C8B-B14F-4D97-AF65-F5344CB8AC3E}">
        <p14:creationId xmlns:p14="http://schemas.microsoft.com/office/powerpoint/2010/main" val="22663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pPr lvl="1"/>
            <a:r>
              <a:rPr lang="en-US" noProof="1"/>
              <a:t>Ut fermentum a magna ut eleifend. Integer convallis suscipit ante eu varius. </a:t>
            </a:r>
          </a:p>
          <a:p>
            <a:pPr lvl="1"/>
            <a:r>
              <a:rPr lang="en-US" noProof="1"/>
              <a:t>Morbi a purus dolor. Suspendisse sit amet ipsum finibus justo viverra blandit. </a:t>
            </a:r>
          </a:p>
          <a:p>
            <a:pPr lvl="1"/>
            <a:r>
              <a:rPr lang="en-US" noProof="1"/>
              <a:t>Ut congue quis tortor eget sodales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Compare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Compare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Charts and Graphs</a:t>
            </a:r>
          </a:p>
        </p:txBody>
      </p:sp>
      <p:sp>
        <p:nvSpPr>
          <p:cNvPr id="3" name="Rectangle 2" descr="legend">
            <a:extLst>
              <a:ext uri="{FF2B5EF4-FFF2-40B4-BE49-F238E27FC236}">
                <a16:creationId xmlns:a16="http://schemas.microsoft.com/office/drawing/2014/main" id="{7D64EECE-959D-459E-BAFC-4E6C13A0DE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04081" y="6308667"/>
            <a:ext cx="43879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 descr="Line Graph">
            <a:extLst>
              <a:ext uri="{FF2B5EF4-FFF2-40B4-BE49-F238E27FC236}">
                <a16:creationId xmlns:a16="http://schemas.microsoft.com/office/drawing/2014/main" id="{5B4DBA8F-5BE8-408F-9E5D-87EF2EFA3971}"/>
              </a:ext>
            </a:extLst>
          </p:cNvPr>
          <p:cNvGrpSpPr/>
          <p:nvPr/>
        </p:nvGrpSpPr>
        <p:grpSpPr>
          <a:xfrm>
            <a:off x="373030" y="622570"/>
            <a:ext cx="11445940" cy="5938088"/>
            <a:chOff x="99757" y="9487301"/>
            <a:chExt cx="2686621" cy="2682329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E2AB20BC-4C16-4806-B45D-96781D18CCD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2057140"/>
                </p:ext>
              </p:extLst>
            </p:nvPr>
          </p:nvGraphicFramePr>
          <p:xfrm>
            <a:off x="99757" y="9487301"/>
            <a:ext cx="2673316" cy="26823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allout: Bent Line 22">
              <a:extLst>
                <a:ext uri="{FF2B5EF4-FFF2-40B4-BE49-F238E27FC236}">
                  <a16:creationId xmlns:a16="http://schemas.microsoft.com/office/drawing/2014/main" id="{9E073015-5DAD-4D34-9FF4-D7E34B0150C0}"/>
                </a:ext>
              </a:extLst>
            </p:cNvPr>
            <p:cNvSpPr/>
            <p:nvPr/>
          </p:nvSpPr>
          <p:spPr>
            <a:xfrm flipH="1">
              <a:off x="1003220" y="10072261"/>
              <a:ext cx="607731" cy="228287"/>
            </a:xfrm>
            <a:prstGeom prst="borderCallout2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+mj-lt"/>
                </a:rPr>
                <a:t>$2Bn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21AA84-6D52-4D75-82C7-48A99FC834ED}"/>
                </a:ext>
              </a:extLst>
            </p:cNvPr>
            <p:cNvSpPr txBox="1"/>
            <p:nvPr/>
          </p:nvSpPr>
          <p:spPr>
            <a:xfrm>
              <a:off x="19082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B5BAC7-89D5-41D2-A1E1-F0CA75077EA0}"/>
                </a:ext>
              </a:extLst>
            </p:cNvPr>
            <p:cNvSpPr txBox="1"/>
            <p:nvPr/>
          </p:nvSpPr>
          <p:spPr>
            <a:xfrm>
              <a:off x="2020061" y="11459852"/>
              <a:ext cx="766317" cy="311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200">
                  <a:latin typeface="+mj-lt"/>
                  <a:cs typeface="Arial" panose="020B0604020202020204" pitchFamily="34" charset="0"/>
                </a:rPr>
                <a:t>20YY</a:t>
              </a:r>
            </a:p>
          </p:txBody>
        </p:sp>
      </p:grpSp>
      <p:grpSp>
        <p:nvGrpSpPr>
          <p:cNvPr id="27" name="Group 26" descr="Legend">
            <a:extLst>
              <a:ext uri="{FF2B5EF4-FFF2-40B4-BE49-F238E27FC236}">
                <a16:creationId xmlns:a16="http://schemas.microsoft.com/office/drawing/2014/main" id="{185941C3-F2C4-4ED9-8CCB-E54367B26F03}"/>
              </a:ext>
            </a:extLst>
          </p:cNvPr>
          <p:cNvGrpSpPr/>
          <p:nvPr/>
        </p:nvGrpSpPr>
        <p:grpSpPr>
          <a:xfrm>
            <a:off x="8665608" y="6398736"/>
            <a:ext cx="3140332" cy="189195"/>
            <a:chOff x="463230" y="14650847"/>
            <a:chExt cx="3140332" cy="1891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950859-3B08-45AC-9183-884B944FF29D}"/>
                </a:ext>
              </a:extLst>
            </p:cNvPr>
            <p:cNvSpPr txBox="1"/>
            <p:nvPr/>
          </p:nvSpPr>
          <p:spPr>
            <a:xfrm>
              <a:off x="730693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6B008C-B746-4D4D-8F60-B368B8FAEA1A}"/>
                </a:ext>
              </a:extLst>
            </p:cNvPr>
            <p:cNvSpPr txBox="1"/>
            <p:nvPr/>
          </p:nvSpPr>
          <p:spPr>
            <a:xfrm>
              <a:off x="1807257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D1BF27-2213-45CE-A667-788F7924C2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solidFill>
              <a:schemeClr val="accent2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87B6B-A885-4EEB-8E55-6E1DA1BD0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539794" y="14678120"/>
              <a:ext cx="134649" cy="1346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4B2BC6-FC0E-4408-9491-47D196A52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BC13C6-1FE2-4F17-B99D-CC390711E793}"/>
                </a:ext>
              </a:extLst>
            </p:cNvPr>
            <p:cNvSpPr txBox="1"/>
            <p:nvPr/>
          </p:nvSpPr>
          <p:spPr>
            <a:xfrm>
              <a:off x="2927276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>
                  <a:latin typeface="+mj-lt"/>
                </a:rPr>
                <a:t>Data C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  <a:tileRect/>
          </a:gradFill>
        </p:spPr>
        <p:txBody>
          <a:bodyPr/>
          <a:lstStyle/>
          <a:p>
            <a:fld id="{058DB212-BFA2-403F-85EF-DFD3FF6D97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43CFF61A-2F16-49BA-8863-9B9265BF4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BB752-D2AB-49BF-A7EC-FB5FD5CC21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Placeholder 8" descr="molecular models laying on top of a copy of the periodic table">
            <a:extLst>
              <a:ext uri="{FF2B5EF4-FFF2-40B4-BE49-F238E27FC236}">
                <a16:creationId xmlns:a16="http://schemas.microsoft.com/office/drawing/2014/main" id="{9812572A-BFC7-4244-8347-7FEFB75A02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340" y="-51595"/>
            <a:ext cx="6378250" cy="1547813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WHAT DOES IS THIS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699093" cy="722312"/>
          </a:xfrm>
        </p:spPr>
        <p:txBody>
          <a:bodyPr/>
          <a:lstStyle/>
          <a:p>
            <a:r>
              <a:rPr lang="en-US" b="1" dirty="0"/>
              <a:t>A Review of Machine Learning and Deep Learning Methods for Person Detection, Tracking and Identification, and Face Recognition with Applications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778225" y="1243379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94171" y="1"/>
            <a:ext cx="4396401" cy="667764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097" y="1907662"/>
            <a:ext cx="69795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Summary of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person detection, tracking, identification, and face recognition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techniques from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142 key papers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in the field using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PRISMA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methodology to filter relevant research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Key contributions of the paper:</a:t>
            </a:r>
          </a:p>
          <a:p>
            <a:pPr algn="just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Transition from traditional ML methods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(e.g., HOG, SVM, DPM, Viola-Jones) to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deep learning-based approaches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(e.g., Faster R-CNN, YOLO, Mask R-CNN).</a:t>
            </a:r>
          </a:p>
          <a:p>
            <a:pPr algn="just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Challenges in existing systems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including robustness to lighting, occlusion, camera angles, and privacy concerns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6" y="722312"/>
            <a:ext cx="6993300" cy="540000"/>
          </a:xfrm>
        </p:spPr>
        <p:txBody>
          <a:bodyPr/>
          <a:lstStyle/>
          <a:p>
            <a:r>
              <a:rPr lang="en-US" dirty="0" smtClean="0"/>
              <a:t>2.TECHNOLOGIES USED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u="sng" dirty="0" smtClean="0"/>
              <a:t>Person </a:t>
            </a:r>
            <a:r>
              <a:rPr lang="en-US" sz="2500" b="1" u="sng" dirty="0"/>
              <a:t>Detection</a:t>
            </a:r>
          </a:p>
          <a:p>
            <a:pPr marL="0" indent="0">
              <a:buNone/>
            </a:pPr>
            <a:r>
              <a:rPr lang="en-US" b="1" dirty="0"/>
              <a:t>Traditional Methods</a:t>
            </a:r>
            <a:r>
              <a:rPr lang="en-US" dirty="0"/>
              <a:t>: HOG-SVM, Viola-Jones, DPM</a:t>
            </a:r>
          </a:p>
          <a:p>
            <a:pPr marL="0" indent="0">
              <a:buNone/>
            </a:pPr>
            <a:r>
              <a:rPr lang="en-US" b="1" dirty="0"/>
              <a:t>Deep Learning Models</a:t>
            </a:r>
            <a:r>
              <a:rPr lang="en-US" dirty="0"/>
              <a:t>: </a:t>
            </a:r>
          </a:p>
          <a:p>
            <a:pPr marL="263525" lvl="1" indent="0">
              <a:buNone/>
            </a:pPr>
            <a:r>
              <a:rPr lang="en-US" b="1" dirty="0"/>
              <a:t>Faster R-CNN</a:t>
            </a:r>
            <a:r>
              <a:rPr lang="en-US" dirty="0"/>
              <a:t> (high accuracy, slower inference)</a:t>
            </a:r>
          </a:p>
          <a:p>
            <a:pPr marL="263525" lvl="1" indent="0">
              <a:buNone/>
            </a:pPr>
            <a:r>
              <a:rPr lang="en-US" b="1" dirty="0"/>
              <a:t>SSD (Single Shot </a:t>
            </a:r>
            <a:r>
              <a:rPr lang="en-US" b="1" dirty="0" err="1"/>
              <a:t>MultiBox</a:t>
            </a:r>
            <a:r>
              <a:rPr lang="en-US" b="1" dirty="0"/>
              <a:t> Detector)</a:t>
            </a:r>
            <a:r>
              <a:rPr lang="en-US" dirty="0"/>
              <a:t> (faster, slightly less accurate)</a:t>
            </a:r>
          </a:p>
          <a:p>
            <a:pPr marL="263525" lvl="1" indent="0">
              <a:buNone/>
            </a:pPr>
            <a:r>
              <a:rPr lang="en-US" b="1" dirty="0"/>
              <a:t>YOLO (You Only Look Once)</a:t>
            </a:r>
            <a:r>
              <a:rPr lang="en-US" dirty="0"/>
              <a:t> (real-time detection)</a:t>
            </a:r>
          </a:p>
          <a:p>
            <a:pPr marL="263525" lvl="1" indent="0">
              <a:buNone/>
            </a:pPr>
            <a:r>
              <a:rPr lang="en-US" b="1" dirty="0"/>
              <a:t>Mask R-CNN</a:t>
            </a:r>
            <a:r>
              <a:rPr lang="en-US" dirty="0"/>
              <a:t> (better precision via segmentation)</a:t>
            </a:r>
          </a:p>
          <a:p>
            <a:pPr marL="0" indent="0">
              <a:buNone/>
            </a:pPr>
            <a:r>
              <a:rPr lang="en-US" b="1" dirty="0"/>
              <a:t>Supporting Techniques</a:t>
            </a:r>
            <a:r>
              <a:rPr lang="en-US" dirty="0"/>
              <a:t>: Pose estimation (</a:t>
            </a:r>
            <a:r>
              <a:rPr lang="en-US" dirty="0" err="1"/>
              <a:t>OpenPose</a:t>
            </a:r>
            <a:r>
              <a:rPr lang="en-US" dirty="0"/>
              <a:t>, </a:t>
            </a:r>
            <a:r>
              <a:rPr lang="en-US" dirty="0" err="1"/>
              <a:t>UniPose</a:t>
            </a:r>
            <a:r>
              <a:rPr lang="en-US" dirty="0"/>
              <a:t>+), Instance &amp; Semantic Segmentation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6" y="722312"/>
            <a:ext cx="6993300" cy="540000"/>
          </a:xfrm>
        </p:spPr>
        <p:txBody>
          <a:bodyPr/>
          <a:lstStyle/>
          <a:p>
            <a:r>
              <a:rPr lang="en-US" dirty="0" smtClean="0"/>
              <a:t>2.TECHNOLOGIES USED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u="sng" dirty="0" smtClean="0"/>
              <a:t>Person Tracking</a:t>
            </a:r>
            <a:endParaRPr lang="en-US" sz="2500" b="1" u="sng" dirty="0"/>
          </a:p>
          <a:p>
            <a:pPr marL="0" indent="0">
              <a:buNone/>
            </a:pPr>
            <a:r>
              <a:rPr lang="en-US" b="1" dirty="0" smtClean="0"/>
              <a:t>Classical </a:t>
            </a:r>
            <a:r>
              <a:rPr lang="en-US" b="1" dirty="0"/>
              <a:t>Tracking Methods</a:t>
            </a:r>
            <a:r>
              <a:rPr lang="en-US" dirty="0"/>
              <a:t>: </a:t>
            </a:r>
            <a:r>
              <a:rPr lang="en-US" dirty="0" err="1"/>
              <a:t>Kalman</a:t>
            </a:r>
            <a:r>
              <a:rPr lang="en-US" dirty="0"/>
              <a:t> filter, Particle filter, Mean Shift</a:t>
            </a:r>
          </a:p>
          <a:p>
            <a:pPr marL="0" indent="0">
              <a:buNone/>
            </a:pPr>
            <a:r>
              <a:rPr lang="en-US" b="1" dirty="0"/>
              <a:t>Deep Learning-Based Trackers</a:t>
            </a:r>
            <a:r>
              <a:rPr lang="en-US" dirty="0"/>
              <a:t>: </a:t>
            </a:r>
          </a:p>
          <a:p>
            <a:pPr marL="263525" lvl="1" indent="0">
              <a:buNone/>
            </a:pPr>
            <a:r>
              <a:rPr lang="en-US" b="1" dirty="0" err="1"/>
              <a:t>DeepSORT</a:t>
            </a:r>
            <a:r>
              <a:rPr lang="en-US" dirty="0"/>
              <a:t> (YOLO + </a:t>
            </a:r>
            <a:r>
              <a:rPr lang="en-US" dirty="0" err="1"/>
              <a:t>Kalman</a:t>
            </a:r>
            <a:r>
              <a:rPr lang="en-US" dirty="0"/>
              <a:t> filter)</a:t>
            </a:r>
          </a:p>
          <a:p>
            <a:pPr marL="263525" lvl="1" indent="0">
              <a:buNone/>
            </a:pPr>
            <a:r>
              <a:rPr lang="en-US" b="1" dirty="0" err="1"/>
              <a:t>FairMOT</a:t>
            </a:r>
            <a:r>
              <a:rPr lang="en-US" dirty="0"/>
              <a:t> (combines detection and tracking)</a:t>
            </a:r>
          </a:p>
          <a:p>
            <a:pPr marL="263525" lvl="1" indent="0">
              <a:buNone/>
            </a:pPr>
            <a:r>
              <a:rPr lang="en-US" b="1" dirty="0" err="1"/>
              <a:t>ByteTrack</a:t>
            </a:r>
            <a:r>
              <a:rPr lang="en-US" dirty="0"/>
              <a:t> (efficient multi-object tracking)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90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6" y="722312"/>
            <a:ext cx="6993300" cy="540000"/>
          </a:xfrm>
        </p:spPr>
        <p:txBody>
          <a:bodyPr/>
          <a:lstStyle/>
          <a:p>
            <a:r>
              <a:rPr lang="en-US" dirty="0" smtClean="0"/>
              <a:t>2.TECHNOLOGIES USED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u="sng" dirty="0" smtClean="0"/>
              <a:t>Person Identification</a:t>
            </a:r>
            <a:endParaRPr lang="en-US" sz="2500" b="1" u="sng" dirty="0"/>
          </a:p>
          <a:p>
            <a:pPr marL="0" indent="0">
              <a:buNone/>
            </a:pPr>
            <a:r>
              <a:rPr lang="en-US" b="1" dirty="0" smtClean="0"/>
              <a:t>Traditional </a:t>
            </a:r>
            <a:r>
              <a:rPr lang="en-US" b="1" dirty="0"/>
              <a:t>Approaches</a:t>
            </a:r>
            <a:r>
              <a:rPr lang="en-US" dirty="0"/>
              <a:t>: Ensemble </a:t>
            </a:r>
            <a:r>
              <a:rPr lang="en-US" dirty="0" err="1"/>
              <a:t>RankSVM</a:t>
            </a:r>
            <a:r>
              <a:rPr lang="en-US" dirty="0"/>
              <a:t>, SDALF</a:t>
            </a:r>
          </a:p>
          <a:p>
            <a:pPr marL="0" indent="0">
              <a:buNone/>
            </a:pPr>
            <a:r>
              <a:rPr lang="en-US" b="1" dirty="0"/>
              <a:t>Deep Learning Approaches</a:t>
            </a:r>
            <a:r>
              <a:rPr lang="en-US" dirty="0"/>
              <a:t>: </a:t>
            </a:r>
          </a:p>
          <a:p>
            <a:pPr marL="263525" lvl="1" indent="0">
              <a:buNone/>
            </a:pPr>
            <a:r>
              <a:rPr lang="en-US" dirty="0"/>
              <a:t>CNN-based models (</a:t>
            </a:r>
            <a:r>
              <a:rPr lang="en-US" b="1" dirty="0" err="1"/>
              <a:t>ResNet</a:t>
            </a:r>
            <a:r>
              <a:rPr lang="en-US" b="1" dirty="0"/>
              <a:t>, Inception, </a:t>
            </a:r>
            <a:r>
              <a:rPr lang="en-US" b="1" dirty="0" err="1"/>
              <a:t>MobileNet</a:t>
            </a:r>
            <a:r>
              <a:rPr lang="en-US" dirty="0"/>
              <a:t>)</a:t>
            </a:r>
          </a:p>
          <a:p>
            <a:pPr marL="263525" lvl="1" indent="0">
              <a:buNone/>
            </a:pPr>
            <a:r>
              <a:rPr lang="en-US" b="1" dirty="0"/>
              <a:t>Metric learning</a:t>
            </a:r>
            <a:r>
              <a:rPr lang="en-US" dirty="0"/>
              <a:t>: Triplet Loss, Contrastive Loss</a:t>
            </a:r>
          </a:p>
          <a:p>
            <a:pPr marL="263525" lvl="1" indent="0">
              <a:buNone/>
            </a:pPr>
            <a:r>
              <a:rPr lang="en-US" b="1" dirty="0"/>
              <a:t>Transformer-based models</a:t>
            </a:r>
            <a:r>
              <a:rPr lang="en-US" dirty="0"/>
              <a:t> (e.g., Multi-Grained Feature Transformers)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5</a:t>
            </a:fld>
            <a:endParaRPr lang="en-US" dirty="0"/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209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6" y="722312"/>
            <a:ext cx="6993300" cy="540000"/>
          </a:xfrm>
        </p:spPr>
        <p:txBody>
          <a:bodyPr/>
          <a:lstStyle/>
          <a:p>
            <a:r>
              <a:rPr lang="en-US" dirty="0" smtClean="0"/>
              <a:t>2.TECHNOLOGIES USED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500" b="1" u="sng" dirty="0" smtClean="0"/>
              <a:t>Face Recognition</a:t>
            </a:r>
            <a:endParaRPr lang="en-US" sz="2500" b="1" u="sng" dirty="0"/>
          </a:p>
          <a:p>
            <a:pPr marL="0" indent="0">
              <a:buNone/>
            </a:pPr>
            <a:r>
              <a:rPr lang="en-US" b="1" dirty="0" smtClean="0"/>
              <a:t>Traditional </a:t>
            </a:r>
            <a:r>
              <a:rPr lang="en-US" b="1" dirty="0"/>
              <a:t>Methods</a:t>
            </a:r>
            <a:r>
              <a:rPr lang="en-US" dirty="0"/>
              <a:t>: </a:t>
            </a:r>
            <a:r>
              <a:rPr lang="en-US" dirty="0" err="1"/>
              <a:t>Eigenfaces</a:t>
            </a:r>
            <a:r>
              <a:rPr lang="en-US" dirty="0"/>
              <a:t>, </a:t>
            </a:r>
            <a:r>
              <a:rPr lang="en-US" dirty="0" err="1"/>
              <a:t>Fisherfaces</a:t>
            </a:r>
            <a:r>
              <a:rPr lang="en-US" dirty="0"/>
              <a:t>, LBPs</a:t>
            </a:r>
          </a:p>
          <a:p>
            <a:pPr marL="0" indent="0">
              <a:buNone/>
            </a:pPr>
            <a:r>
              <a:rPr lang="en-US" b="1" dirty="0"/>
              <a:t>Deep Learning Models</a:t>
            </a:r>
            <a:r>
              <a:rPr lang="en-US" dirty="0"/>
              <a:t>: </a:t>
            </a:r>
          </a:p>
          <a:p>
            <a:pPr marL="263525" lvl="1" indent="0">
              <a:buNone/>
            </a:pPr>
            <a:r>
              <a:rPr lang="en-US" b="1" dirty="0" err="1"/>
              <a:t>DeepFace</a:t>
            </a:r>
            <a:r>
              <a:rPr lang="en-US" dirty="0"/>
              <a:t> (Facebook, 2014)</a:t>
            </a:r>
          </a:p>
          <a:p>
            <a:pPr marL="263525" lvl="1" indent="0">
              <a:buNone/>
            </a:pPr>
            <a:r>
              <a:rPr lang="en-US" b="1" dirty="0" err="1"/>
              <a:t>FaceNet</a:t>
            </a:r>
            <a:r>
              <a:rPr lang="en-US" dirty="0"/>
              <a:t> (Google, uses Triplet Loss)</a:t>
            </a:r>
          </a:p>
          <a:p>
            <a:pPr marL="263525" lvl="1" indent="0">
              <a:buNone/>
            </a:pPr>
            <a:r>
              <a:rPr lang="en-US" b="1" dirty="0" err="1"/>
              <a:t>ArcFace</a:t>
            </a:r>
            <a:r>
              <a:rPr lang="en-US" dirty="0"/>
              <a:t> (Angular Margin Loss)</a:t>
            </a:r>
          </a:p>
          <a:p>
            <a:pPr marL="263525" lvl="1" indent="0">
              <a:buNone/>
            </a:pPr>
            <a:r>
              <a:rPr lang="en-US" b="1" dirty="0" err="1"/>
              <a:t>VGGFace</a:t>
            </a:r>
            <a:r>
              <a:rPr lang="en-US" dirty="0"/>
              <a:t> (</a:t>
            </a:r>
            <a:r>
              <a:rPr lang="en-US" dirty="0" err="1"/>
              <a:t>VGGNet</a:t>
            </a:r>
            <a:r>
              <a:rPr lang="en-US" dirty="0"/>
              <a:t>-based)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6</a:t>
            </a:fld>
            <a:endParaRPr lang="en-US" dirty="0"/>
          </a:p>
        </p:txBody>
      </p:sp>
      <p:sp>
        <p:nvSpPr>
          <p:cNvPr id="18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83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DATASETS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8" y="1556361"/>
            <a:ext cx="786874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DATASETS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73" y="1552313"/>
            <a:ext cx="808785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8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59636" y="722312"/>
            <a:ext cx="69933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3. DATASETS</a:t>
            </a:r>
            <a:endParaRPr lang="en-US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623139" cy="722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 Review of Machine Learning and Deep Learning Methods for Person Detection, Tracking and Identification, and Face Recognition with Applications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314155"/>
            <a:ext cx="795448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973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Sans Typewriter</vt:lpstr>
      <vt:lpstr>Times New Roman</vt:lpstr>
      <vt:lpstr>Tw Cen MT</vt:lpstr>
      <vt:lpstr>Office Theme</vt:lpstr>
      <vt:lpstr>A Review of Machine Learning and Deep Learning Methods for Person Detection, Tracking and Identification, and Face Recognition with Applications</vt:lpstr>
      <vt:lpstr>1. WHAT DOES IS THIS</vt:lpstr>
      <vt:lpstr>2.TECHNOLOGIES USED</vt:lpstr>
      <vt:lpstr>2.TECHNOLOGIES USED</vt:lpstr>
      <vt:lpstr>2.TECHNOLOGIES USED</vt:lpstr>
      <vt:lpstr>2.TECHNOLOGIES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Comparison</vt:lpstr>
      <vt:lpstr>Charts and Graphs</vt:lpstr>
      <vt:lpstr>Large Image slide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2025-03-19T10:33:27Z</dcterms:created>
  <dcterms:modified xsi:type="dcterms:W3CDTF">2025-03-19T11:27:09Z</dcterms:modified>
</cp:coreProperties>
</file>