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94676"/>
  </p:normalViewPr>
  <p:slideViewPr>
    <p:cSldViewPr snapToGrid="0" snapToObjects="1">
      <p:cViewPr>
        <p:scale>
          <a:sx n="104" d="100"/>
          <a:sy n="104" d="100"/>
        </p:scale>
        <p:origin x="368" y="23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9EA9F-5B91-A046-8F68-12B9A2D04F4B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D4112-552E-2140-983B-A143F7572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29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D4112-552E-2140-983B-A143F7572C5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43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D4112-552E-2140-983B-A143F7572C5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49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84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1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9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9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7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62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8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B849-C82F-E740-87C2-0BE2FF9640F5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06C6-EFE2-AA41-BD86-F2FD503D3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74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QCM detectors for classification of alcohol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Wen </a:t>
            </a:r>
            <a:r>
              <a:rPr kumimoji="1" lang="en-US" altLang="zh-CN" dirty="0" err="1" smtClean="0"/>
              <a:t>Hongwei</a:t>
            </a:r>
            <a:endParaRPr kumimoji="1" lang="en-US" altLang="zh-CN" dirty="0" smtClean="0"/>
          </a:p>
          <a:p>
            <a:r>
              <a:rPr kumimoji="1" lang="en-US" altLang="zh-CN" dirty="0" smtClean="0"/>
              <a:t>2020,5,8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9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</a:t>
            </a:r>
            <a:r>
              <a:rPr kumimoji="1" lang="en-US" altLang="zh-CN" dirty="0"/>
              <a:t>Exploring:</a:t>
            </a:r>
            <a:br>
              <a:rPr kumimoji="1" lang="en-US" altLang="zh-CN" dirty="0"/>
            </a:br>
            <a:r>
              <a:rPr kumimoji="1" lang="en-US" altLang="zh-CN" sz="2800" dirty="0"/>
              <a:t> Figure measurement of two </a:t>
            </a:r>
            <a:r>
              <a:rPr kumimoji="1" lang="en-US" altLang="zh-CN" sz="2800" dirty="0" smtClean="0"/>
              <a:t>detectors(QCM10 &amp; QCM3):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18" y="1936118"/>
            <a:ext cx="9527823" cy="4346223"/>
          </a:xfrm>
        </p:spPr>
      </p:pic>
    </p:spTree>
    <p:extLst>
      <p:ext uri="{BB962C8B-B14F-4D97-AF65-F5344CB8AC3E}">
        <p14:creationId xmlns:p14="http://schemas.microsoft.com/office/powerpoint/2010/main" val="18996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Exploring: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34383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The trends between QCM10 and QCM3 detectors are similar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Different QCM data have correlations.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Distinct measurement </a:t>
            </a:r>
            <a:r>
              <a:rPr kumimoji="1" lang="en-US" altLang="zh-CN" dirty="0"/>
              <a:t>between different types of </a:t>
            </a:r>
            <a:r>
              <a:rPr kumimoji="1" lang="en-US" altLang="zh-CN" dirty="0" smtClean="0"/>
              <a:t>alcohol </a:t>
            </a:r>
            <a:r>
              <a:rPr kumimoji="1" lang="en-US" altLang="zh-CN" dirty="0"/>
              <a:t>gives detectors chance to classify correctly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Integrate </a:t>
            </a:r>
            <a:r>
              <a:rPr kumimoji="1" lang="en-US" altLang="zh-CN" dirty="0">
                <a:solidFill>
                  <a:srgbClr val="FF0000"/>
                </a:solidFill>
              </a:rPr>
              <a:t>QCM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data maybe leads to better classification.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Models:</a:t>
            </a:r>
            <a:br>
              <a:rPr kumimoji="1" lang="en-US" altLang="zh-CN" dirty="0" smtClean="0"/>
            </a:br>
            <a:r>
              <a:rPr kumimoji="1" lang="en-US" altLang="zh-CN" sz="2800" dirty="0" smtClean="0"/>
              <a:t>Each detector has one model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every </a:t>
            </a:r>
            <a:r>
              <a:rPr kumimoji="1" lang="en-US" altLang="zh-CN" dirty="0" smtClean="0"/>
              <a:t>QCM data, </a:t>
            </a:r>
            <a:r>
              <a:rPr kumimoji="1" lang="en-US" altLang="zh-CN" dirty="0"/>
              <a:t>we fit a random forest </a:t>
            </a:r>
            <a:r>
              <a:rPr kumimoji="1" lang="en-US" altLang="zh-CN" dirty="0" smtClean="0"/>
              <a:t>model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70/30 training/test data split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Repeat 10 times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5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Models:</a:t>
            </a:r>
            <a:br>
              <a:rPr kumimoji="1" lang="en-US" altLang="zh-CN" dirty="0"/>
            </a:br>
            <a:r>
              <a:rPr kumimoji="1" lang="en-US" altLang="zh-CN" sz="2800" dirty="0" smtClean="0"/>
              <a:t>Each </a:t>
            </a:r>
            <a:r>
              <a:rPr kumimoji="1" lang="en-US" altLang="zh-CN" sz="2800" dirty="0"/>
              <a:t>detector has one model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95"/>
          </a:xfrm>
        </p:spPr>
        <p:txBody>
          <a:bodyPr>
            <a:normAutofit fontScale="85000" lnSpcReduction="20000"/>
          </a:bodyPr>
          <a:lstStyle/>
          <a:p>
            <a:r>
              <a:rPr kumimoji="1" lang="de-DE" altLang="zh-CN" dirty="0"/>
              <a:t>&gt; </a:t>
            </a:r>
            <a:r>
              <a:rPr kumimoji="1" lang="de-DE" altLang="zh-CN" dirty="0" err="1"/>
              <a:t>print</a:t>
            </a:r>
            <a:r>
              <a:rPr kumimoji="1" lang="de-DE" altLang="zh-CN" dirty="0"/>
              <a:t>(</a:t>
            </a:r>
            <a:r>
              <a:rPr kumimoji="1" lang="de-DE" altLang="zh-CN" dirty="0" err="1"/>
              <a:t>acc_vec_all</a:t>
            </a:r>
            <a:r>
              <a:rPr kumimoji="1" lang="de-DE" altLang="zh-CN" dirty="0"/>
              <a:t>)      </a:t>
            </a:r>
            <a:endParaRPr kumimoji="1" lang="de-DE" altLang="zh-CN" dirty="0" smtClean="0"/>
          </a:p>
          <a:p>
            <a:r>
              <a:rPr kumimoji="1" lang="zh-CN" altLang="en-US" dirty="0" smtClean="0"/>
              <a:t>        </a:t>
            </a:r>
            <a:r>
              <a:rPr kumimoji="1" lang="de-DE" altLang="zh-CN" dirty="0" smtClean="0"/>
              <a:t>[,1] [,2] [,3]  [,4]  [,5] </a:t>
            </a:r>
          </a:p>
          <a:p>
            <a:r>
              <a:rPr kumimoji="1" lang="de-DE" altLang="zh-CN" dirty="0" smtClean="0"/>
              <a:t>[1,]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1.000 0.875 </a:t>
            </a:r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2,]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</a:t>
            </a:r>
            <a:r>
              <a:rPr kumimoji="1" lang="de-DE" altLang="zh-CN" dirty="0"/>
              <a:t>0.750 </a:t>
            </a:r>
            <a:endParaRPr kumimoji="1" lang="de-DE" altLang="zh-CN" dirty="0" smtClean="0"/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3,]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0.875 </a:t>
            </a:r>
            <a:r>
              <a:rPr kumimoji="1" lang="de-DE" altLang="zh-CN" dirty="0"/>
              <a:t>0.875 </a:t>
            </a:r>
            <a:endParaRPr kumimoji="1" lang="de-DE" altLang="zh-CN" dirty="0" smtClean="0"/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4,]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</a:t>
            </a:r>
            <a:r>
              <a:rPr kumimoji="1" lang="de-DE" altLang="zh-CN" dirty="0"/>
              <a:t>1.000 </a:t>
            </a:r>
            <a:endParaRPr kumimoji="1" lang="de-DE" altLang="zh-CN" dirty="0" smtClean="0"/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5,]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</a:t>
            </a:r>
            <a:r>
              <a:rPr kumimoji="1" lang="de-DE" altLang="zh-CN" dirty="0"/>
              <a:t>1.000 </a:t>
            </a:r>
            <a:endParaRPr kumimoji="1" lang="de-DE" altLang="zh-CN" dirty="0" smtClean="0"/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6,]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</a:t>
            </a:r>
            <a:r>
              <a:rPr kumimoji="1" lang="de-DE" altLang="zh-CN" dirty="0"/>
              <a:t>1.000 </a:t>
            </a:r>
            <a:endParaRPr kumimoji="1" lang="de-DE" altLang="zh-CN" dirty="0" smtClean="0"/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7,]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</a:t>
            </a:r>
            <a:r>
              <a:rPr kumimoji="1" lang="de-DE" altLang="zh-CN" dirty="0"/>
              <a:t>1.000 </a:t>
            </a:r>
            <a:endParaRPr kumimoji="1" lang="de-DE" altLang="zh-CN" dirty="0" smtClean="0"/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8,]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</a:t>
            </a:r>
            <a:r>
              <a:rPr kumimoji="1" lang="de-DE" altLang="zh-CN" dirty="0"/>
              <a:t>1.000 </a:t>
            </a:r>
            <a:endParaRPr kumimoji="1" lang="de-DE" altLang="zh-CN" dirty="0" smtClean="0"/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9,]    1    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1.000 1.000</a:t>
            </a:r>
          </a:p>
          <a:p>
            <a:r>
              <a:rPr kumimoji="1" lang="de-DE" altLang="zh-CN" dirty="0" smtClean="0"/>
              <a:t>[</a:t>
            </a:r>
            <a:r>
              <a:rPr kumimoji="1" lang="de-DE" altLang="zh-CN" dirty="0"/>
              <a:t>10,]  </a:t>
            </a:r>
            <a:r>
              <a:rPr kumimoji="1" lang="de-DE" altLang="zh-CN" dirty="0" smtClean="0"/>
              <a:t>1    </a:t>
            </a:r>
            <a:r>
              <a:rPr kumimoji="1" lang="de-DE" altLang="zh-CN" dirty="0"/>
              <a:t>1    1 </a:t>
            </a:r>
            <a:r>
              <a:rPr kumimoji="1" lang="zh-CN" altLang="en-US" dirty="0" smtClean="0"/>
              <a:t> </a:t>
            </a:r>
            <a:r>
              <a:rPr kumimoji="1" lang="de-DE" altLang="zh-CN" dirty="0" smtClean="0"/>
              <a:t>1.000 1.000</a:t>
            </a:r>
          </a:p>
        </p:txBody>
      </p:sp>
    </p:spTree>
    <p:extLst>
      <p:ext uri="{BB962C8B-B14F-4D97-AF65-F5344CB8AC3E}">
        <p14:creationId xmlns:p14="http://schemas.microsoft.com/office/powerpoint/2010/main" val="7518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Analysis &amp; New 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623" y="1683205"/>
            <a:ext cx="11051177" cy="490605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 column represents the </a:t>
            </a:r>
            <a:r>
              <a:rPr kumimoji="1" lang="en-US" altLang="zh-CN" dirty="0" smtClean="0"/>
              <a:t>classification </a:t>
            </a:r>
            <a:r>
              <a:rPr kumimoji="1" lang="en-US" altLang="zh-CN" dirty="0"/>
              <a:t>accuracy of one detector on test set. </a:t>
            </a:r>
            <a:endParaRPr kumimoji="1" lang="en-US" altLang="zh-CN" dirty="0" smtClean="0"/>
          </a:p>
          <a:p>
            <a:r>
              <a:rPr kumimoji="1" lang="en-US" altLang="zh-CN" dirty="0" smtClean="0"/>
              <a:t>Three </a:t>
            </a:r>
            <a:r>
              <a:rPr kumimoji="1" lang="en-US" altLang="zh-CN" dirty="0"/>
              <a:t>QCM detectors(QCM10, QCM12, QCM3) achieve perfect prediction by its own random forest model.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results appear to be satisfying, </a:t>
            </a:r>
            <a:r>
              <a:rPr kumimoji="1" lang="en-US" altLang="zh-CN" dirty="0" smtClean="0"/>
              <a:t>but there are two problems.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Q1:  One </a:t>
            </a:r>
            <a:r>
              <a:rPr kumimoji="1" lang="en-US" altLang="zh-CN" dirty="0">
                <a:solidFill>
                  <a:srgbClr val="FF0000"/>
                </a:solidFill>
              </a:rPr>
              <a:t>model to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predict five dataset. (Five models are inconvenient) 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Q2: If new </a:t>
            </a:r>
            <a:r>
              <a:rPr kumimoji="1" lang="en-US" altLang="zh-CN" dirty="0">
                <a:solidFill>
                  <a:srgbClr val="FF0000"/>
                </a:solidFill>
              </a:rPr>
              <a:t>data is from other QCM detector, not any of the five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we </a:t>
            </a:r>
            <a:r>
              <a:rPr kumimoji="1" lang="en-US" altLang="zh-CN" dirty="0">
                <a:solidFill>
                  <a:srgbClr val="FF0000"/>
                </a:solidFill>
              </a:rPr>
              <a:t>studied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here, how can we classify?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886" y="469627"/>
            <a:ext cx="10961914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en-US" altLang="zh-CN" dirty="0">
                <a:solidFill>
                  <a:srgbClr val="FF0000"/>
                </a:solidFill>
              </a:rPr>
              <a:t> Q1: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One model to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predict </a:t>
            </a:r>
            <a:r>
              <a:rPr kumimoji="1" lang="en-US" altLang="zh-CN" dirty="0">
                <a:solidFill>
                  <a:srgbClr val="FF0000"/>
                </a:solidFill>
              </a:rPr>
              <a:t>five dataset. 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Bind </a:t>
            </a:r>
            <a:r>
              <a:rPr kumimoji="1" lang="en-US" altLang="zh-CN" dirty="0"/>
              <a:t>five QCM dataset together by column and obtain a large dataset.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 concatenated </a:t>
            </a:r>
            <a:r>
              <a:rPr kumimoji="1" lang="en-US" altLang="zh-CN" dirty="0"/>
              <a:t>dataset are split with 0/7/0.3 ratio into training and test dataset.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Fit one </a:t>
            </a:r>
            <a:r>
              <a:rPr kumimoji="1" lang="en-US" altLang="zh-CN" dirty="0"/>
              <a:t>random forest model with the training set and predict the test data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Repeat 10 times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Q1:  One model to predict five dataset.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Repeat 10 times:</a:t>
            </a:r>
          </a:p>
          <a:p>
            <a:r>
              <a:rPr kumimoji="1" lang="en-US" altLang="zh-CN" dirty="0" smtClean="0"/>
              <a:t>Mean of accuracy is </a:t>
            </a:r>
            <a:r>
              <a:rPr kumimoji="1" lang="mr-IN" altLang="zh-CN" dirty="0" smtClean="0"/>
              <a:t>0.9763158</a:t>
            </a:r>
            <a:endParaRPr kumimoji="1" lang="en-US" altLang="zh-CN" dirty="0" smtClean="0"/>
          </a:p>
          <a:p>
            <a:r>
              <a:rPr kumimoji="1" lang="en-US" altLang="zh-CN" dirty="0" smtClean="0"/>
              <a:t>Variance of accuracy is</a:t>
            </a:r>
            <a:r>
              <a:rPr kumimoji="1" lang="mr-IN" altLang="zh-CN" dirty="0" smtClean="0"/>
              <a:t> 0.0009926131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An Acceptable Result, but can be better</a:t>
            </a:r>
          </a:p>
          <a:p>
            <a:r>
              <a:rPr kumimoji="1" lang="en-US" altLang="zh-CN" dirty="0" smtClean="0"/>
              <a:t>Variable Importance Figure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72169"/>
            <a:ext cx="11353800" cy="61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632" y="132534"/>
            <a:ext cx="10515600" cy="1325563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More Analysis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627" y="1458097"/>
            <a:ext cx="11405285" cy="4979773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Three problems:</a:t>
            </a:r>
          </a:p>
          <a:p>
            <a:r>
              <a:rPr kumimoji="1" lang="en-US" altLang="zh-CN" dirty="0" smtClean="0"/>
              <a:t>Naive </a:t>
            </a:r>
            <a:r>
              <a:rPr kumimoji="1" lang="en-US" altLang="zh-CN" dirty="0"/>
              <a:t>concatenated dataset </a:t>
            </a:r>
            <a:r>
              <a:rPr kumimoji="1" lang="en-US" altLang="zh-CN" dirty="0" smtClean="0"/>
              <a:t>ignore </a:t>
            </a:r>
            <a:r>
              <a:rPr kumimoji="1" lang="en-US" altLang="zh-CN" dirty="0"/>
              <a:t>which QCM detector the data is from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 Information </a:t>
            </a:r>
            <a:r>
              <a:rPr kumimoji="1" lang="en-US" altLang="zh-CN" dirty="0"/>
              <a:t>of five </a:t>
            </a:r>
            <a:r>
              <a:rPr kumimoji="1" lang="en-US" altLang="zh-CN" dirty="0" smtClean="0"/>
              <a:t>QCM </a:t>
            </a:r>
            <a:r>
              <a:rPr kumimoji="1" lang="en-US" altLang="zh-CN" dirty="0"/>
              <a:t>detectors is not included in data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Q2 is still not solved.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Method:</a:t>
            </a:r>
          </a:p>
          <a:p>
            <a:r>
              <a:rPr kumimoji="1" lang="en-US" altLang="zh-CN" dirty="0" smtClean="0"/>
              <a:t>Add some info related to QCM detectors(e.g. material, structure,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New info/features are generalized to all QCM detector, not only restricted to these five.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57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Improvement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ratio of component in two </a:t>
            </a:r>
            <a:r>
              <a:rPr kumimoji="1" lang="en-US" altLang="zh-CN" dirty="0" err="1"/>
              <a:t>channals</a:t>
            </a:r>
            <a:r>
              <a:rPr kumimoji="1" lang="en-US" altLang="zh-CN" dirty="0"/>
              <a:t> of different QCM </a:t>
            </a:r>
            <a:r>
              <a:rPr kumimoji="1" lang="en-US" altLang="zh-CN" dirty="0" smtClean="0"/>
              <a:t>detectors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is different. </a:t>
            </a:r>
            <a:endParaRPr kumimoji="1" lang="en-US" altLang="zh-CN" dirty="0"/>
          </a:p>
          <a:p>
            <a:r>
              <a:rPr kumimoji="1" lang="en-US" altLang="zh-CN" dirty="0" smtClean="0"/>
              <a:t>One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two </a:t>
            </a:r>
            <a:r>
              <a:rPr kumimoji="1" lang="en-US" altLang="zh-CN" dirty="0"/>
              <a:t>channels includes molecularly imprinted polymers (MIP), and the other includes nanoparticles (NP</a:t>
            </a:r>
            <a:r>
              <a:rPr kumimoji="1" lang="en-US" altLang="zh-CN" dirty="0" smtClean="0"/>
              <a:t>).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" y="3542320"/>
            <a:ext cx="10058400" cy="33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Alcohols </a:t>
            </a:r>
            <a:r>
              <a:rPr lang="en-US" altLang="zh-CN" dirty="0"/>
              <a:t>have different </a:t>
            </a:r>
            <a:r>
              <a:rPr lang="en-US" altLang="zh-CN" dirty="0" smtClean="0"/>
              <a:t>structures;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uccessful </a:t>
            </a:r>
            <a:r>
              <a:rPr lang="en-US" altLang="zh-CN" dirty="0"/>
              <a:t>detection of different </a:t>
            </a:r>
            <a:r>
              <a:rPr lang="en-US" altLang="zh-CN" dirty="0" smtClean="0"/>
              <a:t>alcohol </a:t>
            </a:r>
            <a:r>
              <a:rPr lang="en-US" altLang="zh-CN" dirty="0"/>
              <a:t>types is important and </a:t>
            </a:r>
            <a:r>
              <a:rPr lang="en-US" altLang="zh-CN" dirty="0" smtClean="0"/>
              <a:t>necessary</a:t>
            </a:r>
          </a:p>
          <a:p>
            <a:endParaRPr kumimoji="1" lang="en-US" altLang="zh-CN" dirty="0"/>
          </a:p>
          <a:p>
            <a:r>
              <a:rPr lang="en-US" altLang="zh-CN" dirty="0" smtClean="0"/>
              <a:t>Five </a:t>
            </a:r>
            <a:r>
              <a:rPr lang="en-US" altLang="zh-CN" dirty="0"/>
              <a:t>different types of </a:t>
            </a:r>
            <a:r>
              <a:rPr lang="en-US" altLang="zh-CN" dirty="0" smtClean="0"/>
              <a:t>alcohol:</a:t>
            </a:r>
          </a:p>
          <a:p>
            <a:r>
              <a:rPr lang="en-US" altLang="zh-CN" dirty="0"/>
              <a:t>1-octanol, 1-propanol, 2-butanol, 2- propanol and 1-isobutanol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211" y="-62975"/>
            <a:ext cx="10515600" cy="94718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211" y="816957"/>
            <a:ext cx="10515600" cy="527545"/>
          </a:xfrm>
        </p:spPr>
        <p:txBody>
          <a:bodyPr/>
          <a:lstStyle/>
          <a:p>
            <a:r>
              <a:rPr kumimoji="1" lang="en-US" altLang="zh-CN" dirty="0"/>
              <a:t>Add new columns </a:t>
            </a:r>
            <a:r>
              <a:rPr kumimoji="1" lang="en-US" altLang="zh-CN" dirty="0" err="1"/>
              <a:t>MIP_ratio</a:t>
            </a:r>
            <a:r>
              <a:rPr kumimoji="1" lang="en-US" altLang="zh-CN" dirty="0"/>
              <a:t> and </a:t>
            </a:r>
            <a:r>
              <a:rPr kumimoji="1" lang="en-US" altLang="zh-CN" dirty="0" err="1" smtClean="0"/>
              <a:t>NP_ratio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52" y="1288191"/>
            <a:ext cx="9639300" cy="54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kumimoji="1" lang="en-US" altLang="zh-CN" dirty="0" smtClean="0"/>
              <a:t>Fit a new model with the refined data.</a:t>
            </a:r>
            <a:endParaRPr kumimoji="1" lang="en-US" altLang="zh-CN" dirty="0"/>
          </a:p>
          <a:p>
            <a:r>
              <a:rPr kumimoji="1" lang="en-US" altLang="zh-CN" dirty="0"/>
              <a:t>Repeat 10 times:</a:t>
            </a:r>
          </a:p>
          <a:p>
            <a:r>
              <a:rPr kumimoji="1" lang="en-US" altLang="zh-CN" dirty="0"/>
              <a:t>Mean of accuracy is </a:t>
            </a:r>
            <a:r>
              <a:rPr kumimoji="1" lang="en-US" altLang="zh-CN" b="1" dirty="0" smtClean="0"/>
              <a:t>1</a:t>
            </a:r>
            <a:endParaRPr kumimoji="1" lang="en-US" altLang="zh-CN" b="1" dirty="0"/>
          </a:p>
          <a:p>
            <a:r>
              <a:rPr kumimoji="1" lang="en-US" altLang="zh-CN" dirty="0"/>
              <a:t>Variance of accuracy is</a:t>
            </a:r>
            <a:r>
              <a:rPr kumimoji="1" lang="mr-IN" altLang="zh-CN" dirty="0"/>
              <a:t> </a:t>
            </a:r>
            <a:r>
              <a:rPr kumimoji="1" lang="en-US" altLang="zh-CN" b="1" dirty="0" smtClean="0"/>
              <a:t>0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en-US" altLang="zh-CN" dirty="0"/>
              <a:t>An </a:t>
            </a:r>
            <a:r>
              <a:rPr kumimoji="1" lang="en-US" altLang="zh-CN" dirty="0" smtClean="0"/>
              <a:t>Excellent Result</a:t>
            </a:r>
          </a:p>
          <a:p>
            <a:r>
              <a:rPr kumimoji="1" lang="en-US" altLang="zh-CN" dirty="0" smtClean="0"/>
              <a:t>Variable </a:t>
            </a:r>
            <a:r>
              <a:rPr kumimoji="1" lang="en-US" altLang="zh-CN" dirty="0"/>
              <a:t>Importance Figure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9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" y="197708"/>
            <a:ext cx="11541211" cy="6301946"/>
          </a:xfrm>
        </p:spPr>
      </p:pic>
    </p:spTree>
    <p:extLst>
      <p:ext uri="{BB962C8B-B14F-4D97-AF65-F5344CB8AC3E}">
        <p14:creationId xmlns:p14="http://schemas.microsoft.com/office/powerpoint/2010/main" val="16159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Result Analysis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kumimoji="1" lang="en-US" altLang="zh-CN" dirty="0" smtClean="0"/>
              <a:t>Both solve Q1 and Q2</a:t>
            </a:r>
          </a:p>
          <a:p>
            <a:r>
              <a:rPr kumimoji="1" lang="en-US" altLang="zh-CN" dirty="0" err="1" smtClean="0"/>
              <a:t>MIP_ratio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NP_ratio</a:t>
            </a:r>
            <a:r>
              <a:rPr kumimoji="1" lang="en-US" altLang="zh-CN" dirty="0" smtClean="0"/>
              <a:t> indeed work </a:t>
            </a:r>
          </a:p>
          <a:p>
            <a:r>
              <a:rPr kumimoji="1" lang="en-US" altLang="zh-CN" dirty="0" smtClean="0"/>
              <a:t>Data </a:t>
            </a:r>
            <a:r>
              <a:rPr kumimoji="1" lang="en-US" altLang="zh-CN" dirty="0"/>
              <a:t>from new QCM detector with different MIP and NP </a:t>
            </a:r>
            <a:r>
              <a:rPr kumimoji="1" lang="en-US" altLang="zh-CN" dirty="0" smtClean="0"/>
              <a:t>ratio can be predicted now.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7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 &amp; Data source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470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Five different </a:t>
            </a:r>
            <a:r>
              <a:rPr lang="en-US" altLang="zh-CN" dirty="0" smtClean="0">
                <a:solidFill>
                  <a:srgbClr val="FF0000"/>
                </a:solidFill>
              </a:rPr>
              <a:t>quartz </a:t>
            </a:r>
            <a:r>
              <a:rPr lang="en-US" altLang="zh-CN" dirty="0">
                <a:solidFill>
                  <a:srgbClr val="FF0000"/>
                </a:solidFill>
              </a:rPr>
              <a:t>crystal </a:t>
            </a:r>
            <a:r>
              <a:rPr lang="en-US" altLang="zh-CN" dirty="0" smtClean="0">
                <a:solidFill>
                  <a:srgbClr val="FF0000"/>
                </a:solidFill>
              </a:rPr>
              <a:t>microbalance(QCM)</a:t>
            </a:r>
            <a:r>
              <a:rPr lang="en-US" altLang="zh-CN" dirty="0" smtClean="0"/>
              <a:t> gas detectors:</a:t>
            </a:r>
          </a:p>
          <a:p>
            <a:r>
              <a:rPr kumimoji="1" lang="en-US" altLang="zh-CN" dirty="0" smtClean="0"/>
              <a:t>QCM6, QCM7, QCM10, QCM12, QCM13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Goal:  </a:t>
            </a:r>
            <a:r>
              <a:rPr kumimoji="1" lang="en-US" altLang="zh-CN" dirty="0" smtClean="0"/>
              <a:t>To classify alcohol by building models with experimental    measurements from five QCM detectors. </a:t>
            </a:r>
          </a:p>
          <a:p>
            <a:endParaRPr kumimoji="1"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Measurements: </a:t>
            </a:r>
          </a:p>
          <a:p>
            <a:r>
              <a:rPr lang="en-US" altLang="zh-CN" dirty="0" smtClean="0"/>
              <a:t>Each QCM detector has two channels.</a:t>
            </a:r>
          </a:p>
          <a:p>
            <a:r>
              <a:rPr lang="en-US" altLang="zh-CN" dirty="0" smtClean="0"/>
              <a:t>Each type of alcohol is mixed with air by five different ratios, </a:t>
            </a:r>
            <a:r>
              <a:rPr lang="en-US" altLang="zh-CN" dirty="0"/>
              <a:t>ranging from 0.799/0.201 to </a:t>
            </a:r>
            <a:r>
              <a:rPr lang="en-US" altLang="zh-CN" dirty="0" smtClean="0"/>
              <a:t>0.400/0.6000.</a:t>
            </a:r>
          </a:p>
        </p:txBody>
      </p:sp>
    </p:spTree>
    <p:extLst>
      <p:ext uri="{BB962C8B-B14F-4D97-AF65-F5344CB8AC3E}">
        <p14:creationId xmlns:p14="http://schemas.microsoft.com/office/powerpoint/2010/main" val="1940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 size:   5 QCM *  25 observations</a:t>
            </a:r>
          </a:p>
          <a:p>
            <a:r>
              <a:rPr kumimoji="1" lang="en-US" altLang="zh-CN" dirty="0" smtClean="0"/>
              <a:t>Dimension: 2 channel * 5 ratios &amp; 5 labels (5 class; one-hot vector)</a:t>
            </a:r>
          </a:p>
          <a:p>
            <a:r>
              <a:rPr kumimoji="1" lang="en-US" altLang="zh-CN" dirty="0" smtClean="0"/>
              <a:t>Label: Indicate the type of alcohol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Transform 5 dimension one-hot vector into 1 label (value: 1,2,3,4,5)</a:t>
            </a:r>
          </a:p>
        </p:txBody>
      </p:sp>
    </p:spTree>
    <p:extLst>
      <p:ext uri="{BB962C8B-B14F-4D97-AF65-F5344CB8AC3E}">
        <p14:creationId xmlns:p14="http://schemas.microsoft.com/office/powerpoint/2010/main" val="471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Processing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23" y="1427990"/>
            <a:ext cx="6791682" cy="4748973"/>
          </a:xfrm>
        </p:spPr>
      </p:pic>
    </p:spTree>
    <p:extLst>
      <p:ext uri="{BB962C8B-B14F-4D97-AF65-F5344CB8AC3E}">
        <p14:creationId xmlns:p14="http://schemas.microsoft.com/office/powerpoint/2010/main" val="11779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Data </a:t>
            </a:r>
            <a:r>
              <a:rPr kumimoji="1" lang="en-US" altLang="zh-CN" dirty="0"/>
              <a:t>Exploring:</a:t>
            </a:r>
            <a:br>
              <a:rPr kumimoji="1" lang="en-US" altLang="zh-CN" dirty="0"/>
            </a:br>
            <a:r>
              <a:rPr kumimoji="1" lang="en-US" altLang="zh-CN" sz="3100" dirty="0"/>
              <a:t>Figure measurement of channel 1 in QCM10 :</a:t>
            </a:r>
            <a:endParaRPr kumimoji="1"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11" y="1833192"/>
            <a:ext cx="8760177" cy="4405312"/>
          </a:xfrm>
        </p:spPr>
      </p:pic>
    </p:spTree>
    <p:extLst>
      <p:ext uri="{BB962C8B-B14F-4D97-AF65-F5344CB8AC3E}">
        <p14:creationId xmlns:p14="http://schemas.microsoft.com/office/powerpoint/2010/main" val="17429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Exploring: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3643"/>
            <a:ext cx="10515600" cy="4393319"/>
          </a:xfrm>
        </p:spPr>
        <p:txBody>
          <a:bodyPr/>
          <a:lstStyle/>
          <a:p>
            <a:r>
              <a:rPr kumimoji="1" lang="en-US" altLang="zh-CN" dirty="0"/>
              <a:t>For each type of alcohol, different ratio corresponds to different levels of measurement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However </a:t>
            </a:r>
            <a:r>
              <a:rPr kumimoji="1" lang="en-US" altLang="zh-CN" dirty="0"/>
              <a:t>two types of </a:t>
            </a:r>
            <a:r>
              <a:rPr kumimoji="1" lang="en-US" altLang="zh-CN" dirty="0" smtClean="0"/>
              <a:t>alcohol(But2 &amp; Iso1) </a:t>
            </a:r>
            <a:r>
              <a:rPr kumimoji="1" lang="en-US" altLang="zh-CN" dirty="0"/>
              <a:t>have similar measurement for different </a:t>
            </a:r>
            <a:r>
              <a:rPr kumimoji="1" lang="en-US" altLang="zh-CN" dirty="0" smtClean="0"/>
              <a:t>alcohol/air ratios;</a:t>
            </a:r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ifficult </a:t>
            </a:r>
            <a:r>
              <a:rPr kumimoji="1" lang="en-US" altLang="zh-CN" dirty="0"/>
              <a:t>for differentiate </a:t>
            </a:r>
            <a:r>
              <a:rPr kumimoji="1" lang="en-US" altLang="zh-CN" dirty="0" smtClean="0"/>
              <a:t>them only according to channel 1.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Data </a:t>
            </a:r>
            <a:r>
              <a:rPr kumimoji="1" lang="en-US" altLang="zh-CN" dirty="0"/>
              <a:t>Exploring:</a:t>
            </a:r>
            <a:br>
              <a:rPr kumimoji="1" lang="en-US" altLang="zh-CN" dirty="0"/>
            </a:br>
            <a:r>
              <a:rPr kumimoji="1" lang="en-US" altLang="zh-CN" sz="3100" dirty="0"/>
              <a:t> Figure measurement of </a:t>
            </a:r>
            <a:r>
              <a:rPr kumimoji="1" lang="en-US" altLang="zh-CN" sz="3100" dirty="0" smtClean="0"/>
              <a:t>two channels in </a:t>
            </a:r>
            <a:r>
              <a:rPr kumimoji="1" lang="en-US" altLang="zh-CN" sz="3100" dirty="0"/>
              <a:t>QCM10 :</a:t>
            </a:r>
            <a:endParaRPr kumimoji="1"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690688"/>
            <a:ext cx="9321800" cy="4526844"/>
          </a:xfrm>
        </p:spPr>
      </p:pic>
    </p:spTree>
    <p:extLst>
      <p:ext uri="{BB962C8B-B14F-4D97-AF65-F5344CB8AC3E}">
        <p14:creationId xmlns:p14="http://schemas.microsoft.com/office/powerpoint/2010/main" val="16332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Exploring: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Trend </a:t>
            </a:r>
            <a:r>
              <a:rPr kumimoji="1" lang="en-US" altLang="zh-CN" dirty="0"/>
              <a:t>of measurement of two channel </a:t>
            </a:r>
            <a:r>
              <a:rPr kumimoji="1" lang="en-US" altLang="zh-CN" dirty="0" smtClean="0"/>
              <a:t>is </a:t>
            </a:r>
            <a:r>
              <a:rPr kumimoji="1" lang="en-US" altLang="zh-CN" dirty="0"/>
              <a:t>similar.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Difference </a:t>
            </a:r>
            <a:r>
              <a:rPr kumimoji="1" lang="en-US" altLang="zh-CN" dirty="0"/>
              <a:t>between But2 and </a:t>
            </a:r>
            <a:r>
              <a:rPr kumimoji="1" lang="en-US" altLang="zh-CN" dirty="0" smtClean="0"/>
              <a:t>Iso1 </a:t>
            </a:r>
            <a:r>
              <a:rPr kumimoji="1" lang="en-US" altLang="zh-CN" dirty="0"/>
              <a:t>in channel 2 is significant compared with channel 1, which helps to classify them by data both from two channels.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748</Words>
  <Application>Microsoft Macintosh PowerPoint</Application>
  <PresentationFormat>宽屏</PresentationFormat>
  <Paragraphs>113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DengXian</vt:lpstr>
      <vt:lpstr>DengXian Light</vt:lpstr>
      <vt:lpstr>Mangal</vt:lpstr>
      <vt:lpstr>Arial</vt:lpstr>
      <vt:lpstr>Office 主题</vt:lpstr>
      <vt:lpstr>QCM detectors for classification of alcohol</vt:lpstr>
      <vt:lpstr>Background</vt:lpstr>
      <vt:lpstr>Goal &amp; Data source</vt:lpstr>
      <vt:lpstr>Data Size</vt:lpstr>
      <vt:lpstr>Data Processing</vt:lpstr>
      <vt:lpstr>Data Exploring: Figure measurement of channel 1 in QCM10 :</vt:lpstr>
      <vt:lpstr>Data Exploring:</vt:lpstr>
      <vt:lpstr>Data Exploring:  Figure measurement of two channels in QCM10 :</vt:lpstr>
      <vt:lpstr>Data Exploring:</vt:lpstr>
      <vt:lpstr>Data Exploring:  Figure measurement of two detectors(QCM10 &amp; QCM3):</vt:lpstr>
      <vt:lpstr>Data Exploring:</vt:lpstr>
      <vt:lpstr>Models: Each detector has one model</vt:lpstr>
      <vt:lpstr>Models: Each detector has one model</vt:lpstr>
      <vt:lpstr>Results Analysis &amp; New problem</vt:lpstr>
      <vt:lpstr>  Q1:  One model to predict five dataset.  . </vt:lpstr>
      <vt:lpstr>Q1:  One model to predict five dataset.</vt:lpstr>
      <vt:lpstr>PowerPoint 演示文稿</vt:lpstr>
      <vt:lpstr>More Analysis</vt:lpstr>
      <vt:lpstr>Improvement</vt:lpstr>
      <vt:lpstr>Improvement</vt:lpstr>
      <vt:lpstr>Model</vt:lpstr>
      <vt:lpstr>PowerPoint 演示文稿</vt:lpstr>
      <vt:lpstr>Result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 detectors for classification of alcohol</dc:title>
  <dc:creator>Microsoft Office 用户</dc:creator>
  <cp:lastModifiedBy>Microsoft Office 用户</cp:lastModifiedBy>
  <cp:revision>22</cp:revision>
  <dcterms:created xsi:type="dcterms:W3CDTF">2020-05-06T09:51:54Z</dcterms:created>
  <dcterms:modified xsi:type="dcterms:W3CDTF">2020-05-07T13:15:12Z</dcterms:modified>
</cp:coreProperties>
</file>