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80" r:id="rId18"/>
    <p:sldId id="281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81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208" y="19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9EA9F-5B91-A046-8F68-12B9A2D04F4B}" type="datetimeFigureOut">
              <a:rPr kumimoji="1" lang="zh-CN" altLang="en-US" smtClean="0"/>
              <a:t>2020/5/23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D4112-552E-2140-983B-A143F7572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29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D4112-552E-2140-983B-A143F7572C5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43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D4112-552E-2140-983B-A143F7572C5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49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43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84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1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9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29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76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62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9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5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87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1B849-C82F-E740-87C2-0BE2FF9640F5}" type="datetimeFigureOut">
              <a:rPr kumimoji="1" lang="zh-CN" altLang="en-US" smtClean="0"/>
              <a:t>2020/5/23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74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QCM detectors for classification of alcohol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Wen </a:t>
            </a:r>
            <a:r>
              <a:rPr kumimoji="1" lang="en-US" altLang="zh-CN" dirty="0" err="1"/>
              <a:t>Hongwei</a:t>
            </a:r>
            <a:endParaRPr kumimoji="1" lang="en-US" altLang="zh-CN" dirty="0"/>
          </a:p>
          <a:p>
            <a:r>
              <a:rPr kumimoji="1" lang="en-US" altLang="zh-CN" dirty="0"/>
              <a:t>2020,5,8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91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Exploring:</a:t>
            </a:r>
            <a:br>
              <a:rPr kumimoji="1" lang="en-US" altLang="zh-CN" dirty="0"/>
            </a:br>
            <a:r>
              <a:rPr kumimoji="1" lang="en-US" altLang="zh-CN" sz="2800" dirty="0"/>
              <a:t> Figure measurement of two detectors(QCM10 &amp; QCM3):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18" y="1936118"/>
            <a:ext cx="9527823" cy="4346223"/>
          </a:xfrm>
        </p:spPr>
      </p:pic>
    </p:spTree>
    <p:extLst>
      <p:ext uri="{BB962C8B-B14F-4D97-AF65-F5344CB8AC3E}">
        <p14:creationId xmlns:p14="http://schemas.microsoft.com/office/powerpoint/2010/main" val="189967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Exploring: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34383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The trends between QCM10 and QCM3 detectors are similar.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Different QCM data have correlations.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Distinct measurement between different types of alcohol gives detectors chance to classify correctly.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Integrate QCM data maybe leads to better classification.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8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Models:</a:t>
            </a:r>
            <a:br>
              <a:rPr kumimoji="1" lang="en-US" altLang="zh-CN" dirty="0"/>
            </a:br>
            <a:r>
              <a:rPr kumimoji="1" lang="en-US" altLang="zh-CN" sz="2800" dirty="0"/>
              <a:t>Each detector has one model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 every QCM data, we fit a random forest model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70/30 training/test data split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Repeat 10 times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52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Models:</a:t>
            </a:r>
            <a:br>
              <a:rPr kumimoji="1" lang="en-US" altLang="zh-CN" dirty="0"/>
            </a:br>
            <a:r>
              <a:rPr kumimoji="1" lang="en-US" altLang="zh-CN" sz="2800" dirty="0"/>
              <a:t>Each detector has one model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1295"/>
          </a:xfrm>
        </p:spPr>
        <p:txBody>
          <a:bodyPr>
            <a:normAutofit fontScale="85000" lnSpcReduction="20000"/>
          </a:bodyPr>
          <a:lstStyle/>
          <a:p>
            <a:r>
              <a:rPr kumimoji="1" lang="de-DE" altLang="zh-CN" dirty="0"/>
              <a:t>&gt; </a:t>
            </a:r>
            <a:r>
              <a:rPr kumimoji="1" lang="de-DE" altLang="zh-CN" dirty="0" err="1"/>
              <a:t>print</a:t>
            </a:r>
            <a:r>
              <a:rPr kumimoji="1" lang="de-DE" altLang="zh-CN" dirty="0"/>
              <a:t>(</a:t>
            </a:r>
            <a:r>
              <a:rPr kumimoji="1" lang="de-DE" altLang="zh-CN" dirty="0" err="1"/>
              <a:t>acc_vec_all</a:t>
            </a:r>
            <a:r>
              <a:rPr kumimoji="1" lang="de-DE" altLang="zh-CN" dirty="0"/>
              <a:t>)      </a:t>
            </a:r>
          </a:p>
          <a:p>
            <a:r>
              <a:rPr kumimoji="1" lang="zh-CN" altLang="en-US" dirty="0"/>
              <a:t>        </a:t>
            </a:r>
            <a:r>
              <a:rPr kumimoji="1" lang="de-DE" altLang="zh-CN" dirty="0"/>
              <a:t>[,1] [,2] [,3]  [,4]  [,5] </a:t>
            </a:r>
          </a:p>
          <a:p>
            <a:r>
              <a:rPr kumimoji="1" lang="de-DE" altLang="zh-CN" dirty="0"/>
              <a:t>[1,]    1    1    1 </a:t>
            </a:r>
            <a:r>
              <a:rPr kumimoji="1" lang="zh-CN" altLang="en-US" dirty="0"/>
              <a:t> </a:t>
            </a:r>
            <a:r>
              <a:rPr kumimoji="1" lang="de-DE" altLang="zh-CN" dirty="0"/>
              <a:t>1.000 0.875 </a:t>
            </a:r>
          </a:p>
          <a:p>
            <a:r>
              <a:rPr kumimoji="1" lang="de-DE" altLang="zh-CN" dirty="0"/>
              <a:t>[2,]    1    1    1 </a:t>
            </a:r>
            <a:r>
              <a:rPr kumimoji="1" lang="zh-CN" altLang="en-US" dirty="0"/>
              <a:t> </a:t>
            </a:r>
            <a:r>
              <a:rPr kumimoji="1" lang="de-DE" altLang="zh-CN" dirty="0"/>
              <a:t>1.000 0.750 </a:t>
            </a:r>
          </a:p>
          <a:p>
            <a:r>
              <a:rPr kumimoji="1" lang="de-DE" altLang="zh-CN" dirty="0"/>
              <a:t>[3,]    1    1    1 </a:t>
            </a:r>
            <a:r>
              <a:rPr kumimoji="1" lang="zh-CN" altLang="en-US" dirty="0"/>
              <a:t> </a:t>
            </a:r>
            <a:r>
              <a:rPr kumimoji="1" lang="de-DE" altLang="zh-CN" dirty="0"/>
              <a:t>0.875 0.875 </a:t>
            </a:r>
          </a:p>
          <a:p>
            <a:r>
              <a:rPr kumimoji="1" lang="de-DE" altLang="zh-CN" dirty="0"/>
              <a:t>[4,]    1    1    1 </a:t>
            </a:r>
            <a:r>
              <a:rPr kumimoji="1" lang="zh-CN" altLang="en-US" dirty="0"/>
              <a:t> </a:t>
            </a:r>
            <a:r>
              <a:rPr kumimoji="1" lang="de-DE" altLang="zh-CN" dirty="0"/>
              <a:t>1.000 1.000 </a:t>
            </a:r>
          </a:p>
          <a:p>
            <a:r>
              <a:rPr kumimoji="1" lang="de-DE" altLang="zh-CN" dirty="0"/>
              <a:t>[5,]    1    1    1 </a:t>
            </a:r>
            <a:r>
              <a:rPr kumimoji="1" lang="zh-CN" altLang="en-US" dirty="0"/>
              <a:t> </a:t>
            </a:r>
            <a:r>
              <a:rPr kumimoji="1" lang="de-DE" altLang="zh-CN" dirty="0"/>
              <a:t>1.000 1.000 </a:t>
            </a:r>
          </a:p>
          <a:p>
            <a:r>
              <a:rPr kumimoji="1" lang="de-DE" altLang="zh-CN" dirty="0"/>
              <a:t>[6,]    1    1    1 </a:t>
            </a:r>
            <a:r>
              <a:rPr kumimoji="1" lang="zh-CN" altLang="en-US" dirty="0"/>
              <a:t> </a:t>
            </a:r>
            <a:r>
              <a:rPr kumimoji="1" lang="de-DE" altLang="zh-CN" dirty="0"/>
              <a:t>1.000 1.000 </a:t>
            </a:r>
          </a:p>
          <a:p>
            <a:r>
              <a:rPr kumimoji="1" lang="de-DE" altLang="zh-CN" dirty="0"/>
              <a:t>[7,]    1    1    1 </a:t>
            </a:r>
            <a:r>
              <a:rPr kumimoji="1" lang="zh-CN" altLang="en-US" dirty="0"/>
              <a:t> </a:t>
            </a:r>
            <a:r>
              <a:rPr kumimoji="1" lang="de-DE" altLang="zh-CN" dirty="0"/>
              <a:t>1.000 1.000 </a:t>
            </a:r>
          </a:p>
          <a:p>
            <a:r>
              <a:rPr kumimoji="1" lang="de-DE" altLang="zh-CN" dirty="0"/>
              <a:t>[8,]    1    1    1 </a:t>
            </a:r>
            <a:r>
              <a:rPr kumimoji="1" lang="zh-CN" altLang="en-US" dirty="0"/>
              <a:t> </a:t>
            </a:r>
            <a:r>
              <a:rPr kumimoji="1" lang="de-DE" altLang="zh-CN" dirty="0"/>
              <a:t>1.000 1.000 </a:t>
            </a:r>
          </a:p>
          <a:p>
            <a:r>
              <a:rPr kumimoji="1" lang="de-DE" altLang="zh-CN" dirty="0"/>
              <a:t>[9,]    1    1    1 </a:t>
            </a:r>
            <a:r>
              <a:rPr kumimoji="1" lang="zh-CN" altLang="en-US" dirty="0"/>
              <a:t> </a:t>
            </a:r>
            <a:r>
              <a:rPr kumimoji="1" lang="de-DE" altLang="zh-CN" dirty="0"/>
              <a:t>1.000 1.000</a:t>
            </a:r>
          </a:p>
          <a:p>
            <a:r>
              <a:rPr kumimoji="1" lang="de-DE" altLang="zh-CN" dirty="0"/>
              <a:t>[10,]  1    1    1 </a:t>
            </a:r>
            <a:r>
              <a:rPr kumimoji="1" lang="zh-CN" altLang="en-US" dirty="0"/>
              <a:t> </a:t>
            </a:r>
            <a:r>
              <a:rPr kumimoji="1" lang="de-DE" altLang="zh-CN" dirty="0"/>
              <a:t>1.000 1.000</a:t>
            </a:r>
          </a:p>
        </p:txBody>
      </p:sp>
    </p:spTree>
    <p:extLst>
      <p:ext uri="{BB962C8B-B14F-4D97-AF65-F5344CB8AC3E}">
        <p14:creationId xmlns:p14="http://schemas.microsoft.com/office/powerpoint/2010/main" val="75181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 Analysis &amp; New problem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623" y="1683205"/>
            <a:ext cx="11051177" cy="490605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Each column represents the classification accuracy of one detector on test set. </a:t>
            </a:r>
          </a:p>
          <a:p>
            <a:r>
              <a:rPr kumimoji="1" lang="en-US" altLang="zh-CN" dirty="0"/>
              <a:t>Three QCM detectors(QCM10, QCM12, QCM3) achieve perfect prediction by its own random forest model.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results appear to be satisfying, but there are two problems.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Q1:  One model to predict five dataset. (Five models are inconvenient) 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Q2: If new data is from other QCM detector, not any of the five we studied here, how can we classify?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80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886" y="469627"/>
            <a:ext cx="10961914" cy="1325563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solidFill>
                  <a:srgbClr val="FF0000"/>
                </a:solidFill>
              </a:rPr>
            </a:br>
            <a:r>
              <a:rPr kumimoji="1" lang="en-US" altLang="zh-CN" dirty="0">
                <a:solidFill>
                  <a:srgbClr val="FF0000"/>
                </a:solidFill>
              </a:rPr>
              <a:t> Q1:  One model to predict five dataset. 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r>
              <a:rPr kumimoji="1" lang="en-US" altLang="zh-CN" dirty="0">
                <a:solidFill>
                  <a:srgbClr val="FF0000"/>
                </a:solidFill>
              </a:rPr>
              <a:t>.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Bind five QCM dataset together by column and obtain a large dataset.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concatenated dataset are split with 0/7/0.3 ratio into training and test dataset.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Fit one random forest model with the training set and predict the test data.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Repeat 10 times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4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Q1:  One model to predict five dataset.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Repeat 10 times:</a:t>
            </a:r>
          </a:p>
          <a:p>
            <a:r>
              <a:rPr kumimoji="1" lang="en-US" altLang="zh-CN" dirty="0"/>
              <a:t>Mean of accuracy is </a:t>
            </a:r>
            <a:r>
              <a:rPr kumimoji="1" lang="mr-IN" altLang="zh-CN" dirty="0"/>
              <a:t>0.9763158</a:t>
            </a:r>
            <a:endParaRPr kumimoji="1" lang="en-US" altLang="zh-CN" dirty="0"/>
          </a:p>
          <a:p>
            <a:r>
              <a:rPr kumimoji="1" lang="en-US" altLang="zh-CN" dirty="0"/>
              <a:t>Variance of accuracy is</a:t>
            </a:r>
            <a:r>
              <a:rPr kumimoji="1" lang="mr-IN" altLang="zh-CN" dirty="0"/>
              <a:t> 0.0009926131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An Acceptable Result, but can be better</a:t>
            </a:r>
          </a:p>
          <a:p>
            <a:r>
              <a:rPr kumimoji="1" lang="en-US" altLang="zh-CN" dirty="0"/>
              <a:t>Variable Importance Figure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4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E3266-3C03-7643-85E3-499AC9CA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Misclassified point analysis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49C2E-F61A-B64A-995D-0A1F7A6D1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022" y="1477788"/>
            <a:ext cx="8026400" cy="27432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CEB379-77E5-2F43-B7D7-E602B296F8F0}"/>
              </a:ext>
            </a:extLst>
          </p:cNvPr>
          <p:cNvSpPr txBox="1"/>
          <p:nvPr/>
        </p:nvSpPr>
        <p:spPr>
          <a:xfrm>
            <a:off x="1014022" y="4451123"/>
            <a:ext cx="9683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dirty="0"/>
              <a:t> Although the nearest neighbor of the 71th point belongs to the same class as themselves</a:t>
            </a:r>
            <a:r>
              <a:rPr lang="zh-CN" altLang="en-US" sz="2000" dirty="0"/>
              <a:t>，</a:t>
            </a:r>
            <a:r>
              <a:rPr lang="en" altLang="zh-CN" sz="2000" dirty="0"/>
              <a:t> a large proportion of nearest ten neighbors do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en" altLang="zh-CN" sz="2000" dirty="0"/>
              <a:t>t belong to the same class. Meanwhile, the ten points all have large </a:t>
            </a:r>
            <a:r>
              <a:rPr lang="en" altLang="zh-CN" sz="2000" dirty="0" err="1"/>
              <a:t>possiblility</a:t>
            </a:r>
            <a:r>
              <a:rPr lang="en" altLang="zh-CN" sz="2000" dirty="0"/>
              <a:t> to reside in the same leaf cell with the 7171th point when the parameter “node size” is set by 5.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0606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74216-6470-CD4E-905B-60791F12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476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Chance for improving accuracy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68800-1CAA-D146-9D71-AF4DC41D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440" y="1092531"/>
            <a:ext cx="10515600" cy="4977555"/>
          </a:xfrm>
        </p:spPr>
        <p:txBody>
          <a:bodyPr/>
          <a:lstStyle/>
          <a:p>
            <a:r>
              <a:rPr lang="en" altLang="zh-CN" dirty="0"/>
              <a:t>Correlation between different decision trees is preferably low.</a:t>
            </a:r>
          </a:p>
          <a:p>
            <a:r>
              <a:rPr lang="en" altLang="zh-CN" dirty="0"/>
              <a:t>However, correlation between feature space are high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DDFE96-E94F-DB4E-98B4-02607F42E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3" y="2013074"/>
            <a:ext cx="9121000" cy="497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1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72169"/>
            <a:ext cx="11353800" cy="612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6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Alcohols have different structures;</a:t>
            </a:r>
          </a:p>
          <a:p>
            <a:r>
              <a:rPr lang="en-US" altLang="zh-CN" dirty="0"/>
              <a:t>Successful detection of different alcohol types is important and necessary</a:t>
            </a:r>
          </a:p>
          <a:p>
            <a:endParaRPr kumimoji="1" lang="en-US" altLang="zh-CN" dirty="0"/>
          </a:p>
          <a:p>
            <a:r>
              <a:rPr lang="en-US" altLang="zh-CN" dirty="0"/>
              <a:t>Five different types of alcohol:</a:t>
            </a:r>
          </a:p>
          <a:p>
            <a:r>
              <a:rPr lang="en-US" altLang="zh-CN" dirty="0"/>
              <a:t>1-octanol, 1-propanol, 2-butanol, 2- propanol and 1-isobutanol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74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632" y="132534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More Analysis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627" y="1458097"/>
            <a:ext cx="11405285" cy="497977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Three problems:</a:t>
            </a:r>
          </a:p>
          <a:p>
            <a:r>
              <a:rPr kumimoji="1" lang="en-US" altLang="zh-CN" dirty="0"/>
              <a:t>Naive concatenated dataset ignore which QCM detector the data is from.</a:t>
            </a:r>
          </a:p>
          <a:p>
            <a:r>
              <a:rPr kumimoji="1" lang="en-US" altLang="zh-CN" dirty="0"/>
              <a:t> Information of five QCM detectors is not included in data.</a:t>
            </a:r>
          </a:p>
          <a:p>
            <a:r>
              <a:rPr kumimoji="1" lang="en-US" altLang="zh-CN" dirty="0"/>
              <a:t>Q2 is still not solved.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Method:</a:t>
            </a:r>
          </a:p>
          <a:p>
            <a:r>
              <a:rPr kumimoji="1" lang="en-US" altLang="zh-CN" dirty="0"/>
              <a:t>Add some info related to QCM detectors(e.g. material, structure, </a:t>
            </a:r>
            <a:r>
              <a:rPr kumimoji="1" lang="mr-IN" altLang="zh-CN" dirty="0"/>
              <a:t>…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New info/features are generalized to all QCM detector, not only restricted to these five.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5721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Improvement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The ratio of component in two </a:t>
            </a:r>
            <a:r>
              <a:rPr kumimoji="1" lang="en-US" altLang="zh-CN" dirty="0" err="1"/>
              <a:t>channals</a:t>
            </a:r>
            <a:r>
              <a:rPr kumimoji="1" lang="en-US" altLang="zh-CN" dirty="0"/>
              <a:t> of different QCM detectors is different. </a:t>
            </a:r>
          </a:p>
          <a:p>
            <a:r>
              <a:rPr kumimoji="1" lang="en-US" altLang="zh-CN" dirty="0"/>
              <a:t>One of two channels includes molecularly imprinted polymers (MIP), and the other includes nanoparticles (NP).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6" y="3542320"/>
            <a:ext cx="10058400" cy="33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91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211" y="-62975"/>
            <a:ext cx="10515600" cy="94718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Improvement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211" y="816957"/>
            <a:ext cx="10515600" cy="527545"/>
          </a:xfrm>
        </p:spPr>
        <p:txBody>
          <a:bodyPr/>
          <a:lstStyle/>
          <a:p>
            <a:r>
              <a:rPr kumimoji="1" lang="en-US" altLang="zh-CN" dirty="0"/>
              <a:t>Add new columns </a:t>
            </a:r>
            <a:r>
              <a:rPr kumimoji="1" lang="en-US" altLang="zh-CN" dirty="0" err="1"/>
              <a:t>MIP_ratio</a:t>
            </a:r>
            <a:r>
              <a:rPr kumimoji="1" lang="en-US" altLang="zh-CN" dirty="0"/>
              <a:t> and </a:t>
            </a:r>
            <a:r>
              <a:rPr kumimoji="1" lang="en-US" altLang="zh-CN" dirty="0" err="1"/>
              <a:t>NP_ratio</a:t>
            </a:r>
            <a:r>
              <a:rPr kumimoji="1" lang="en-US" altLang="zh-CN" dirty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52" y="1288191"/>
            <a:ext cx="9639300" cy="54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22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Model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kumimoji="1" lang="en-US" altLang="zh-CN" dirty="0"/>
              <a:t>Fit a new model with the refined data.</a:t>
            </a:r>
          </a:p>
          <a:p>
            <a:r>
              <a:rPr kumimoji="1" lang="en-US" altLang="zh-CN" dirty="0"/>
              <a:t>Repeat 10 times:</a:t>
            </a:r>
          </a:p>
          <a:p>
            <a:r>
              <a:rPr kumimoji="1" lang="en-US" altLang="zh-CN" dirty="0"/>
              <a:t>Mean of accuracy is </a:t>
            </a:r>
            <a:r>
              <a:rPr kumimoji="1" lang="en-US" altLang="zh-CN" b="1" dirty="0"/>
              <a:t>1</a:t>
            </a:r>
          </a:p>
          <a:p>
            <a:r>
              <a:rPr kumimoji="1" lang="en-US" altLang="zh-CN" dirty="0"/>
              <a:t>Variance of accuracy is</a:t>
            </a:r>
            <a:r>
              <a:rPr kumimoji="1" lang="mr-IN" altLang="zh-CN" dirty="0"/>
              <a:t> </a:t>
            </a:r>
            <a:r>
              <a:rPr kumimoji="1" lang="en-US" altLang="zh-CN" b="1" dirty="0"/>
              <a:t>0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An Excellent Result</a:t>
            </a:r>
          </a:p>
          <a:p>
            <a:r>
              <a:rPr kumimoji="1" lang="en-US" altLang="zh-CN" dirty="0"/>
              <a:t>Variable Importance Figure</a:t>
            </a:r>
          </a:p>
          <a:p>
            <a:r>
              <a:rPr kumimoji="1" lang="en-US" altLang="zh-CN" dirty="0"/>
              <a:t>New correlation plot: low correlation between new feature(</a:t>
            </a:r>
            <a:r>
              <a:rPr kumimoji="1" lang="en-US" altLang="zh-CN" dirty="0" err="1"/>
              <a:t>MIP_ratio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NP_ratio</a:t>
            </a:r>
            <a:r>
              <a:rPr kumimoji="1" lang="en-US" altLang="zh-CN" dirty="0"/>
              <a:t>) and measurements.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911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3" y="197708"/>
            <a:ext cx="11541211" cy="6301946"/>
          </a:xfrm>
        </p:spPr>
      </p:pic>
    </p:spTree>
    <p:extLst>
      <p:ext uri="{BB962C8B-B14F-4D97-AF65-F5344CB8AC3E}">
        <p14:creationId xmlns:p14="http://schemas.microsoft.com/office/powerpoint/2010/main" val="1615991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027C7-C465-D045-9201-62D77CAB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5B05FA-B772-4C49-9C6B-4F64A392B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157" y="129356"/>
            <a:ext cx="9239001" cy="6599287"/>
          </a:xfrm>
        </p:spPr>
      </p:pic>
    </p:spTree>
    <p:extLst>
      <p:ext uri="{BB962C8B-B14F-4D97-AF65-F5344CB8AC3E}">
        <p14:creationId xmlns:p14="http://schemas.microsoft.com/office/powerpoint/2010/main" val="3786841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Result Analysis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kumimoji="1" lang="en-US" altLang="zh-CN" dirty="0"/>
              <a:t>Both solve Q1 and Q2</a:t>
            </a:r>
          </a:p>
          <a:p>
            <a:r>
              <a:rPr kumimoji="1" lang="en-US" altLang="zh-CN" dirty="0" err="1"/>
              <a:t>MIP_ratio</a:t>
            </a:r>
            <a:r>
              <a:rPr kumimoji="1" lang="en-US" altLang="zh-CN" dirty="0"/>
              <a:t> and </a:t>
            </a:r>
            <a:r>
              <a:rPr kumimoji="1" lang="en-US" altLang="zh-CN" dirty="0" err="1"/>
              <a:t>NP_ratio</a:t>
            </a:r>
            <a:r>
              <a:rPr kumimoji="1" lang="en-US" altLang="zh-CN" dirty="0"/>
              <a:t> indeed work </a:t>
            </a:r>
          </a:p>
          <a:p>
            <a:r>
              <a:rPr kumimoji="1" lang="en-US" altLang="zh-CN" dirty="0"/>
              <a:t>Data from new QCM detector with different MIP and NP ratio can be predicted now.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73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Goal &amp; Data source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470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Five different </a:t>
            </a:r>
            <a:r>
              <a:rPr lang="en-US" altLang="zh-CN" dirty="0">
                <a:solidFill>
                  <a:srgbClr val="FF0000"/>
                </a:solidFill>
              </a:rPr>
              <a:t>quartz crystal microbalance(QCM)</a:t>
            </a:r>
            <a:r>
              <a:rPr lang="en-US" altLang="zh-CN" dirty="0"/>
              <a:t> gas detectors:</a:t>
            </a:r>
          </a:p>
          <a:p>
            <a:r>
              <a:rPr kumimoji="1" lang="en-US" altLang="zh-CN" dirty="0"/>
              <a:t>QCM6, QCM7, QCM10, QCM12, QCM13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Goal:  </a:t>
            </a:r>
            <a:r>
              <a:rPr kumimoji="1" lang="en-US" altLang="zh-CN" dirty="0"/>
              <a:t>To classify alcohol by building models with experimental    measurements from five QCM detectors. </a:t>
            </a:r>
          </a:p>
          <a:p>
            <a:endParaRPr kumimoji="1"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Measurements: </a:t>
            </a:r>
          </a:p>
          <a:p>
            <a:r>
              <a:rPr lang="en-US" altLang="zh-CN" dirty="0"/>
              <a:t>Each QCM detector has two channels.</a:t>
            </a:r>
          </a:p>
          <a:p>
            <a:r>
              <a:rPr lang="en-US" altLang="zh-CN" dirty="0"/>
              <a:t>Each type of alcohol is mixed with air by five different ratios, ranging from 0.799/0.201 to 0.400/0.6000.</a:t>
            </a:r>
          </a:p>
        </p:txBody>
      </p:sp>
    </p:spTree>
    <p:extLst>
      <p:ext uri="{BB962C8B-B14F-4D97-AF65-F5344CB8AC3E}">
        <p14:creationId xmlns:p14="http://schemas.microsoft.com/office/powerpoint/2010/main" val="194086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Size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 size:   5 QCM *  25 observations</a:t>
            </a:r>
          </a:p>
          <a:p>
            <a:r>
              <a:rPr kumimoji="1" lang="en-US" altLang="zh-CN" dirty="0"/>
              <a:t>Dimension: 2 channel * 5 ratios &amp; 5 labels (5 class; one-hot vector)</a:t>
            </a:r>
          </a:p>
          <a:p>
            <a:r>
              <a:rPr kumimoji="1" lang="en-US" altLang="zh-CN" dirty="0"/>
              <a:t>Label: Indicate the type of alcohol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Transform 5 dimension one-hot vector into 1 label (value: 1,2,3,4,5)</a:t>
            </a:r>
          </a:p>
        </p:txBody>
      </p:sp>
    </p:spTree>
    <p:extLst>
      <p:ext uri="{BB962C8B-B14F-4D97-AF65-F5344CB8AC3E}">
        <p14:creationId xmlns:p14="http://schemas.microsoft.com/office/powerpoint/2010/main" val="47147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Processing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23" y="1427990"/>
            <a:ext cx="6791682" cy="4748973"/>
          </a:xfrm>
        </p:spPr>
      </p:pic>
    </p:spTree>
    <p:extLst>
      <p:ext uri="{BB962C8B-B14F-4D97-AF65-F5344CB8AC3E}">
        <p14:creationId xmlns:p14="http://schemas.microsoft.com/office/powerpoint/2010/main" val="117791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Data Exploring:</a:t>
            </a:r>
            <a:br>
              <a:rPr kumimoji="1" lang="en-US" altLang="zh-CN" dirty="0"/>
            </a:br>
            <a:r>
              <a:rPr kumimoji="1" lang="en-US" altLang="zh-CN" sz="3100" dirty="0"/>
              <a:t>Figure measurement of channel 1 in QCM10 :</a:t>
            </a:r>
            <a:endParaRPr kumimoji="1" lang="zh-CN" altLang="en-US" sz="31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11" y="1833192"/>
            <a:ext cx="8760177" cy="4405312"/>
          </a:xfrm>
        </p:spPr>
      </p:pic>
    </p:spTree>
    <p:extLst>
      <p:ext uri="{BB962C8B-B14F-4D97-AF65-F5344CB8AC3E}">
        <p14:creationId xmlns:p14="http://schemas.microsoft.com/office/powerpoint/2010/main" val="174298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Exploring: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3643"/>
            <a:ext cx="10515600" cy="4393319"/>
          </a:xfrm>
        </p:spPr>
        <p:txBody>
          <a:bodyPr/>
          <a:lstStyle/>
          <a:p>
            <a:r>
              <a:rPr kumimoji="1" lang="en-US" altLang="zh-CN" dirty="0"/>
              <a:t>For each type of alcohol, different ratio corresponds to different levels of measurement.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However two types of alcohol(But2 &amp; Iso1) have similar measurement for different alcohol/air ratios;</a:t>
            </a:r>
          </a:p>
          <a:p>
            <a:r>
              <a:rPr kumimoji="1" lang="en-US" altLang="zh-CN" dirty="0"/>
              <a:t>Difficult for differentiate them only according to channel 1.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9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Data Exploring:</a:t>
            </a:r>
            <a:br>
              <a:rPr kumimoji="1" lang="en-US" altLang="zh-CN" dirty="0"/>
            </a:br>
            <a:r>
              <a:rPr kumimoji="1" lang="en-US" altLang="zh-CN" sz="3100" dirty="0"/>
              <a:t> Figure measurement of two channels in QCM10 :</a:t>
            </a:r>
            <a:endParaRPr kumimoji="1" lang="zh-CN" altLang="en-US" sz="31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690688"/>
            <a:ext cx="9321800" cy="4526844"/>
          </a:xfrm>
        </p:spPr>
      </p:pic>
    </p:spTree>
    <p:extLst>
      <p:ext uri="{BB962C8B-B14F-4D97-AF65-F5344CB8AC3E}">
        <p14:creationId xmlns:p14="http://schemas.microsoft.com/office/powerpoint/2010/main" val="163325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Exploring: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Trend of measurement of two channel is similar.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Difference between But2 and Iso1 in channel 2 is significant compared with channel 1, which helps to classify them by data both from two channels.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19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823</Words>
  <Application>Microsoft Macintosh PowerPoint</Application>
  <PresentationFormat>宽屏</PresentationFormat>
  <Paragraphs>119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DengXian</vt:lpstr>
      <vt:lpstr>DengXian Light</vt:lpstr>
      <vt:lpstr>Arial</vt:lpstr>
      <vt:lpstr>Office 主题</vt:lpstr>
      <vt:lpstr>QCM detectors for classification of alcohol</vt:lpstr>
      <vt:lpstr>Background</vt:lpstr>
      <vt:lpstr>Goal &amp; Data source</vt:lpstr>
      <vt:lpstr>Data Size</vt:lpstr>
      <vt:lpstr>Data Processing</vt:lpstr>
      <vt:lpstr>Data Exploring: Figure measurement of channel 1 in QCM10 :</vt:lpstr>
      <vt:lpstr>Data Exploring:</vt:lpstr>
      <vt:lpstr>Data Exploring:  Figure measurement of two channels in QCM10 :</vt:lpstr>
      <vt:lpstr>Data Exploring:</vt:lpstr>
      <vt:lpstr>Data Exploring:  Figure measurement of two detectors(QCM10 &amp; QCM3):</vt:lpstr>
      <vt:lpstr>Data Exploring:</vt:lpstr>
      <vt:lpstr>Models: Each detector has one model</vt:lpstr>
      <vt:lpstr>Models: Each detector has one model</vt:lpstr>
      <vt:lpstr>Results Analysis &amp; New problem</vt:lpstr>
      <vt:lpstr>  Q1:  One model to predict five dataset.  . </vt:lpstr>
      <vt:lpstr>Q1:  One model to predict five dataset.</vt:lpstr>
      <vt:lpstr>Misclassified point analysis</vt:lpstr>
      <vt:lpstr>Chance for improving accuracy</vt:lpstr>
      <vt:lpstr>PowerPoint 演示文稿</vt:lpstr>
      <vt:lpstr>More Analysis</vt:lpstr>
      <vt:lpstr>Improvement</vt:lpstr>
      <vt:lpstr>Improvement</vt:lpstr>
      <vt:lpstr>Model</vt:lpstr>
      <vt:lpstr>PowerPoint 演示文稿</vt:lpstr>
      <vt:lpstr>PowerPoint 演示文稿</vt:lpstr>
      <vt:lpstr>Result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QCM detectors for classification of alcohol</dc:title>
  <dc:creator>Microsoft Office 用户</dc:creator>
  <cp:lastModifiedBy>Microsoft Office User</cp:lastModifiedBy>
  <cp:revision>25</cp:revision>
  <dcterms:created xsi:type="dcterms:W3CDTF">2020-05-06T09:51:54Z</dcterms:created>
  <dcterms:modified xsi:type="dcterms:W3CDTF">2020-05-22T17:30:26Z</dcterms:modified>
</cp:coreProperties>
</file>