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0" r:id="rId11"/>
    <p:sldId id="269" r:id="rId12"/>
    <p:sldId id="267" r:id="rId13"/>
    <p:sldId id="271" r:id="rId14"/>
    <p:sldId id="272" r:id="rId15"/>
    <p:sldId id="277" r:id="rId16"/>
    <p:sldId id="265" r:id="rId17"/>
    <p:sldId id="268" r:id="rId18"/>
    <p:sldId id="274" r:id="rId19"/>
    <p:sldId id="273" r:id="rId20"/>
    <p:sldId id="276" r:id="rId21"/>
    <p:sldId id="278" r:id="rId22"/>
    <p:sldId id="281" r:id="rId23"/>
    <p:sldId id="282" r:id="rId24"/>
    <p:sldId id="283" r:id="rId25"/>
    <p:sldId id="284" r:id="rId26"/>
    <p:sldId id="279" r:id="rId27"/>
    <p:sldId id="289" r:id="rId28"/>
    <p:sldId id="290" r:id="rId29"/>
    <p:sldId id="291" r:id="rId30"/>
    <p:sldId id="285" r:id="rId31"/>
    <p:sldId id="286" r:id="rId32"/>
    <p:sldId id="288" r:id="rId33"/>
    <p:sldId id="287" r:id="rId34"/>
    <p:sldId id="292" r:id="rId35"/>
    <p:sldId id="294" r:id="rId36"/>
    <p:sldId id="295" r:id="rId37"/>
    <p:sldId id="293" r:id="rId38"/>
    <p:sldId id="306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99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66A8-9C23-4AEE-A5BF-705D0CBAFD8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605F-6C7E-44CE-9A9B-3442C0498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5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9B%86%E5%90%88_(%E6%95%B0%E5%AD%A6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6%8E%A8%E7%90%86" TargetMode="External"/><Relationship Id="rId4" Type="http://schemas.openxmlformats.org/officeDocument/2006/relationships/hyperlink" Target="https://zh.wikipedia.org/wiki/%E9%A1%9E_(%E6%95%B8%E5%AD%B8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集合论出现后，几乎渗透了一切领域，“一切数学成果可建立在集合论基础上”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Naïve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集合 (数学)"/>
              </a:rPr>
              <a:t>集合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作为叫做这个集合的“元素”或 “成员”的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类 (数学)"/>
              </a:rPr>
              <a:t>搜集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悖论：承认它是真的，经过一系列正确的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推理"/>
              </a:rPr>
              <a:t>推理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，却又得出它是假的；如果承认它是假的，经过一系列正确的推理，却又得出它是真的。</a:t>
            </a:r>
            <a:endParaRPr lang="en-US" altLang="zh-CN" dirty="0"/>
          </a:p>
          <a:p>
            <a:r>
              <a:rPr lang="zh-CN" altLang="en-US" dirty="0"/>
              <a:t>罗素悖论， </a:t>
            </a:r>
            <a:r>
              <a:rPr lang="en-US" altLang="zh-CN" dirty="0"/>
              <a:t>P(x) = x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∉ 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（包含自己的集合很难想象，只是理论上不排除它的存在而已，朴素集合论是允许的（存在集合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，它刚好包含所有具备性质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的对象，而且只包含具备性质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的对象））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S={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x|P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(x)}</a:t>
            </a:r>
            <a:r>
              <a:rPr lang="zh-CN" altLang="en-US" dirty="0"/>
              <a:t>。 罗素问：</a:t>
            </a:r>
            <a:r>
              <a:rPr lang="en-US" altLang="zh-CN" dirty="0"/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dirty="0"/>
              <a:t>S ? 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P(S) = 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S∉S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S∉S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P(S) 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S∈S⇔S∉S=¬(S∈S)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冯诺依曼提出，全体集合构成的集合，不能是集合论的一个对象、元素。罗素悖论就是因为把全体集合构成的东西当做集合（集合论语言中的元素）来处理。冯诺依曼提出，全体集合构成的东西可以作为类提起，但不能作为集合参与集合论的运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6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0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9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4CFDD-EDD8-4AF1-9CA8-53C3D3B4F91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definition of substituition that requires minimal renaming is quite complicated.</a:t>
            </a:r>
          </a:p>
          <a:p>
            <a:r>
              <a:rPr lang="en-US" altLang="zh-CN">
                <a:ea typeface="宋体" panose="02010600030101010101" pitchFamily="2" charset="-122"/>
              </a:rPr>
              <a:t>Historically, a number of mistakes have been made while formalizing it.</a:t>
            </a:r>
          </a:p>
          <a:p>
            <a:r>
              <a:rPr lang="en-US" altLang="zh-CN">
                <a:ea typeface="宋体" panose="02010600030101010101" pitchFamily="2" charset="-122"/>
              </a:rPr>
              <a:t>The approach taken here simplifies its definition considerably.</a:t>
            </a:r>
          </a:p>
        </p:txBody>
      </p:sp>
    </p:spTree>
    <p:extLst>
      <p:ext uri="{BB962C8B-B14F-4D97-AF65-F5344CB8AC3E}">
        <p14:creationId xmlns:p14="http://schemas.microsoft.com/office/powerpoint/2010/main" val="252609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4CFDD-EDD8-4AF1-9CA8-53C3D3B4F9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definition of substituition that requires minimal renaming is quite complicated.</a:t>
            </a:r>
          </a:p>
          <a:p>
            <a:r>
              <a:rPr lang="en-US" altLang="zh-CN">
                <a:ea typeface="宋体" panose="02010600030101010101" pitchFamily="2" charset="-122"/>
              </a:rPr>
              <a:t>Historically, a number of mistakes have been made while formalizing it.</a:t>
            </a:r>
          </a:p>
          <a:p>
            <a:r>
              <a:rPr lang="en-US" altLang="zh-CN">
                <a:ea typeface="宋体" panose="02010600030101010101" pitchFamily="2" charset="-122"/>
              </a:rPr>
              <a:t>The approach taken here simplifies its definition considerably.</a:t>
            </a:r>
          </a:p>
        </p:txBody>
      </p:sp>
    </p:spTree>
    <p:extLst>
      <p:ext uri="{BB962C8B-B14F-4D97-AF65-F5344CB8AC3E}">
        <p14:creationId xmlns:p14="http://schemas.microsoft.com/office/powerpoint/2010/main" val="394031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1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2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4605F-6C7E-44CE-9A9B-3442C04982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0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1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09F5-334F-421A-BEF7-81B0D562E263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F840-5D1C-454E-952B-FA4349A7B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6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4640" y="130240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Lambda calculus</a:t>
            </a:r>
            <a:br>
              <a:rPr lang="en-US" altLang="zh-CN" dirty="0"/>
            </a:br>
            <a:r>
              <a:rPr lang="en-US" altLang="zh-CN" sz="2700" dirty="0"/>
              <a:t>—Origin, Introduction and Application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05" y="3690009"/>
            <a:ext cx="1375270" cy="13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2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CS776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Prasad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0C57-6C65-42B7-9769-B4586D218AE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Lambda Expressions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Just an identity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	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identity function: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			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x. 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function that given an argument y discards it and returns the identity function:</a:t>
            </a:r>
          </a:p>
          <a:p>
            <a:pPr lvl="1">
              <a:buFontTx/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                         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x. x)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function that given a function f invokes it on the identity function</a:t>
            </a:r>
          </a:p>
          <a:p>
            <a:pPr lvl="1">
              <a:buFontTx/>
              <a:buNone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                        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f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x. x)</a:t>
            </a:r>
          </a:p>
        </p:txBody>
      </p:sp>
    </p:spTree>
    <p:extLst>
      <p:ext uri="{BB962C8B-B14F-4D97-AF65-F5344CB8AC3E}">
        <p14:creationId xmlns:p14="http://schemas.microsoft.com/office/powerpoint/2010/main" val="13107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Left associative</a:t>
            </a:r>
            <a:endParaRPr lang="zh-CN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Frequently the parentheses are left off when it will not cause confusion.  </a:t>
            </a: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 these cases, remember: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Application is left associative: 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 b  c  =  ((a  b)  c)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There is only one lambda expression in the body of an abstraction.  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x.x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y)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47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806722"/>
            <a:ext cx="5941068" cy="2306023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>
                <a:ea typeface="宋体" panose="02010600030101010101" pitchFamily="2" charset="-122"/>
              </a:rPr>
              <a:t>Bound and Free 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A bound variable is a variable that is in the scope of a declaration (lambda binding) for that variable.  A variable that is not bound is free.  In the expression:</a:t>
            </a:r>
          </a:p>
          <a:p>
            <a:pPr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 			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x. (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y. x z)</a:t>
            </a: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  x is bound and z is free (the y-binding has no effect as there is no y in the body of the expression)</a:t>
            </a:r>
          </a:p>
        </p:txBody>
      </p:sp>
    </p:spTree>
    <p:extLst>
      <p:ext uri="{BB962C8B-B14F-4D97-AF65-F5344CB8AC3E}">
        <p14:creationId xmlns:p14="http://schemas.microsoft.com/office/powerpoint/2010/main" val="19840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CS776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Prasad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5DAC-7D7E-44EC-BAE3-BB6D113CC02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Alpha Reduction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Convention: we will always rename bound variables so that they are all unique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x. x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x.x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x </a:t>
            </a:r>
            <a:r>
              <a:rPr lang="en-US" altLang="zh-CN" dirty="0">
                <a:ea typeface="宋体" panose="02010600030101010101" pitchFamily="2" charset="-122"/>
              </a:rPr>
              <a:t>can be reduced to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x. x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y.y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x</a:t>
            </a:r>
            <a:r>
              <a:rPr lang="en-US" altLang="zh-CN" dirty="0">
                <a:ea typeface="宋体" panose="02010600030101010101" pitchFamily="2" charset="-122"/>
              </a:rPr>
              <a:t>, writes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alpha[x / y]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This doesn't change the meaning of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247396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CS776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Prasad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310-39C9-42A0-8CC9-665B9BBE8D5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</a:t>
            </a:r>
            <a:r>
              <a:rPr lang="en-US" altLang="zh-CN" dirty="0">
                <a:ea typeface="宋体" panose="02010600030101010101" pitchFamily="2" charset="-122"/>
              </a:rPr>
              <a:t>Reduction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substitution of e for x in E (</a:t>
            </a:r>
            <a:r>
              <a:rPr lang="en-US" altLang="zh-CN" dirty="0" err="1">
                <a:ea typeface="宋体" panose="02010600030101010101" pitchFamily="2" charset="-122"/>
              </a:rPr>
              <a:t>λx.E</a:t>
            </a:r>
            <a:r>
              <a:rPr lang="en-US" altLang="zh-CN" dirty="0">
                <a:ea typeface="宋体" panose="02010600030101010101" pitchFamily="2" charset="-122"/>
              </a:rPr>
              <a:t> e =&gt; E[x := e] )</a:t>
            </a:r>
          </a:p>
          <a:p>
            <a:pPr lvl="1"/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Step 1.</a:t>
            </a:r>
            <a:r>
              <a:rPr lang="en-US" altLang="zh-CN" dirty="0">
                <a:ea typeface="宋体" panose="02010600030101010101" pitchFamily="2" charset="-122"/>
              </a:rPr>
              <a:t> Rename bound variables in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so they are unique</a:t>
            </a:r>
          </a:p>
          <a:p>
            <a:pPr lvl="1"/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Step 2.</a:t>
            </a:r>
            <a:r>
              <a:rPr lang="en-US" altLang="zh-CN" dirty="0">
                <a:ea typeface="宋体" panose="02010600030101010101" pitchFamily="2" charset="-122"/>
              </a:rPr>
              <a:t> Perform the textual substitution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for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λx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x)t= 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x. x) y x) (y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x. x))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renaming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z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(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u) z x) (w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v. v))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</a:t>
            </a: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substitution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u) (w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v. v)) x</a:t>
            </a:r>
          </a:p>
          <a:p>
            <a:pPr lvl="5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((</a:t>
            </a:r>
            <a:r>
              <a:rPr lang="en-US" altLang="zh-CN" dirty="0" err="1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u) (w (</a:t>
            </a:r>
            <a:r>
              <a:rPr lang="en-US" altLang="zh-CN" dirty="0">
                <a:solidFill>
                  <a:schemeClr val="accent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v. v))) x</a:t>
            </a:r>
          </a:p>
          <a:p>
            <a:pPr lvl="5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(w (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λv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. v)) x</a:t>
            </a:r>
          </a:p>
          <a:p>
            <a:pPr lvl="5"/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46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CS776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Prasad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310-39C9-42A0-8CC9-665B9BBE8D5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Eta </a:t>
            </a:r>
            <a:r>
              <a:rPr lang="en-US" altLang="zh-CN" dirty="0">
                <a:ea typeface="宋体" panose="02010600030101010101" pitchFamily="2" charset="-122"/>
              </a:rPr>
              <a:t>Reduction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eta conversion is adding or dropping of definition over a function.</a:t>
            </a:r>
          </a:p>
          <a:p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λ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x. f x =&gt; f </a:t>
            </a:r>
            <a:r>
              <a:rPr lang="en-US" altLang="zh-CN" dirty="0">
                <a:ea typeface="宋体" panose="02010600030101010101" pitchFamily="2" charset="-122"/>
              </a:rPr>
              <a:t>Where x must be bind variable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(λ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y.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λ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x.yx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)(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λ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y.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λ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x.yx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  </a:t>
            </a:r>
            <a:r>
              <a:rPr lang="en-US" altLang="zh-CN" dirty="0">
                <a:ea typeface="宋体" panose="02010600030101010101" pitchFamily="2" charset="-122"/>
              </a:rPr>
              <a:t>is equal to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(</a:t>
            </a:r>
            <a:r>
              <a:rPr lang="el-GR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λ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y.y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54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7124"/>
            <a:ext cx="10515600" cy="4351338"/>
          </a:xfrm>
        </p:spPr>
        <p:txBody>
          <a:bodyPr/>
          <a:lstStyle/>
          <a:p>
            <a:r>
              <a:rPr lang="en-US" altLang="zh-CN" dirty="0"/>
              <a:t>Functions in lambda calculus only receives one parameter</a:t>
            </a:r>
          </a:p>
          <a:p>
            <a:r>
              <a:rPr lang="en-US" altLang="zh-CN" dirty="0"/>
              <a:t>——What about Multivariate functions?</a:t>
            </a:r>
          </a:p>
          <a:p>
            <a:r>
              <a:rPr lang="en-US" altLang="zh-CN" dirty="0"/>
              <a:t>f(x, y) = x + y	  //Here I will use some yet undefined expressions 			     “plus”, “2”, “3”   </a:t>
            </a:r>
            <a:endParaRPr lang="es-ES" altLang="zh-CN" dirty="0"/>
          </a:p>
          <a:p>
            <a:r>
              <a:rPr lang="el-GR" altLang="zh-CN" dirty="0">
                <a:solidFill>
                  <a:schemeClr val="accent2"/>
                </a:solidFill>
              </a:rPr>
              <a:t>λ</a:t>
            </a:r>
            <a:r>
              <a:rPr lang="es-ES" altLang="zh-CN" dirty="0">
                <a:solidFill>
                  <a:schemeClr val="accent2"/>
                </a:solidFill>
              </a:rPr>
              <a:t> x. (</a:t>
            </a:r>
            <a:r>
              <a:rPr lang="el-GR" altLang="zh-CN" dirty="0">
                <a:solidFill>
                  <a:schemeClr val="accent2"/>
                </a:solidFill>
              </a:rPr>
              <a:t>λ</a:t>
            </a:r>
            <a:r>
              <a:rPr lang="es-ES" altLang="zh-CN" dirty="0">
                <a:solidFill>
                  <a:schemeClr val="accent2"/>
                </a:solidFill>
              </a:rPr>
              <a:t> y. plus x y ) </a:t>
            </a:r>
            <a:r>
              <a:rPr lang="es-ES" altLang="zh-CN" dirty="0"/>
              <a:t>//</a:t>
            </a:r>
            <a:r>
              <a:rPr lang="en-US" altLang="zh-CN" dirty="0"/>
              <a:t>ATTENTION</a:t>
            </a:r>
            <a:r>
              <a:rPr lang="zh-CN" altLang="en-US" dirty="0"/>
              <a:t>：</a:t>
            </a:r>
            <a:r>
              <a:rPr lang="es-ES" altLang="zh-CN" dirty="0"/>
              <a:t>The function body 					     is itse</a:t>
            </a:r>
            <a:r>
              <a:rPr lang="en-US" altLang="zh-CN" dirty="0" err="1"/>
              <a:t>lf</a:t>
            </a:r>
            <a:r>
              <a:rPr lang="en-US" altLang="zh-CN" dirty="0"/>
              <a:t> </a:t>
            </a:r>
            <a:r>
              <a:rPr lang="es-ES" altLang="zh-CN" dirty="0"/>
              <a:t>function</a:t>
            </a:r>
            <a:r>
              <a:rPr lang="en-US" altLang="zh-CN" dirty="0"/>
              <a:t> </a:t>
            </a:r>
            <a:r>
              <a:rPr lang="zh-CN" altLang="en-US" dirty="0"/>
              <a:t>！！！</a:t>
            </a:r>
            <a:endParaRPr lang="es-ES" altLang="zh-CN" dirty="0"/>
          </a:p>
          <a:p>
            <a:r>
              <a:rPr lang="es-ES" altLang="zh-CN" dirty="0"/>
              <a:t>Have a try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l-GR" altLang="zh-CN" dirty="0">
                <a:solidFill>
                  <a:schemeClr val="accent2"/>
                </a:solidFill>
              </a:rPr>
              <a:t>λ</a:t>
            </a:r>
            <a:r>
              <a:rPr lang="en-US" altLang="zh-CN" dirty="0">
                <a:solidFill>
                  <a:schemeClr val="accent2"/>
                </a:solidFill>
              </a:rPr>
              <a:t> x. (</a:t>
            </a:r>
            <a:r>
              <a:rPr lang="el-GR" altLang="zh-CN" dirty="0">
                <a:solidFill>
                  <a:schemeClr val="accent2"/>
                </a:solidFill>
              </a:rPr>
              <a:t>λ</a:t>
            </a:r>
            <a:r>
              <a:rPr lang="en-US" altLang="zh-CN" dirty="0">
                <a:solidFill>
                  <a:schemeClr val="accent2"/>
                </a:solidFill>
              </a:rPr>
              <a:t>y. plus x y) 2 3 = (</a:t>
            </a:r>
            <a:r>
              <a:rPr lang="en-US" altLang="zh-CN" dirty="0" err="1">
                <a:solidFill>
                  <a:schemeClr val="accent2"/>
                </a:solidFill>
              </a:rPr>
              <a:t>λy</a:t>
            </a:r>
            <a:r>
              <a:rPr lang="en-US" altLang="zh-CN" dirty="0">
                <a:solidFill>
                  <a:schemeClr val="accent2"/>
                </a:solidFill>
              </a:rPr>
              <a:t>. plus 2 y) 3 = plus 2 3 = 5</a:t>
            </a:r>
            <a:endParaRPr lang="es-ES" altLang="zh-CN" dirty="0">
              <a:solidFill>
                <a:schemeClr val="accent2"/>
              </a:solidFill>
            </a:endParaRPr>
          </a:p>
          <a:p>
            <a:r>
              <a:rPr lang="es-ES" altLang="zh-CN" dirty="0"/>
              <a:t>We can write </a:t>
            </a:r>
            <a:r>
              <a:rPr lang="el-GR" altLang="zh-CN" dirty="0">
                <a:solidFill>
                  <a:schemeClr val="accent2"/>
                </a:solidFill>
              </a:rPr>
              <a:t>λ</a:t>
            </a:r>
            <a:r>
              <a:rPr lang="es-ES" altLang="zh-CN" dirty="0">
                <a:solidFill>
                  <a:schemeClr val="accent2"/>
                </a:solidFill>
              </a:rPr>
              <a:t> x y. plus x y </a:t>
            </a:r>
            <a:r>
              <a:rPr lang="es-ES" altLang="zh-CN" dirty="0"/>
              <a:t>for short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7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920047"/>
            <a:ext cx="5941068" cy="2079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/>
              <a:t>Evaluation Order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Consider this function application</a:t>
            </a:r>
          </a:p>
          <a:p>
            <a:r>
              <a:rPr lang="es-ES" altLang="zh-CN" sz="2400" dirty="0">
                <a:solidFill>
                  <a:schemeClr val="accent2"/>
                </a:solidFill>
              </a:rPr>
              <a:t>(λ y. (λ x. x) y) E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s-ES" altLang="zh-CN" sz="2400" dirty="0"/>
              <a:t>We can first apply </a:t>
            </a:r>
            <a:r>
              <a:rPr lang="es-ES" altLang="zh-CN" sz="2400" dirty="0">
                <a:solidFill>
                  <a:schemeClr val="accent2"/>
                </a:solidFill>
              </a:rPr>
              <a:t>y</a:t>
            </a:r>
            <a:r>
              <a:rPr lang="es-ES" altLang="zh-CN" sz="2400" dirty="0"/>
              <a:t> to </a:t>
            </a:r>
            <a:r>
              <a:rPr lang="es-ES" altLang="zh-CN" sz="2400" dirty="0">
                <a:solidFill>
                  <a:schemeClr val="accent2"/>
                </a:solidFill>
              </a:rPr>
              <a:t>(λ x. x)</a:t>
            </a:r>
            <a:r>
              <a:rPr lang="en-US" altLang="zh-CN" sz="2400" dirty="0"/>
              <a:t>, and we can also first apply </a:t>
            </a:r>
            <a:r>
              <a:rPr lang="en-US" altLang="zh-CN" sz="2400" dirty="0">
                <a:solidFill>
                  <a:schemeClr val="accent2"/>
                </a:solidFill>
              </a:rPr>
              <a:t>E</a:t>
            </a:r>
            <a:r>
              <a:rPr lang="en-US" altLang="zh-CN" sz="2400" dirty="0"/>
              <a:t> to </a:t>
            </a:r>
            <a:r>
              <a:rPr lang="es-ES" altLang="zh-CN" sz="2400" dirty="0">
                <a:solidFill>
                  <a:schemeClr val="accent2"/>
                </a:solidFill>
              </a:rPr>
              <a:t>(λ y. (λ x. x) y) </a:t>
            </a:r>
          </a:p>
        </p:txBody>
      </p:sp>
    </p:spTree>
    <p:extLst>
      <p:ext uri="{BB962C8B-B14F-4D97-AF65-F5344CB8AC3E}">
        <p14:creationId xmlns:p14="http://schemas.microsoft.com/office/powerpoint/2010/main" val="296444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/>
              <a:t>Evaluation Order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950121" y="616015"/>
            <a:ext cx="799174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first strategy is called </a:t>
            </a:r>
            <a:r>
              <a:rPr lang="en-US" altLang="zh-CN" sz="2400" b="1" dirty="0"/>
              <a:t>Applicative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evaluate all arguments, then apply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second strategy is called </a:t>
            </a:r>
            <a:r>
              <a:rPr lang="en-US" altLang="zh-CN" sz="2400" b="1" dirty="0"/>
              <a:t>Normal (Lazy)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pass unevaluated expression to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evaluate only when needed for primitive operation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Proved by Church–Rosser theorem, the ordering in which the reductions are chosen does not make a difference to the eventual result.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But……In some ways, program will stuck in </a:t>
            </a:r>
            <a:r>
              <a:rPr lang="en-US" altLang="zh-CN" sz="2400" b="1" dirty="0"/>
              <a:t>infinite calculating</a:t>
            </a:r>
            <a:r>
              <a:rPr lang="en-US" altLang="zh-CN" sz="2400" dirty="0"/>
              <a:t> if using applicative order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36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want more…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and algebra</a:t>
            </a:r>
          </a:p>
          <a:p>
            <a:r>
              <a:rPr lang="en-US" altLang="zh-CN" dirty="0"/>
              <a:t>If statement</a:t>
            </a:r>
          </a:p>
          <a:p>
            <a:r>
              <a:rPr lang="en-US" altLang="zh-CN" dirty="0"/>
              <a:t>Recursive(Loop can be implemented by Tail Recursion)</a:t>
            </a:r>
          </a:p>
          <a:p>
            <a:r>
              <a:rPr lang="en-US" altLang="zh-CN" dirty="0"/>
              <a:t>Data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lambda calculus?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a </a:t>
            </a:r>
            <a:r>
              <a:rPr lang="en-US" altLang="zh-CN" b="1" dirty="0"/>
              <a:t>model of computation</a:t>
            </a:r>
            <a:r>
              <a:rPr lang="en-US" altLang="zh-CN" dirty="0"/>
              <a:t>.</a:t>
            </a:r>
            <a:endParaRPr lang="en-US" altLang="zh-CN" b="1" dirty="0"/>
          </a:p>
          <a:p>
            <a:r>
              <a:rPr lang="en-US" altLang="zh-CN" dirty="0"/>
              <a:t>Theory of computation</a:t>
            </a:r>
          </a:p>
          <a:p>
            <a:pPr lvl="1"/>
            <a:r>
              <a:rPr lang="en-US" altLang="zh-CN" i="1" dirty="0"/>
              <a:t>——Studies “What are the fundamental capabilities and limitations of computers?”</a:t>
            </a:r>
          </a:p>
          <a:p>
            <a:r>
              <a:rPr lang="en-US" altLang="zh-CN" dirty="0"/>
              <a:t>In order to perform a rigorous study of computation, computer scientists work with a mathematical abstraction of computers called a model of computation.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5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What’s a number?</a:t>
                </a:r>
              </a:p>
              <a:p>
                <a:r>
                  <a:rPr lang="en-US" altLang="zh-CN" dirty="0"/>
                  <a:t>——</a:t>
                </a:r>
                <a:r>
                  <a:rPr lang="en-US" altLang="zh-CN" dirty="0" err="1"/>
                  <a:t>Peano</a:t>
                </a:r>
                <a:r>
                  <a:rPr lang="en-US" altLang="zh-CN" dirty="0"/>
                  <a:t> axioms are a set of axioms for the natural numbers:</a:t>
                </a:r>
              </a:p>
              <a:p>
                <a:pPr lvl="1"/>
                <a:r>
                  <a:rPr lang="en-US" altLang="zh-CN" dirty="0"/>
                  <a:t>1 is natural number</a:t>
                </a:r>
              </a:p>
              <a:p>
                <a:pPr lvl="1"/>
                <a:r>
                  <a:rPr lang="en-US" altLang="zh-CN" dirty="0">
                    <a:sym typeface="Symbol" panose="05050102010706020507" pitchFamily="18" charset="2"/>
                  </a:rPr>
                  <a:t>x </a:t>
                </a:r>
                <a:r>
                  <a:rPr lang="zh-CN" altLang="en-US" dirty="0"/>
                  <a:t>∈ </a:t>
                </a:r>
                <a:r>
                  <a:rPr lang="en-US" altLang="zh-CN" dirty="0"/>
                  <a:t>N, x has a successor</a:t>
                </a:r>
              </a:p>
              <a:p>
                <a:pPr lvl="1"/>
                <a:r>
                  <a:rPr lang="en-US" altLang="zh-CN" dirty="0">
                    <a:sym typeface="Symbol" panose="05050102010706020507" pitchFamily="18" charset="2"/>
                  </a:rPr>
                  <a:t>x, y </a:t>
                </a:r>
                <a:r>
                  <a:rPr lang="zh-CN" altLang="en-US" dirty="0"/>
                  <a:t>∈ </a:t>
                </a:r>
                <a:r>
                  <a:rPr lang="en-US" altLang="zh-CN" dirty="0"/>
                  <a:t>N, x = 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/>
                  <a:t> successor (x) = successor (y)</a:t>
                </a:r>
              </a:p>
              <a:p>
                <a:pPr lvl="1"/>
                <a:r>
                  <a:rPr lang="en-US" altLang="zh-CN" dirty="0">
                    <a:sym typeface="Symbol" panose="05050102010706020507" pitchFamily="18" charset="2"/>
                  </a:rPr>
                  <a:t>x </a:t>
                </a:r>
                <a:r>
                  <a:rPr lang="zh-CN" altLang="en-US" dirty="0"/>
                  <a:t>∈ </a:t>
                </a:r>
                <a:r>
                  <a:rPr lang="en-US" altLang="zh-CN" dirty="0"/>
                  <a:t>N, 0 != successor(x)</a:t>
                </a:r>
              </a:p>
              <a:p>
                <a:pPr lvl="1"/>
                <a:r>
                  <a:rPr lang="en-US" altLang="zh-CN" dirty="0"/>
                  <a:t>Mathematical Induction</a:t>
                </a:r>
              </a:p>
              <a:p>
                <a:r>
                  <a:rPr lang="en-US" altLang="zh-CN" dirty="0"/>
                  <a:t>If we construct </a:t>
                </a:r>
                <a:r>
                  <a:rPr lang="en-US" altLang="zh-CN" dirty="0" err="1"/>
                  <a:t>sth</a:t>
                </a:r>
                <a:r>
                  <a:rPr lang="en-US" altLang="zh-CN" dirty="0"/>
                  <a:t> that satisfies </a:t>
                </a:r>
                <a:r>
                  <a:rPr lang="en-US" altLang="zh-CN" dirty="0" err="1"/>
                  <a:t>Peano</a:t>
                </a:r>
                <a:r>
                  <a:rPr lang="en-US" altLang="zh-CN" dirty="0"/>
                  <a:t> axioms, then we can say it’s a “number”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5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21" y="693818"/>
            <a:ext cx="5941068" cy="2569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/>
              <a:t>Church encoding</a:t>
            </a:r>
            <a:endParaRPr lang="zh-CN" altLang="en-US" sz="400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6652" y="3446519"/>
            <a:ext cx="2322468" cy="735448"/>
          </a:xfrm>
        </p:spPr>
      </p:pic>
    </p:spTree>
    <p:extLst>
      <p:ext uri="{BB962C8B-B14F-4D97-AF65-F5344CB8AC3E}">
        <p14:creationId xmlns:p14="http://schemas.microsoft.com/office/powerpoint/2010/main" val="161153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/>
              <a:t>Church encoding</a:t>
            </a:r>
            <a:endParaRPr lang="zh-CN" altLang="en-US" sz="4000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6" y="948359"/>
            <a:ext cx="10812108" cy="2535986"/>
          </a:xfrm>
        </p:spPr>
      </p:pic>
    </p:spTree>
    <p:extLst>
      <p:ext uri="{BB962C8B-B14F-4D97-AF65-F5344CB8AC3E}">
        <p14:creationId xmlns:p14="http://schemas.microsoft.com/office/powerpoint/2010/main" val="5466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Bool encoding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Boolean logic may be considered as a choice. The Church encoding of </a:t>
            </a:r>
            <a:r>
              <a:rPr lang="en-US" altLang="zh-CN" i="1" dirty="0"/>
              <a:t>true</a:t>
            </a:r>
            <a:r>
              <a:rPr lang="en-US" altLang="zh-CN" dirty="0"/>
              <a:t> and </a:t>
            </a:r>
            <a:r>
              <a:rPr lang="en-US" altLang="zh-CN" i="1" dirty="0"/>
              <a:t>false</a:t>
            </a:r>
            <a:r>
              <a:rPr lang="en-US" altLang="zh-CN" dirty="0"/>
              <a:t> are functions of two parameters;</a:t>
            </a:r>
          </a:p>
          <a:p>
            <a:r>
              <a:rPr lang="en-US" altLang="zh-CN" i="1" dirty="0"/>
              <a:t>true</a:t>
            </a:r>
            <a:r>
              <a:rPr lang="en-US" altLang="zh-CN" dirty="0"/>
              <a:t> chooses the first parameter.</a:t>
            </a:r>
          </a:p>
          <a:p>
            <a:r>
              <a:rPr lang="en-US" altLang="zh-CN" i="1" dirty="0"/>
              <a:t>false</a:t>
            </a:r>
            <a:r>
              <a:rPr lang="en-US" altLang="zh-CN" dirty="0"/>
              <a:t> chooses the second parameter.</a:t>
            </a:r>
          </a:p>
          <a:p>
            <a:r>
              <a:rPr lang="en-US" altLang="zh-CN" dirty="0"/>
              <a:t>true = </a:t>
            </a:r>
            <a:r>
              <a:rPr lang="en-US" altLang="zh-CN" dirty="0">
                <a:solidFill>
                  <a:schemeClr val="accent2"/>
                </a:solidFill>
              </a:rPr>
              <a:t>λ x y. x</a:t>
            </a:r>
          </a:p>
          <a:p>
            <a:r>
              <a:rPr lang="en-US" altLang="zh-CN" dirty="0"/>
              <a:t>false = </a:t>
            </a:r>
            <a:r>
              <a:rPr lang="en-US" altLang="zh-CN" dirty="0">
                <a:solidFill>
                  <a:schemeClr val="accent2"/>
                </a:solidFill>
              </a:rPr>
              <a:t>λ x y. y</a:t>
            </a:r>
          </a:p>
          <a:p>
            <a:r>
              <a:rPr lang="en-US" altLang="zh-CN" dirty="0" err="1"/>
              <a:t>xor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2"/>
                </a:solidFill>
              </a:rPr>
              <a:t>λ a b. a ( b F T ) b</a:t>
            </a:r>
          </a:p>
          <a:p>
            <a:pPr lvl="1"/>
            <a:r>
              <a:rPr lang="en-US" altLang="zh-CN" dirty="0" err="1"/>
              <a:t>xor</a:t>
            </a:r>
            <a:r>
              <a:rPr lang="en-US" altLang="zh-CN" dirty="0"/>
              <a:t> T </a:t>
            </a:r>
            <a:r>
              <a:rPr lang="en-US" altLang="zh-CN" dirty="0" err="1"/>
              <a:t>T</a:t>
            </a:r>
            <a:r>
              <a:rPr lang="en-US" altLang="zh-CN" dirty="0"/>
              <a:t> = T (T F T) T =  T F T = F</a:t>
            </a:r>
          </a:p>
          <a:p>
            <a:pPr lvl="1"/>
            <a:r>
              <a:rPr lang="en-US" altLang="zh-CN" dirty="0" err="1"/>
              <a:t>xor</a:t>
            </a:r>
            <a:r>
              <a:rPr lang="en-US" altLang="zh-CN" dirty="0"/>
              <a:t> F </a:t>
            </a:r>
            <a:r>
              <a:rPr lang="en-US" altLang="zh-CN" dirty="0" err="1"/>
              <a:t>F</a:t>
            </a:r>
            <a:r>
              <a:rPr lang="en-US" altLang="zh-CN" dirty="0"/>
              <a:t> = F (F </a:t>
            </a:r>
            <a:r>
              <a:rPr lang="en-US" altLang="zh-CN" dirty="0" err="1"/>
              <a:t>F</a:t>
            </a:r>
            <a:r>
              <a:rPr lang="en-US" altLang="zh-CN" dirty="0"/>
              <a:t> T) F = F T F = F</a:t>
            </a:r>
          </a:p>
          <a:p>
            <a:pPr lvl="1"/>
            <a:r>
              <a:rPr lang="en-US" altLang="zh-CN" dirty="0" err="1"/>
              <a:t>xor</a:t>
            </a:r>
            <a:r>
              <a:rPr lang="en-US" altLang="zh-CN" dirty="0"/>
              <a:t> T F = T (F </a:t>
            </a:r>
            <a:r>
              <a:rPr lang="en-US" altLang="zh-CN" dirty="0" err="1"/>
              <a:t>F</a:t>
            </a:r>
            <a:r>
              <a:rPr lang="en-US" altLang="zh-CN" dirty="0"/>
              <a:t> T) F = T </a:t>
            </a:r>
            <a:r>
              <a:rPr lang="en-US" altLang="zh-CN" dirty="0" err="1"/>
              <a:t>T</a:t>
            </a:r>
            <a:r>
              <a:rPr lang="en-US" altLang="zh-CN" dirty="0"/>
              <a:t> F = T</a:t>
            </a:r>
          </a:p>
          <a:p>
            <a:pPr lvl="1"/>
            <a:r>
              <a:rPr lang="en-US" altLang="zh-CN" dirty="0" err="1"/>
              <a:t>xor</a:t>
            </a:r>
            <a:r>
              <a:rPr lang="en-US" altLang="zh-CN" dirty="0"/>
              <a:t> F T = F (T F T) T = F </a:t>
            </a:r>
            <a:r>
              <a:rPr lang="en-US" altLang="zh-CN" dirty="0" err="1"/>
              <a:t>F</a:t>
            </a:r>
            <a:r>
              <a:rPr lang="en-US" altLang="zh-CN" dirty="0"/>
              <a:t> T = T</a:t>
            </a:r>
          </a:p>
        </p:txBody>
      </p:sp>
    </p:spTree>
    <p:extLst>
      <p:ext uri="{BB962C8B-B14F-4D97-AF65-F5344CB8AC3E}">
        <p14:creationId xmlns:p14="http://schemas.microsoft.com/office/powerpoint/2010/main" val="194521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If Statement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/>
          <a:lstStyle/>
          <a:p>
            <a:r>
              <a:rPr lang="en-US" altLang="zh-CN" dirty="0"/>
              <a:t>We can simply implement if Statement:</a:t>
            </a:r>
          </a:p>
          <a:p>
            <a:r>
              <a:rPr lang="en-US" altLang="zh-CN" i="1" dirty="0"/>
              <a:t>&lt;predicate&gt; then-statement else-statement</a:t>
            </a:r>
          </a:p>
          <a:p>
            <a:r>
              <a:rPr lang="en-US" altLang="zh-CN" dirty="0"/>
              <a:t>&lt;predicate&gt; is </a:t>
            </a:r>
            <a:r>
              <a:rPr lang="en-US" altLang="zh-CN" b="1" dirty="0"/>
              <a:t>a function that returns an </a:t>
            </a:r>
            <a:r>
              <a:rPr lang="en-US" altLang="zh-CN" b="1" dirty="0">
                <a:solidFill>
                  <a:schemeClr val="accent2"/>
                </a:solidFill>
              </a:rPr>
              <a:t>true</a:t>
            </a:r>
            <a:r>
              <a:rPr lang="en-US" altLang="zh-CN" b="1" dirty="0"/>
              <a:t> or </a:t>
            </a:r>
            <a:r>
              <a:rPr lang="en-US" altLang="zh-CN" b="1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6704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If Statement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/>
          <a:lstStyle/>
          <a:p>
            <a:r>
              <a:rPr lang="en-US" altLang="zh-CN" dirty="0"/>
              <a:t>We can simply implement if Statement:</a:t>
            </a:r>
          </a:p>
          <a:p>
            <a:r>
              <a:rPr lang="en-US" altLang="zh-CN" i="1" dirty="0"/>
              <a:t>&lt;predicate&gt; then-statement else-statement</a:t>
            </a:r>
          </a:p>
          <a:p>
            <a:r>
              <a:rPr lang="en-US" altLang="zh-CN" dirty="0"/>
              <a:t>&lt;predicate&gt; is </a:t>
            </a:r>
            <a:r>
              <a:rPr lang="en-US" altLang="zh-CN" b="1" dirty="0"/>
              <a:t>a function that returns an </a:t>
            </a:r>
            <a:r>
              <a:rPr lang="en-US" altLang="zh-CN" b="1" dirty="0">
                <a:solidFill>
                  <a:schemeClr val="accent2"/>
                </a:solidFill>
              </a:rPr>
              <a:t>true</a:t>
            </a:r>
            <a:r>
              <a:rPr lang="en-US" altLang="zh-CN" b="1" dirty="0"/>
              <a:t> or </a:t>
            </a:r>
            <a:r>
              <a:rPr lang="en-US" altLang="zh-CN" b="1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9388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4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2" r="9091" b="1040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4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1" y="2600325"/>
            <a:ext cx="4948429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73590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function returning 1 + 2 + ··· + 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𝑛𝑎𝑖𝑣𝑒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n . 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𝑛𝑎𝑖𝑣𝑒</m:t>
                        </m:r>
                      </m:sub>
                    </m:sSub>
                  </m:oMath>
                </a14:m>
                <a:r>
                  <a:rPr lang="en-US" altLang="zh-CN" dirty="0"/>
                  <a:t> (n + 1)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Error </a:t>
                </a:r>
                <a:r>
                  <a:rPr lang="en-US" altLang="zh-CN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𝑛𝑎𝑖𝑣𝑒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not bent</a:t>
                </a:r>
              </a:p>
              <a:p>
                <a:r>
                  <a:rPr lang="en-US" altLang="zh-CN" dirty="0"/>
                  <a:t>g      = 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 n. n+ f(n + 1)</a:t>
                </a:r>
              </a:p>
              <a:p>
                <a:pPr lvl="1"/>
                <a:r>
                  <a:rPr lang="en-US" altLang="zh-CN" dirty="0"/>
                  <a:t>(g </a:t>
                </a:r>
                <a:r>
                  <a:rPr lang="en-US" altLang="zh-CN" dirty="0" err="1"/>
                  <a:t>g</a:t>
                </a:r>
                <a:r>
                  <a:rPr lang="en-US" altLang="zh-CN" dirty="0"/>
                  <a:t> 0) = n + g (n + 1) //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Error </a:t>
                </a:r>
                <a:r>
                  <a:rPr lang="en-US" altLang="zh-CN" dirty="0"/>
                  <a:t>need 2 arguments, given 1</a:t>
                </a:r>
              </a:p>
              <a:p>
                <a:r>
                  <a:rPr lang="en-US" altLang="zh-CN" dirty="0"/>
                  <a:t>g     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 n. n + f </a:t>
                </a:r>
                <a:r>
                  <a:rPr lang="en-US" altLang="zh-CN" dirty="0" err="1"/>
                  <a:t>f</a:t>
                </a:r>
                <a:r>
                  <a:rPr lang="en-US" altLang="zh-CN" dirty="0"/>
                  <a:t> (n + 1)</a:t>
                </a:r>
              </a:p>
              <a:p>
                <a:pPr lvl="1"/>
                <a:r>
                  <a:rPr lang="en-US" altLang="zh-CN" dirty="0"/>
                  <a:t>(g </a:t>
                </a:r>
                <a:r>
                  <a:rPr lang="en-US" altLang="zh-CN" dirty="0" err="1"/>
                  <a:t>g</a:t>
                </a:r>
                <a:r>
                  <a:rPr lang="en-US" altLang="zh-CN" dirty="0"/>
                  <a:t> 0) = 0 + g </a:t>
                </a:r>
                <a:r>
                  <a:rPr lang="en-US" altLang="zh-CN" dirty="0" err="1"/>
                  <a:t>g</a:t>
                </a:r>
                <a:r>
                  <a:rPr lang="en-US" altLang="zh-CN" dirty="0"/>
                  <a:t> 1 =  0 + 1 + g </a:t>
                </a:r>
                <a:r>
                  <a:rPr lang="en-US" altLang="zh-CN" dirty="0" err="1"/>
                  <a:t>g</a:t>
                </a:r>
                <a:r>
                  <a:rPr lang="en-US" altLang="zh-CN" dirty="0"/>
                  <a:t> 2 //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√ </a:t>
                </a:r>
                <a:r>
                  <a:rPr lang="en-US" altLang="zh-CN" dirty="0"/>
                  <a:t>but ugly form</a:t>
                </a:r>
              </a:p>
              <a:p>
                <a:r>
                  <a:rPr lang="en-US" altLang="zh-CN" dirty="0"/>
                  <a:t>g	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 </a:t>
                </a:r>
                <a:r>
                  <a:rPr lang="en-US" altLang="zh-CN" dirty="0" err="1"/>
                  <a:t>f</a:t>
                </a:r>
                <a:r>
                  <a:rPr lang="en-US" altLang="zh-CN" dirty="0"/>
                  <a:t> n. n + (f f) (n + 1)</a:t>
                </a:r>
              </a:p>
              <a:p>
                <a:r>
                  <a:rPr lang="en-US" altLang="zh-CN" dirty="0"/>
                  <a:t>h	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q f n. n + q (n + 1)</a:t>
                </a:r>
              </a:p>
              <a:p>
                <a:pPr lvl="1"/>
                <a:r>
                  <a:rPr lang="en-US" altLang="zh-CN" dirty="0"/>
                  <a:t>g	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 n. </a:t>
                </a:r>
                <a:r>
                  <a:rPr lang="en-US" altLang="zh-CN" b="1" dirty="0"/>
                  <a:t>(</a:t>
                </a:r>
                <a:r>
                  <a:rPr lang="el-GR" altLang="zh-CN" b="1" dirty="0"/>
                  <a:t>λ</a:t>
                </a:r>
                <a:r>
                  <a:rPr lang="en-US" altLang="zh-CN" b="1" dirty="0"/>
                  <a:t> q. n + q (n + 1)) </a:t>
                </a:r>
                <a:r>
                  <a:rPr lang="en-US" altLang="zh-CN" dirty="0"/>
                  <a:t>(f f))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92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 combinator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	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𝑒𝑙𝑑𝑒𝑟</m:t>
                        </m:r>
                      </m:sub>
                    </m:sSub>
                  </m:oMath>
                </a14:m>
                <a:r>
                  <a:rPr lang="en-US" altLang="zh-CN" dirty="0"/>
                  <a:t> (f f)</a:t>
                </a:r>
              </a:p>
              <a:p>
                <a:pPr lvl="1"/>
                <a:r>
                  <a:rPr lang="en-US" altLang="zh-CN" dirty="0"/>
                  <a:t>(g </a:t>
                </a:r>
                <a:r>
                  <a:rPr lang="en-US" altLang="zh-CN" dirty="0" err="1"/>
                  <a:t>g</a:t>
                </a:r>
                <a:r>
                  <a:rPr lang="en-US" altLang="zh-CN" dirty="0"/>
                  <a:t> 0) = </a:t>
                </a:r>
                <a:r>
                  <a:rPr lang="en-US" altLang="zh-CN" b="1" dirty="0"/>
                  <a:t>(</a:t>
                </a:r>
                <a:r>
                  <a:rPr lang="el-GR" altLang="zh-CN" b="1" dirty="0"/>
                  <a:t>λ</a:t>
                </a:r>
                <a:r>
                  <a:rPr lang="en-US" altLang="zh-CN" b="1" dirty="0"/>
                  <a:t>f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𝒆𝒍𝒅𝒆𝒓</m:t>
                        </m:r>
                      </m:sub>
                    </m:sSub>
                  </m:oMath>
                </a14:m>
                <a:r>
                  <a:rPr lang="en-US" altLang="zh-CN" b="1" dirty="0"/>
                  <a:t> (f f)) (</a:t>
                </a:r>
                <a:r>
                  <a:rPr lang="el-GR" altLang="zh-CN" b="1" dirty="0"/>
                  <a:t>λ</a:t>
                </a:r>
                <a:r>
                  <a:rPr lang="en-US" altLang="zh-CN" b="1" dirty="0"/>
                  <a:t>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𝒆𝒍𝒅𝒆𝒓</m:t>
                        </m:r>
                      </m:sub>
                    </m:sSub>
                  </m:oMath>
                </a14:m>
                <a:r>
                  <a:rPr lang="en-US" altLang="zh-CN" b="1" dirty="0"/>
                  <a:t> (f f)) </a:t>
                </a:r>
                <a:r>
                  <a:rPr lang="en-US" altLang="zh-CN" dirty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𝑒𝑙𝑑𝑒𝑟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n. (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𝑛𝑎𝑖𝑣𝑒</m:t>
                        </m:r>
                      </m:sub>
                    </m:sSub>
                  </m:oMath>
                </a14:m>
                <a:r>
                  <a:rPr lang="en-US" altLang="zh-CN" dirty="0"/>
                  <a:t> (f f)) (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𝑛𝑎𝑖𝑣𝑒</m:t>
                        </m:r>
                      </m:sub>
                    </m:sSub>
                  </m:oMath>
                </a14:m>
                <a:r>
                  <a:rPr lang="en-US" altLang="zh-CN" dirty="0"/>
                  <a:t> (f f)) </a:t>
                </a:r>
              </a:p>
              <a:p>
                <a:r>
                  <a:rPr lang="en-US" altLang="zh-CN" dirty="0"/>
                  <a:t>We can abstract a higher level function Y</a:t>
                </a:r>
                <a:r>
                  <a:rPr lang="en-US" altLang="zh-CN" i="1" strike="sngStrike" dirty="0"/>
                  <a:t>(for western countries) </a:t>
                </a:r>
              </a:p>
              <a:p>
                <a:r>
                  <a:rPr lang="en-US" altLang="zh-CN" dirty="0">
                    <a:solidFill>
                      <a:schemeClr val="accent2"/>
                    </a:solidFill>
                  </a:rPr>
                  <a:t>Y. </a:t>
                </a:r>
                <a:r>
                  <a:rPr lang="el-GR" altLang="zh-CN" dirty="0">
                    <a:solidFill>
                      <a:schemeClr val="accent2"/>
                    </a:solidFill>
                  </a:rPr>
                  <a:t>λ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f . (</a:t>
                </a:r>
                <a:r>
                  <a:rPr lang="el-GR" altLang="zh-CN" dirty="0">
                    <a:solidFill>
                      <a:schemeClr val="accent2"/>
                    </a:solidFill>
                  </a:rPr>
                  <a:t>λ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x . f (x x)) (</a:t>
                </a:r>
                <a:r>
                  <a:rPr lang="el-GR" altLang="zh-CN" dirty="0">
                    <a:solidFill>
                      <a:schemeClr val="accent2"/>
                    </a:solidFill>
                  </a:rPr>
                  <a:t>λ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x. f (x x)) </a:t>
                </a:r>
                <a:r>
                  <a:rPr lang="en-US" altLang="zh-CN" dirty="0"/>
                  <a:t>such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/>
                  <a:t>that Y f = f (Y f) // </a:t>
                </a:r>
                <a:r>
                  <a:rPr lang="en-US" altLang="zh-CN" b="1" dirty="0"/>
                  <a:t>FIXED POINT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r>
                  <a:rPr lang="en-US" altLang="zh-CN" dirty="0"/>
                  <a:t>It is called Y combinator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4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languages that use applicative order (like scheme) , this implement will cause infinite loop(f ( f (f (f (f Y)))))</a:t>
            </a:r>
          </a:p>
          <a:p>
            <a:r>
              <a:rPr lang="en-US" altLang="zh-CN" dirty="0"/>
              <a:t>So we had to use a </a:t>
            </a:r>
            <a:r>
              <a:rPr lang="en-US" altLang="zh-CN" dirty="0" err="1"/>
              <a:t>thunk</a:t>
            </a:r>
            <a:r>
              <a:rPr lang="en-US" altLang="zh-CN" dirty="0"/>
              <a:t> …</a:t>
            </a:r>
          </a:p>
          <a:p>
            <a:r>
              <a:rPr lang="en-US" altLang="zh-CN" dirty="0"/>
              <a:t>(x x) =&gt; (</a:t>
            </a:r>
            <a:r>
              <a:rPr lang="el-GR" altLang="zh-CN" dirty="0"/>
              <a:t>λ</a:t>
            </a:r>
            <a:r>
              <a:rPr lang="en-US" altLang="zh-CN" dirty="0"/>
              <a:t> y. (x x) y)  (eta-reduction)</a:t>
            </a:r>
          </a:p>
          <a:p>
            <a:r>
              <a:rPr lang="en-US" altLang="zh-CN" dirty="0"/>
              <a:t>And things in normal order languages (like Haskell) don’t seem better…If you see some any good one, tell me please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63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Georg Cantor —— Set theory</a:t>
            </a:r>
            <a:r>
              <a:rPr lang="zh-CN" altLang="en-US" dirty="0"/>
              <a:t>（</a:t>
            </a:r>
            <a:r>
              <a:rPr lang="en-US" altLang="zh-CN" dirty="0"/>
              <a:t>1874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Naïve </a:t>
            </a:r>
            <a:r>
              <a:rPr lang="zh-CN" altLang="en-US" dirty="0"/>
              <a:t>🐸</a:t>
            </a:r>
            <a:endParaRPr lang="en-US" altLang="zh-CN" dirty="0"/>
          </a:p>
          <a:p>
            <a:r>
              <a:rPr lang="en-US" altLang="zh-CN" dirty="0"/>
              <a:t>Bertrand Russell —— Barber paradox</a:t>
            </a:r>
            <a:r>
              <a:rPr lang="zh-CN" altLang="en-US" dirty="0"/>
              <a:t>（</a:t>
            </a:r>
            <a:r>
              <a:rPr lang="en-US" altLang="zh-CN" dirty="0"/>
              <a:t>1901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Crisis of mathematics —— Solved by Axiomatic system</a:t>
            </a:r>
          </a:p>
          <a:p>
            <a:r>
              <a:rPr lang="en-US" altLang="zh-CN" dirty="0"/>
              <a:t>David Hilbert's program</a:t>
            </a:r>
          </a:p>
          <a:p>
            <a:r>
              <a:rPr lang="en-US" altLang="zh-CN" dirty="0"/>
              <a:t>Kurt Gödel's incompleteness theorems</a:t>
            </a:r>
          </a:p>
          <a:p>
            <a:r>
              <a:rPr lang="en-US" altLang="zh-CN" b="1" dirty="0"/>
              <a:t>Church–Turing thesis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5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 Structure — Pair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What is MENT by a pair? // P = (x, y) ?</a:t>
            </a:r>
          </a:p>
          <a:p>
            <a:pPr marL="0" indent="0">
              <a:buNone/>
            </a:pPr>
            <a:r>
              <a:rPr lang="en-US" altLang="zh-CN" dirty="0"/>
              <a:t>It provides two method, called car, </a:t>
            </a:r>
            <a:r>
              <a:rPr lang="en-US" altLang="zh-CN" dirty="0" err="1"/>
              <a:t>cdr</a:t>
            </a:r>
            <a:r>
              <a:rPr lang="en-US" altLang="zh-CN" dirty="0"/>
              <a:t>, returning two objects</a:t>
            </a:r>
          </a:p>
          <a:p>
            <a:pPr marL="0" indent="0">
              <a:buNone/>
            </a:pPr>
            <a:r>
              <a:rPr lang="en-US" altLang="zh-CN" dirty="0"/>
              <a:t>car = (</a:t>
            </a:r>
            <a:r>
              <a:rPr lang="en-US" altLang="zh-CN" dirty="0" err="1"/>
              <a:t>λP</a:t>
            </a:r>
            <a:r>
              <a:rPr lang="en-US" altLang="zh-CN" dirty="0"/>
              <a:t>.&lt;body1&gt;)   P = x</a:t>
            </a:r>
          </a:p>
          <a:p>
            <a:pPr marL="0" indent="0">
              <a:buNone/>
            </a:pPr>
            <a:r>
              <a:rPr lang="en-US" altLang="zh-CN" dirty="0" err="1"/>
              <a:t>cdr</a:t>
            </a:r>
            <a:r>
              <a:rPr lang="en-US" altLang="zh-CN" dirty="0"/>
              <a:t> = (</a:t>
            </a:r>
            <a:r>
              <a:rPr lang="en-US" altLang="zh-CN" dirty="0" err="1"/>
              <a:t>λP</a:t>
            </a:r>
            <a:r>
              <a:rPr lang="en-US" altLang="zh-CN" dirty="0"/>
              <a:t>.&lt;body2&gt;)   P = y</a:t>
            </a:r>
          </a:p>
          <a:p>
            <a:pPr marL="0" indent="0">
              <a:buNone/>
            </a:pPr>
            <a:r>
              <a:rPr lang="en-US" altLang="zh-CN" dirty="0"/>
              <a:t>And P is constructed by cons ( its return value )  </a:t>
            </a:r>
          </a:p>
          <a:p>
            <a:pPr marL="0" indent="0">
              <a:buNone/>
            </a:pPr>
            <a:r>
              <a:rPr lang="en-US" altLang="zh-CN" dirty="0"/>
              <a:t>cons = (λ x y. &lt;body3&gt;)</a:t>
            </a:r>
          </a:p>
        </p:txBody>
      </p:sp>
    </p:spTree>
    <p:extLst>
      <p:ext uri="{BB962C8B-B14F-4D97-AF65-F5344CB8AC3E}">
        <p14:creationId xmlns:p14="http://schemas.microsoft.com/office/powerpoint/2010/main" val="120703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Pair — implement 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/>
          <a:lstStyle/>
          <a:p>
            <a:r>
              <a:rPr lang="en-US" altLang="zh-CN" dirty="0"/>
              <a:t>cons = </a:t>
            </a:r>
            <a:r>
              <a:rPr lang="es-ES" altLang="zh-CN" dirty="0">
                <a:solidFill>
                  <a:schemeClr val="accent2"/>
                </a:solidFill>
              </a:rPr>
              <a:t>λx y.λp. p x y </a:t>
            </a:r>
            <a:r>
              <a:rPr lang="es-ES" altLang="zh-CN" dirty="0"/>
              <a:t>//p for &lt;predicate&gt;</a:t>
            </a:r>
          </a:p>
          <a:p>
            <a:r>
              <a:rPr lang="es-ES" altLang="zh-CN" dirty="0"/>
              <a:t>car = </a:t>
            </a:r>
            <a:r>
              <a:rPr lang="en-US" altLang="zh-CN" dirty="0">
                <a:solidFill>
                  <a:schemeClr val="accent2"/>
                </a:solidFill>
              </a:rPr>
              <a:t>λ P.P true </a:t>
            </a:r>
            <a:r>
              <a:rPr lang="en-US" altLang="zh-CN" dirty="0"/>
              <a:t>// P for pair</a:t>
            </a:r>
          </a:p>
          <a:p>
            <a:r>
              <a:rPr lang="en-US" altLang="zh-CN" dirty="0" err="1"/>
              <a:t>cdr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2"/>
                </a:solidFill>
              </a:rPr>
              <a:t>λ P.P false</a:t>
            </a:r>
            <a:endParaRPr lang="en-US" altLang="zh-CN" dirty="0"/>
          </a:p>
          <a:p>
            <a:r>
              <a:rPr lang="en-US" altLang="zh-CN" dirty="0"/>
              <a:t>Have a try… </a:t>
            </a:r>
          </a:p>
          <a:p>
            <a:r>
              <a:rPr lang="en-US" altLang="zh-CN" dirty="0"/>
              <a:t>car (cons 1 2) = (</a:t>
            </a:r>
            <a:r>
              <a:rPr lang="en-US" altLang="zh-CN" dirty="0" err="1"/>
              <a:t>λP</a:t>
            </a:r>
            <a:r>
              <a:rPr lang="en-US" altLang="zh-CN" dirty="0"/>
              <a:t>. P true) ((</a:t>
            </a:r>
            <a:r>
              <a:rPr lang="en-US" altLang="zh-CN" dirty="0" err="1"/>
              <a:t>λx</a:t>
            </a:r>
            <a:r>
              <a:rPr lang="en-US" altLang="zh-CN" dirty="0"/>
              <a:t> y. </a:t>
            </a:r>
            <a:r>
              <a:rPr lang="en-US" altLang="zh-CN" dirty="0" err="1"/>
              <a:t>λp</a:t>
            </a:r>
            <a:r>
              <a:rPr lang="en-US" altLang="zh-CN" dirty="0"/>
              <a:t> . p x y) 1 2)</a:t>
            </a:r>
          </a:p>
          <a:p>
            <a:pPr marL="0" indent="0">
              <a:buNone/>
            </a:pPr>
            <a:r>
              <a:rPr lang="en-US" altLang="zh-CN" dirty="0"/>
              <a:t>		      = (</a:t>
            </a:r>
            <a:r>
              <a:rPr lang="en-US" altLang="zh-CN" dirty="0" err="1"/>
              <a:t>λP</a:t>
            </a:r>
            <a:r>
              <a:rPr lang="en-US" altLang="zh-CN" dirty="0"/>
              <a:t>. P true) (</a:t>
            </a:r>
            <a:r>
              <a:rPr lang="en-US" altLang="zh-CN" dirty="0" err="1"/>
              <a:t>λp</a:t>
            </a:r>
            <a:r>
              <a:rPr lang="en-US" altLang="zh-CN" dirty="0"/>
              <a:t> . p 1 2)</a:t>
            </a:r>
          </a:p>
          <a:p>
            <a:pPr marL="0" indent="0">
              <a:buNone/>
            </a:pPr>
            <a:r>
              <a:rPr lang="en-US" altLang="zh-CN" dirty="0"/>
              <a:t>		      = (</a:t>
            </a:r>
            <a:r>
              <a:rPr lang="en-US" altLang="zh-CN" dirty="0" err="1"/>
              <a:t>λp</a:t>
            </a:r>
            <a:r>
              <a:rPr lang="en-US" altLang="zh-CN" dirty="0"/>
              <a:t>. p 1 2) true</a:t>
            </a:r>
          </a:p>
          <a:p>
            <a:pPr marL="0" indent="0">
              <a:buNone/>
            </a:pPr>
            <a:r>
              <a:rPr lang="en-US" altLang="zh-CN" dirty="0"/>
              <a:t>		      = 1</a:t>
            </a:r>
          </a:p>
        </p:txBody>
      </p:sp>
    </p:spTree>
    <p:extLst>
      <p:ext uri="{BB962C8B-B14F-4D97-AF65-F5344CB8AC3E}">
        <p14:creationId xmlns:p14="http://schemas.microsoft.com/office/powerpoint/2010/main" val="747299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Pair — implement 2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50121" y="66096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It that the only implement?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No, as Wallace says</a:t>
            </a:r>
            <a:r>
              <a:rPr lang="zh-CN" altLang="en-US" dirty="0">
                <a:sym typeface="Wingdings" panose="05000000000000000000" pitchFamily="2" charset="2"/>
              </a:rPr>
              <a:t>👱</a:t>
            </a:r>
            <a:r>
              <a:rPr lang="en-US" altLang="zh-CN" dirty="0">
                <a:sym typeface="Wingdings" panose="05000000000000000000" pitchFamily="2" charset="2"/>
              </a:rPr>
              <a:t>: If an object walks like a duck and talks like a duck, then it must be a duck!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 tricky implement, a b -&gt; 2^a * 3^b</a:t>
            </a:r>
          </a:p>
          <a:p>
            <a:r>
              <a:rPr lang="en-US" altLang="zh-CN" dirty="0"/>
              <a:t>//72=2^3*3^2=2*2*2*3*3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s-ES" altLang="zh-CN" dirty="0">
                <a:sym typeface="Wingdings" panose="05000000000000000000" pitchFamily="2" charset="2"/>
              </a:rPr>
              <a:t>cons = </a:t>
            </a:r>
            <a:r>
              <a:rPr lang="en-US" altLang="zh-CN" dirty="0">
                <a:sym typeface="Wingdings" panose="05000000000000000000" pitchFamily="2" charset="2"/>
              </a:rPr>
              <a:t>λ x y. 2^a * 3^b</a:t>
            </a:r>
            <a:endParaRPr lang="es-E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car = λ z. ((z % 2) == 0) ((car (z / 2)) + 1) 0</a:t>
            </a:r>
          </a:p>
          <a:p>
            <a:r>
              <a:rPr lang="en-US" altLang="zh-CN" dirty="0" err="1"/>
              <a:t>cdr</a:t>
            </a:r>
            <a:r>
              <a:rPr lang="en-US" altLang="zh-CN" dirty="0"/>
              <a:t> = λ z. ((z % 3) == 0) ((car (z / 3)) + 1) 0</a:t>
            </a:r>
          </a:p>
        </p:txBody>
      </p:sp>
    </p:spTree>
    <p:extLst>
      <p:ext uri="{BB962C8B-B14F-4D97-AF65-F5344CB8AC3E}">
        <p14:creationId xmlns:p14="http://schemas.microsoft.com/office/powerpoint/2010/main" val="413440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2041111"/>
            <a:ext cx="4042410" cy="175844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858707"/>
            <a:ext cx="4042409" cy="11824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List, tree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Clr>
                <a:srgbClr val="5A5147"/>
              </a:buClr>
              <a:buNone/>
            </a:pPr>
            <a:r>
              <a:rPr lang="en-US" altLang="zh-CN" sz="2400" dirty="0"/>
              <a:t>Lambda expression has Closure Property</a:t>
            </a:r>
          </a:p>
          <a:p>
            <a:pPr marL="0" indent="0">
              <a:buClr>
                <a:srgbClr val="5A5147"/>
              </a:buClr>
              <a:buNone/>
            </a:pPr>
            <a:r>
              <a:rPr lang="en-US" altLang="zh-CN" sz="2400" dirty="0"/>
              <a:t>List: a chain of pairs</a:t>
            </a:r>
          </a:p>
          <a:p>
            <a:pPr marL="0" indent="0">
              <a:buClr>
                <a:srgbClr val="5A5147"/>
              </a:buClr>
              <a:buNone/>
            </a:pPr>
            <a:r>
              <a:rPr lang="en-US" altLang="zh-CN" sz="2400" dirty="0"/>
              <a:t>Tree: combination of lists</a:t>
            </a:r>
          </a:p>
          <a:p>
            <a:pPr marL="0" indent="0">
              <a:buClr>
                <a:srgbClr val="5A5147"/>
              </a:buClr>
              <a:buNone/>
            </a:pPr>
            <a:endParaRPr lang="en-US" altLang="zh-CN" sz="2400" dirty="0"/>
          </a:p>
          <a:p>
            <a:pPr marL="0" indent="0">
              <a:buClr>
                <a:srgbClr val="5A5147"/>
              </a:buClr>
              <a:buNone/>
            </a:pPr>
            <a:endParaRPr lang="en-US" altLang="zh-CN" sz="2400" dirty="0"/>
          </a:p>
          <a:p>
            <a:pPr marL="0" indent="0">
              <a:buClr>
                <a:srgbClr val="5A5147"/>
              </a:buClr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089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Calculus and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Till now, we just talk about simply non-type LC</a:t>
            </a:r>
          </a:p>
          <a:p>
            <a:r>
              <a:rPr lang="en-US" altLang="zh-CN" dirty="0"/>
              <a:t>Now we talk about simple typed LC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1469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Typed LC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Base type</a:t>
            </a:r>
          </a:p>
          <a:p>
            <a:pPr lvl="1"/>
            <a:r>
              <a:rPr lang="en-US" altLang="zh-CN" dirty="0" err="1"/>
              <a:t>eg</a:t>
            </a:r>
            <a:r>
              <a:rPr lang="en-US" altLang="zh-CN" dirty="0"/>
              <a:t> : N for natural numbers, S for string, B for bool</a:t>
            </a:r>
          </a:p>
          <a:p>
            <a:r>
              <a:rPr lang="en-US" altLang="zh-CN" dirty="0"/>
              <a:t>Function type</a:t>
            </a:r>
          </a:p>
          <a:p>
            <a:pPr lvl="1"/>
            <a:r>
              <a:rPr lang="en-US" altLang="zh-CN" dirty="0"/>
              <a:t>function type constructor </a:t>
            </a:r>
            <a:r>
              <a:rPr lang="en-US" altLang="zh-CN" dirty="0">
                <a:solidFill>
                  <a:schemeClr val="accent2"/>
                </a:solidFill>
              </a:rPr>
              <a:t>-&gt;</a:t>
            </a:r>
          </a:p>
          <a:p>
            <a:pPr lvl="1"/>
            <a:r>
              <a:rPr lang="en-US" altLang="zh-CN" dirty="0"/>
              <a:t>A -&gt; B means a function receive argument typed A, return type B</a:t>
            </a:r>
          </a:p>
          <a:p>
            <a:pPr lvl="1"/>
            <a:r>
              <a:rPr lang="en-US" altLang="zh-CN" dirty="0"/>
              <a:t>-&gt; is right associative, a -&gt; b -&gt; c = a -&gt; ( b -&gt; c)</a:t>
            </a:r>
          </a:p>
          <a:p>
            <a:r>
              <a:rPr lang="en-US" altLang="zh-CN" dirty="0"/>
              <a:t>Syntax extension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E : T </a:t>
            </a:r>
            <a:r>
              <a:rPr lang="en-US" altLang="zh-CN" dirty="0"/>
              <a:t>means expression E has type 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2763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Type Inference 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</a:p>
          <a:p>
            <a:endParaRPr lang="en-US" altLang="zh-CN" dirty="0"/>
          </a:p>
          <a:p>
            <a:r>
              <a:rPr lang="en-US" altLang="zh-CN" dirty="0"/>
              <a:t>4.  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990" y="1825625"/>
            <a:ext cx="1824006" cy="544833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8990" y="2896326"/>
            <a:ext cx="1825744" cy="637288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8989" y="3820624"/>
            <a:ext cx="1824007" cy="477716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8989" y="4822704"/>
            <a:ext cx="2463858" cy="53845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46915" y="1825625"/>
            <a:ext cx="51919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1.if x has type </a:t>
            </a:r>
            <a:r>
              <a:rPr lang="el-GR" altLang="zh-CN" sz="2000" dirty="0"/>
              <a:t>σ</a:t>
            </a:r>
            <a:r>
              <a:rPr lang="en-US" altLang="zh-CN" sz="2000" dirty="0"/>
              <a:t>, then we can know x has type </a:t>
            </a:r>
            <a:r>
              <a:rPr lang="el-GR" altLang="zh-CN" sz="2000" dirty="0"/>
              <a:t>σ</a:t>
            </a:r>
            <a:endParaRPr lang="en-US" altLang="zh-CN" sz="2000" dirty="0"/>
          </a:p>
          <a:p>
            <a:r>
              <a:rPr lang="en-US" altLang="zh-CN" sz="2000" dirty="0"/>
              <a:t>2.In context that x has type </a:t>
            </a:r>
            <a:r>
              <a:rPr lang="el-GR" altLang="zh-CN" sz="2000" dirty="0"/>
              <a:t>σ</a:t>
            </a:r>
            <a:r>
              <a:rPr lang="en-US" altLang="zh-CN" sz="2000" dirty="0"/>
              <a:t>, x != y,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 </a:t>
            </a:r>
            <a:r>
              <a:rPr lang="en-US" altLang="zh-CN" sz="2000" dirty="0" err="1"/>
              <a:t>inferin</a:t>
            </a:r>
            <a:r>
              <a:rPr lang="en-US" altLang="zh-CN" sz="2000" dirty="0"/>
              <a:t> this context, if y has type </a:t>
            </a:r>
            <a:r>
              <a:rPr lang="el-GR" altLang="zh-CN" sz="2000" dirty="0"/>
              <a:t>τ</a:t>
            </a:r>
            <a:r>
              <a:rPr lang="en-US" altLang="zh-CN" sz="2000" dirty="0"/>
              <a:t>, we can know x has type </a:t>
            </a:r>
            <a:r>
              <a:rPr lang="el-GR" altLang="zh-CN" sz="2000" dirty="0"/>
              <a:t>σ</a:t>
            </a:r>
            <a:endParaRPr lang="en-US" altLang="zh-CN" sz="2000" dirty="0"/>
          </a:p>
          <a:p>
            <a:r>
              <a:rPr lang="en-US" altLang="zh-CN" sz="2000" dirty="0"/>
              <a:t>That is, introduction of y doesn’t change type of x</a:t>
            </a:r>
          </a:p>
          <a:p>
            <a:r>
              <a:rPr lang="en-US" altLang="zh-CN" sz="2000" dirty="0"/>
              <a:t>3. In context that x has type </a:t>
            </a:r>
            <a:r>
              <a:rPr lang="el-GR" altLang="zh-CN" sz="2000" dirty="0"/>
              <a:t>σ</a:t>
            </a:r>
            <a:r>
              <a:rPr lang="en-US" altLang="zh-CN" sz="2000" dirty="0"/>
              <a:t>, y has type </a:t>
            </a:r>
            <a:r>
              <a:rPr lang="el-GR" altLang="zh-CN" sz="2000" dirty="0"/>
              <a:t>τ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function </a:t>
            </a:r>
            <a:r>
              <a:rPr lang="en-US" altLang="zh-CN" sz="2000" dirty="0" err="1"/>
              <a:t>λx</a:t>
            </a:r>
            <a:r>
              <a:rPr lang="en-US" altLang="zh-CN" sz="2000" dirty="0"/>
              <a:t>. y has type </a:t>
            </a:r>
            <a:r>
              <a:rPr lang="el-GR" altLang="zh-CN" sz="2000" dirty="0"/>
              <a:t>σ</a:t>
            </a:r>
            <a:r>
              <a:rPr lang="en-US" altLang="zh-CN" sz="2000" dirty="0"/>
              <a:t> -&gt; </a:t>
            </a:r>
            <a:r>
              <a:rPr lang="el-GR" altLang="zh-CN" sz="2000" dirty="0"/>
              <a:t>τ</a:t>
            </a:r>
            <a:endParaRPr lang="en-US" altLang="zh-CN" sz="2000" dirty="0"/>
          </a:p>
          <a:p>
            <a:r>
              <a:rPr lang="en-US" altLang="zh-CN" sz="2000" dirty="0"/>
              <a:t>4. In context that we have function t typed </a:t>
            </a:r>
            <a:r>
              <a:rPr lang="el-GR" altLang="zh-CN" sz="2000" dirty="0"/>
              <a:t>σ</a:t>
            </a:r>
            <a:r>
              <a:rPr lang="en-US" altLang="zh-CN" sz="2000" dirty="0"/>
              <a:t> -&gt; </a:t>
            </a:r>
            <a:r>
              <a:rPr lang="el-GR" altLang="zh-CN" sz="2000" dirty="0"/>
              <a:t>τ</a:t>
            </a:r>
            <a:r>
              <a:rPr lang="en-US" altLang="zh-CN" sz="2000" dirty="0"/>
              <a:t>, u has type </a:t>
            </a:r>
            <a:r>
              <a:rPr lang="el-GR" altLang="zh-CN" sz="2000" dirty="0"/>
              <a:t>σ</a:t>
            </a:r>
            <a:r>
              <a:rPr lang="en-US" altLang="zh-CN" sz="2000" dirty="0"/>
              <a:t>, function application t u has type </a:t>
            </a:r>
            <a:r>
              <a:rPr lang="el-GR" altLang="zh-CN" sz="2000" dirty="0"/>
              <a:t>τ</a:t>
            </a:r>
            <a:endParaRPr lang="en-US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465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Have a 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λx</a:t>
            </a:r>
            <a:r>
              <a:rPr lang="en-US" altLang="zh-CN" dirty="0"/>
              <a:t> y . y x has undecided type, x : A, y : A -&gt; B</a:t>
            </a:r>
          </a:p>
          <a:p>
            <a:r>
              <a:rPr lang="en-US" altLang="zh-CN" dirty="0" err="1"/>
              <a:t>λx</a:t>
            </a:r>
            <a:r>
              <a:rPr lang="en-US" altLang="zh-CN" dirty="0"/>
              <a:t> y . y x : A -&gt; (A -&gt;B) -&gt; B</a:t>
            </a:r>
            <a:endParaRPr lang="es-ES" altLang="zh-CN" dirty="0"/>
          </a:p>
          <a:p>
            <a:r>
              <a:rPr lang="en-US" altLang="zh-CN" dirty="0"/>
              <a:t>When we apply 3, </a:t>
            </a:r>
            <a:r>
              <a:rPr lang="es-ES" altLang="zh-CN" dirty="0"/>
              <a:t>(</a:t>
            </a:r>
            <a:r>
              <a:rPr lang="en-US" altLang="zh-CN" dirty="0"/>
              <a:t>λ</a:t>
            </a:r>
            <a:r>
              <a:rPr lang="es-ES" altLang="zh-CN" dirty="0"/>
              <a:t> a : N . (* a  a)) to it</a:t>
            </a:r>
          </a:p>
          <a:p>
            <a:r>
              <a:rPr lang="es-ES" altLang="zh-CN" dirty="0"/>
              <a:t>(</a:t>
            </a:r>
            <a:r>
              <a:rPr lang="en-US" altLang="zh-CN" dirty="0"/>
              <a:t>λ</a:t>
            </a:r>
            <a:r>
              <a:rPr lang="es-ES" altLang="zh-CN" dirty="0"/>
              <a:t> x y . y x) 3 (</a:t>
            </a:r>
            <a:r>
              <a:rPr lang="en-US" altLang="zh-CN" dirty="0"/>
              <a:t>λ</a:t>
            </a:r>
            <a:r>
              <a:rPr lang="es-ES" altLang="zh-CN" dirty="0"/>
              <a:t> a : N . (* a  a))</a:t>
            </a:r>
            <a:endParaRPr lang="en-US" altLang="zh-CN" dirty="0"/>
          </a:p>
          <a:p>
            <a:r>
              <a:rPr lang="en-US" altLang="zh-CN" dirty="0"/>
              <a:t> (* a a) has type N (Rule 4)</a:t>
            </a:r>
          </a:p>
          <a:p>
            <a:r>
              <a:rPr lang="es-ES" altLang="zh-CN" dirty="0"/>
              <a:t>(</a:t>
            </a:r>
            <a:r>
              <a:rPr lang="en-US" altLang="zh-CN" dirty="0"/>
              <a:t>λ a. (* a a)) has type N -&gt; N (Rule 3)</a:t>
            </a:r>
          </a:p>
          <a:p>
            <a:r>
              <a:rPr lang="en-US" altLang="zh-CN" dirty="0"/>
              <a:t>x has type N, y has type N -&gt; N, so y x has type: N </a:t>
            </a:r>
          </a:p>
          <a:p>
            <a:r>
              <a:rPr lang="es-ES" altLang="zh-CN" dirty="0"/>
              <a:t>(</a:t>
            </a:r>
            <a:r>
              <a:rPr lang="en-US" altLang="zh-CN" dirty="0"/>
              <a:t>λ x y. y x) has type N -&gt; (N -&gt; N) -&gt;N</a:t>
            </a:r>
          </a:p>
          <a:p>
            <a:endParaRPr lang="en-US" altLang="zh-CN" dirty="0"/>
          </a:p>
          <a:p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534770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 didn’t </a:t>
            </a:r>
            <a:r>
              <a:rPr lang="en-US" altLang="zh-CN" dirty="0" err="1"/>
              <a:t>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Combinatory logic</a:t>
            </a:r>
          </a:p>
          <a:p>
            <a:r>
              <a:rPr lang="en-US" altLang="zh-CN" dirty="0"/>
              <a:t>Curry–Howard correspondence</a:t>
            </a:r>
          </a:p>
          <a:p>
            <a:r>
              <a:rPr lang="en-US" altLang="zh-CN" dirty="0"/>
              <a:t>System F</a:t>
            </a:r>
          </a:p>
          <a:p>
            <a:r>
              <a:rPr lang="en-US" altLang="zh-CN" dirty="0"/>
              <a:t>Lambda cube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528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 and FP —— LISP(McCarthy 1960)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LISP: used LAMBDA to present function, looks like it</a:t>
            </a:r>
          </a:p>
          <a:p>
            <a:r>
              <a:rPr lang="en-US" altLang="zh-CN" dirty="0"/>
              <a:t>((ONE.(TWO.(THREE.NIL)))</a:t>
            </a:r>
          </a:p>
          <a:p>
            <a:r>
              <a:rPr lang="en-US" altLang="zh-CN" dirty="0"/>
              <a:t>With addition primitive </a:t>
            </a:r>
            <a:r>
              <a:rPr lang="en-US" altLang="zh-CN" dirty="0" err="1"/>
              <a:t>funcitons</a:t>
            </a:r>
            <a:r>
              <a:rPr lang="en-US" altLang="zh-CN" dirty="0"/>
              <a:t>, cons, car, </a:t>
            </a:r>
            <a:r>
              <a:rPr lang="en-US" altLang="zh-CN" dirty="0" err="1"/>
              <a:t>cdr,eval,quote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But, in fact it’s based on Kleene’s recursive theory</a:t>
            </a:r>
          </a:p>
          <a:p>
            <a:r>
              <a:rPr lang="en-US" altLang="zh-CN" dirty="0"/>
              <a:t>Cannot return a function</a:t>
            </a:r>
          </a:p>
          <a:p>
            <a:r>
              <a:rPr lang="en-US" altLang="zh-CN" dirty="0"/>
              <a:t>Error binding free variables when passing function as argument</a:t>
            </a:r>
          </a:p>
          <a:p>
            <a:r>
              <a:rPr lang="en-US" altLang="zh-CN" dirty="0"/>
              <a:t>LISP is never pure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20" y="1690688"/>
            <a:ext cx="3810000" cy="3810000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Turing machine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Simulation and Abstraction of mankind calculus</a:t>
            </a:r>
          </a:p>
          <a:p>
            <a:pPr lvl="1"/>
            <a:r>
              <a:rPr lang="en-US" altLang="zh-CN" sz="1600" dirty="0"/>
              <a:t>Read or Write some symbol</a:t>
            </a:r>
          </a:p>
          <a:p>
            <a:pPr lvl="1"/>
            <a:r>
              <a:rPr lang="en-US" altLang="zh-CN" sz="1600" dirty="0"/>
              <a:t>Divert attention from one place to another</a:t>
            </a:r>
            <a:endParaRPr lang="en-US" sz="2000" dirty="0"/>
          </a:p>
          <a:p>
            <a:r>
              <a:rPr lang="en-US" sz="2000" dirty="0"/>
              <a:t>So we need</a:t>
            </a:r>
          </a:p>
          <a:p>
            <a:pPr lvl="1"/>
            <a:r>
              <a:rPr lang="en-US" altLang="zh-CN" sz="1600" dirty="0"/>
              <a:t>A tape, Infinite length</a:t>
            </a:r>
          </a:p>
          <a:p>
            <a:pPr lvl="1"/>
            <a:r>
              <a:rPr lang="en-US" altLang="zh-CN" sz="1600" dirty="0"/>
              <a:t>A head, To read or write</a:t>
            </a:r>
          </a:p>
          <a:p>
            <a:pPr lvl="1"/>
            <a:r>
              <a:rPr lang="en-US" altLang="zh-CN" sz="1600" dirty="0"/>
              <a:t>A register, Storing current state</a:t>
            </a:r>
          </a:p>
          <a:p>
            <a:pPr lvl="1"/>
            <a:r>
              <a:rPr lang="en-US" altLang="zh-CN" sz="1600" dirty="0"/>
              <a:t>A table, T(Current, Input)</a:t>
            </a:r>
          </a:p>
          <a:p>
            <a:pPr marL="457200" lvl="1" indent="0">
              <a:buNone/>
            </a:pPr>
            <a:r>
              <a:rPr lang="en-US" altLang="zh-CN" sz="1600" dirty="0"/>
              <a:t>    -&gt;T(Next, Output, {L/R})</a:t>
            </a:r>
          </a:p>
          <a:p>
            <a:pPr marL="457200" lvl="1" indent="0">
              <a:buNone/>
            </a:pPr>
            <a:r>
              <a:rPr lang="en-US" altLang="zh-CN" sz="1600" dirty="0"/>
              <a:t>Including Accept and Reject</a:t>
            </a:r>
          </a:p>
          <a:p>
            <a:pPr lvl="1"/>
            <a:r>
              <a:rPr lang="en-US" altLang="zh-CN" sz="1600" dirty="0"/>
              <a:t>A set of input characters</a:t>
            </a:r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5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 and FP —— Algol 60 (</a:t>
            </a:r>
            <a:r>
              <a:rPr lang="en-US" altLang="zh-CN" dirty="0" err="1"/>
              <a:t>Naur</a:t>
            </a:r>
            <a:r>
              <a:rPr lang="en-US" altLang="zh-CN" dirty="0"/>
              <a:t> 1963)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not usually considered a FP</a:t>
            </a:r>
          </a:p>
          <a:p>
            <a:r>
              <a:rPr lang="en-US" altLang="zh-CN" dirty="0"/>
              <a:t>Support nested procedures and </a:t>
            </a:r>
            <a:r>
              <a:rPr lang="en-US" altLang="zh-CN" b="1" dirty="0"/>
              <a:t>passing procedures as argument</a:t>
            </a:r>
          </a:p>
          <a:p>
            <a:pPr lvl="1"/>
            <a:r>
              <a:rPr lang="en-US" altLang="zh-CN" dirty="0"/>
              <a:t>Using two sets of links between stack frames</a:t>
            </a:r>
          </a:p>
          <a:p>
            <a:r>
              <a:rPr lang="en-US" altLang="zh-CN" dirty="0"/>
              <a:t>Cannot return a function</a:t>
            </a:r>
          </a:p>
        </p:txBody>
      </p:sp>
    </p:spTree>
    <p:extLst>
      <p:ext uri="{BB962C8B-B14F-4D97-AF65-F5344CB8AC3E}">
        <p14:creationId xmlns:p14="http://schemas.microsoft.com/office/powerpoint/2010/main" val="591188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ISWIM (Landin 1966)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Sugared LC + assignment + control</a:t>
            </a:r>
          </a:p>
          <a:p>
            <a:r>
              <a:rPr lang="en-US" altLang="zh-CN" b="1" dirty="0"/>
              <a:t>let, rec, and ,where</a:t>
            </a:r>
          </a:p>
          <a:p>
            <a:pPr lvl="1"/>
            <a:r>
              <a:rPr lang="en-US" altLang="zh-CN" dirty="0"/>
              <a:t>let g b c </a:t>
            </a:r>
            <a:r>
              <a:rPr lang="en-US" altLang="zh-CN" b="1" dirty="0"/>
              <a:t>= </a:t>
            </a:r>
            <a:r>
              <a:rPr lang="en-US" altLang="zh-CN" dirty="0"/>
              <a:t>f(b+2c) + f(2b-c)</a:t>
            </a:r>
            <a:endParaRPr lang="en-US" altLang="zh-CN" b="1" dirty="0"/>
          </a:p>
          <a:p>
            <a:pPr lvl="1"/>
            <a:r>
              <a:rPr lang="en-US" altLang="zh-CN" dirty="0"/>
              <a:t>where f(x) = x(</a:t>
            </a:r>
            <a:r>
              <a:rPr lang="en-US" altLang="zh-CN" dirty="0" err="1"/>
              <a:t>x+a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and a = 1</a:t>
            </a:r>
          </a:p>
          <a:p>
            <a:r>
              <a:rPr lang="en-US" altLang="zh-CN" dirty="0"/>
              <a:t>mutable variable, =</a:t>
            </a:r>
          </a:p>
          <a:p>
            <a:r>
              <a:rPr lang="en-US" altLang="zh-CN" dirty="0"/>
              <a:t>Able to </a:t>
            </a:r>
            <a:r>
              <a:rPr lang="en-US" altLang="zh-CN" b="1" dirty="0"/>
              <a:t>return a function </a:t>
            </a:r>
            <a:r>
              <a:rPr lang="en-US" altLang="zh-CN" dirty="0"/>
              <a:t>using </a:t>
            </a:r>
            <a:r>
              <a:rPr lang="en-US" altLang="zh-CN" b="1" dirty="0"/>
              <a:t>closure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18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PAL(Evans 1968)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Inspired by ISWIM</a:t>
            </a:r>
          </a:p>
          <a:p>
            <a:r>
              <a:rPr lang="en-US" altLang="zh-CN" dirty="0" err="1"/>
              <a:t>applictive</a:t>
            </a:r>
            <a:r>
              <a:rPr lang="en-US" altLang="zh-CN" dirty="0"/>
              <a:t> PAL: sugared λ + conditional expr</a:t>
            </a:r>
          </a:p>
          <a:p>
            <a:r>
              <a:rPr lang="en-US" altLang="zh-CN" dirty="0"/>
              <a:t>imperative PAL: add mutable, assign, first class labels</a:t>
            </a:r>
          </a:p>
          <a:p>
            <a:r>
              <a:rPr lang="en-US" altLang="zh-CN" b="1" dirty="0"/>
              <a:t>Support pattern matching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85408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SASL(Turner 1972)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Inspired by PAL</a:t>
            </a:r>
          </a:p>
          <a:p>
            <a:r>
              <a:rPr lang="en-US" altLang="zh-CN" b="1" dirty="0"/>
              <a:t>Support Multi-Level pattern matching</a:t>
            </a:r>
          </a:p>
          <a:p>
            <a:pPr lvl="1"/>
            <a:r>
              <a:rPr lang="en-US" altLang="zh-CN" dirty="0"/>
              <a:t>x = ((1,2), (3,4)) , now we want ((3,4), (1,2))</a:t>
            </a:r>
          </a:p>
          <a:p>
            <a:pPr lvl="1"/>
            <a:r>
              <a:rPr lang="en-US" altLang="zh-CN" dirty="0"/>
              <a:t>LISP</a:t>
            </a:r>
          </a:p>
          <a:p>
            <a:pPr lvl="1"/>
            <a:r>
              <a:rPr lang="en-US" altLang="zh-CN" dirty="0"/>
              <a:t>cons(cons(car(car(</a:t>
            </a:r>
            <a:r>
              <a:rPr lang="en-US" altLang="zh-CN" dirty="0" err="1"/>
              <a:t>cdr</a:t>
            </a:r>
            <a:r>
              <a:rPr lang="en-US" altLang="zh-CN" dirty="0"/>
              <a:t>(x))), cons(car(</a:t>
            </a:r>
            <a:r>
              <a:rPr lang="en-US" altLang="zh-CN" dirty="0" err="1"/>
              <a:t>cdr</a:t>
            </a:r>
            <a:r>
              <a:rPr lang="en-US" altLang="zh-CN" dirty="0"/>
              <a:t>(car(</a:t>
            </a:r>
            <a:r>
              <a:rPr lang="en-US" altLang="zh-CN" dirty="0" err="1"/>
              <a:t>cdr</a:t>
            </a:r>
            <a:r>
              <a:rPr lang="en-US" altLang="zh-CN" dirty="0"/>
              <a:t>(x)))), nil)), cons(cons(car(car(x)),cons(car(</a:t>
            </a:r>
            <a:r>
              <a:rPr lang="en-US" altLang="zh-CN" dirty="0" err="1"/>
              <a:t>cdr</a:t>
            </a:r>
            <a:r>
              <a:rPr lang="en-US" altLang="zh-CN" dirty="0"/>
              <a:t>(car(x))), nil)), nil))</a:t>
            </a:r>
          </a:p>
          <a:p>
            <a:pPr lvl="1"/>
            <a:r>
              <a:rPr lang="en-US" altLang="zh-CN" dirty="0"/>
              <a:t>SASL</a:t>
            </a:r>
          </a:p>
          <a:p>
            <a:pPr lvl="1"/>
            <a:r>
              <a:rPr lang="en-US" altLang="zh-CN" dirty="0"/>
              <a:t>let ((</a:t>
            </a:r>
            <a:r>
              <a:rPr lang="en-US" altLang="zh-CN" dirty="0" err="1"/>
              <a:t>a,b</a:t>
            </a:r>
            <a:r>
              <a:rPr lang="en-US" altLang="zh-CN" dirty="0"/>
              <a:t>), (</a:t>
            </a:r>
            <a:r>
              <a:rPr lang="en-US" altLang="zh-CN" dirty="0" err="1"/>
              <a:t>c,d</a:t>
            </a:r>
            <a:r>
              <a:rPr lang="en-US" altLang="zh-CN" dirty="0"/>
              <a:t>)) = x in ((</a:t>
            </a:r>
            <a:r>
              <a:rPr lang="en-US" altLang="zh-CN" dirty="0" err="1"/>
              <a:t>c,d</a:t>
            </a:r>
            <a:r>
              <a:rPr lang="en-US" altLang="zh-CN" dirty="0"/>
              <a:t>), (a, b))</a:t>
            </a:r>
          </a:p>
          <a:p>
            <a:r>
              <a:rPr lang="en-US" altLang="zh-CN" b="1" dirty="0"/>
              <a:t>Support lazy evaluation </a:t>
            </a:r>
            <a:r>
              <a:rPr lang="en-US" altLang="zh-CN" dirty="0"/>
              <a:t>since SALS 1974-84</a:t>
            </a:r>
          </a:p>
        </p:txBody>
      </p:sp>
    </p:spTree>
    <p:extLst>
      <p:ext uri="{BB962C8B-B14F-4D97-AF65-F5344CB8AC3E}">
        <p14:creationId xmlns:p14="http://schemas.microsoft.com/office/powerpoint/2010/main" val="73393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Burstall</a:t>
            </a:r>
            <a:r>
              <a:rPr lang="en-US" altLang="zh-CN" dirty="0"/>
              <a:t> (1969)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</a:t>
            </a:r>
            <a:r>
              <a:rPr lang="en-US" altLang="zh-CN" b="1" dirty="0"/>
              <a:t>case expression</a:t>
            </a:r>
          </a:p>
          <a:p>
            <a:pPr lvl="1"/>
            <a:r>
              <a:rPr lang="en-US" altLang="zh-CN" dirty="0"/>
              <a:t>case </a:t>
            </a:r>
            <a:r>
              <a:rPr lang="en-US" altLang="zh-CN" dirty="0" err="1"/>
              <a:t>lst</a:t>
            </a:r>
            <a:r>
              <a:rPr lang="en-US" altLang="zh-CN" dirty="0"/>
              <a:t> of</a:t>
            </a:r>
          </a:p>
          <a:p>
            <a:pPr lvl="1"/>
            <a:r>
              <a:rPr lang="en-US" altLang="zh-CN" dirty="0"/>
              <a:t>  [] =&gt; …</a:t>
            </a:r>
          </a:p>
          <a:p>
            <a:pPr lvl="1"/>
            <a:r>
              <a:rPr lang="en-US" altLang="zh-CN" dirty="0"/>
              <a:t>| x:xs =&gt;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0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Hindley</a:t>
            </a:r>
            <a:r>
              <a:rPr lang="en-US" altLang="zh-CN" b="1" dirty="0"/>
              <a:t>–Milner type system</a:t>
            </a:r>
          </a:p>
          <a:p>
            <a:r>
              <a:rPr lang="en-US" altLang="zh-CN" dirty="0"/>
              <a:t>Static typed, type infer, implicit typed</a:t>
            </a:r>
          </a:p>
          <a:p>
            <a:pPr lvl="1"/>
            <a:r>
              <a:rPr lang="es-ES" altLang="zh-CN" dirty="0"/>
              <a:t>val times = (fn x =&gt; (fn y =&gt; x * y));</a:t>
            </a:r>
          </a:p>
          <a:p>
            <a:pPr lvl="1"/>
            <a:r>
              <a:rPr lang="es-ES" altLang="zh-CN" dirty="0"/>
              <a:t>compile will auto infor its type:</a:t>
            </a:r>
          </a:p>
          <a:p>
            <a:pPr lvl="1"/>
            <a:r>
              <a:rPr lang="en-US" altLang="zh-CN" dirty="0" err="1"/>
              <a:t>val</a:t>
            </a:r>
            <a:r>
              <a:rPr lang="en-US" altLang="zh-CN" dirty="0"/>
              <a:t> times = </a:t>
            </a:r>
            <a:r>
              <a:rPr lang="en-US" altLang="zh-CN" dirty="0" err="1"/>
              <a:t>fn</a:t>
            </a:r>
            <a:r>
              <a:rPr lang="en-US" altLang="zh-CN" dirty="0"/>
              <a:t> : int -&gt; int -&gt; int</a:t>
            </a:r>
          </a:p>
          <a:p>
            <a:r>
              <a:rPr lang="en-US" altLang="zh-CN" dirty="0"/>
              <a:t>Type variable, polymorphically typed</a:t>
            </a:r>
          </a:p>
          <a:p>
            <a:pPr lvl="1"/>
            <a:r>
              <a:rPr lang="en-US" altLang="zh-CN" dirty="0"/>
              <a:t>fun </a:t>
            </a:r>
            <a:r>
              <a:rPr lang="en-US" altLang="zh-CN" dirty="0" err="1"/>
              <a:t>deal_pair</a:t>
            </a:r>
            <a:r>
              <a:rPr lang="en-US" altLang="zh-CN" dirty="0"/>
              <a:t> f (</a:t>
            </a:r>
            <a:r>
              <a:rPr lang="en-US" altLang="zh-CN" dirty="0" err="1"/>
              <a:t>a,b</a:t>
            </a:r>
            <a:r>
              <a:rPr lang="en-US" altLang="zh-CN" dirty="0"/>
              <a:t>) = f a b;</a:t>
            </a:r>
          </a:p>
          <a:p>
            <a:pPr lvl="1"/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deal_pair</a:t>
            </a:r>
            <a:r>
              <a:rPr lang="en-US" altLang="zh-CN" dirty="0"/>
              <a:t> = </a:t>
            </a:r>
            <a:r>
              <a:rPr lang="en-US" altLang="zh-CN" dirty="0" err="1"/>
              <a:t>fn</a:t>
            </a:r>
            <a:r>
              <a:rPr lang="en-US" altLang="zh-CN" dirty="0"/>
              <a:t> : ('a -&gt; 'b -&gt; 'c) -&gt; 'a * 'b -&gt; 'c</a:t>
            </a:r>
          </a:p>
        </p:txBody>
      </p:sp>
    </p:spTree>
    <p:extLst>
      <p:ext uri="{BB962C8B-B14F-4D97-AF65-F5344CB8AC3E}">
        <p14:creationId xmlns:p14="http://schemas.microsoft.com/office/powerpoint/2010/main" val="603155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Haskell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classes, </a:t>
            </a:r>
            <a:r>
              <a:rPr lang="en-US" altLang="zh-CN" b="1" dirty="0"/>
              <a:t>monad</a:t>
            </a:r>
            <a:r>
              <a:rPr lang="en-US" altLang="zh-CN" dirty="0"/>
              <a:t>, a module system with two level names</a:t>
            </a:r>
          </a:p>
          <a:p>
            <a:r>
              <a:rPr lang="en-US" altLang="zh-CN"/>
              <a:t>http://jiyinyiyong.github.io/monads-in-pictures/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83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4640" y="130240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Thanks for listening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49" y="2986123"/>
            <a:ext cx="1551182" cy="15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move &lt;direction&gt;</a:t>
            </a:r>
          </a:p>
          <a:p>
            <a:r>
              <a:rPr lang="en-US" altLang="zh-CN" dirty="0"/>
              <a:t>– Moves the tape head the specified direction (either left or right)</a:t>
            </a:r>
          </a:p>
          <a:p>
            <a:r>
              <a:rPr lang="en-US" altLang="zh-CN" dirty="0"/>
              <a:t>write &lt;symbol&gt;</a:t>
            </a:r>
          </a:p>
          <a:p>
            <a:r>
              <a:rPr lang="en-US" altLang="zh-CN" dirty="0"/>
              <a:t>– Writes symbol s to the tape.</a:t>
            </a:r>
          </a:p>
          <a:p>
            <a:r>
              <a:rPr lang="en-US" altLang="zh-CN" dirty="0" err="1"/>
              <a:t>goto</a:t>
            </a:r>
            <a:r>
              <a:rPr lang="en-US" altLang="zh-CN" dirty="0"/>
              <a:t> &lt;N&gt;</a:t>
            </a:r>
          </a:p>
          <a:p>
            <a:r>
              <a:rPr lang="en-US" altLang="zh-CN" dirty="0"/>
              <a:t>– Jumps to instruction number N (all instructions are numbered)</a:t>
            </a:r>
          </a:p>
          <a:p>
            <a:r>
              <a:rPr lang="en-US" altLang="zh-CN" dirty="0"/>
              <a:t>If &lt; symbol&gt;, </a:t>
            </a:r>
            <a:r>
              <a:rPr lang="en-US" altLang="zh-CN" dirty="0" err="1"/>
              <a:t>goto</a:t>
            </a:r>
            <a:r>
              <a:rPr lang="en-US" altLang="zh-CN" dirty="0"/>
              <a:t> &lt;N2&gt;</a:t>
            </a:r>
          </a:p>
          <a:p>
            <a:r>
              <a:rPr lang="en-US" altLang="zh-CN" dirty="0"/>
              <a:t>– If the current tape symbol is s, jump to the instruction numbered N.</a:t>
            </a:r>
          </a:p>
          <a:p>
            <a:r>
              <a:rPr lang="en-US" altLang="zh-CN" dirty="0"/>
              <a:t>Accept and Reject</a:t>
            </a:r>
          </a:p>
          <a:p>
            <a:r>
              <a:rPr lang="en-US" altLang="zh-CN" dirty="0"/>
              <a:t>– Ends the program.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9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Halting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//Turing Machine “God(P)”</a:t>
            </a:r>
          </a:p>
          <a:p>
            <a:pPr lvl="1"/>
            <a:r>
              <a:rPr lang="en-US" altLang="zh-CN" dirty="0"/>
              <a:t>Start: If ((P, D) accept), </a:t>
            </a:r>
            <a:r>
              <a:rPr lang="en-US" altLang="zh-CN" dirty="0" err="1"/>
              <a:t>goto</a:t>
            </a:r>
            <a:r>
              <a:rPr lang="en-US" altLang="zh-CN" dirty="0"/>
              <a:t> 3</a:t>
            </a:r>
          </a:p>
          <a:p>
            <a:pPr lvl="1"/>
            <a:r>
              <a:rPr lang="en-US" altLang="zh-CN" dirty="0"/>
              <a:t>2     : reject</a:t>
            </a:r>
          </a:p>
          <a:p>
            <a:pPr lvl="1"/>
            <a:r>
              <a:rPr lang="en-US" altLang="zh-CN" dirty="0"/>
              <a:t>3     : accept</a:t>
            </a:r>
          </a:p>
          <a:p>
            <a:r>
              <a:rPr lang="en-US" altLang="zh-CN" dirty="0"/>
              <a:t> //Turing Machine “Satan(P)”</a:t>
            </a:r>
          </a:p>
          <a:p>
            <a:pPr lvl="1"/>
            <a:r>
              <a:rPr lang="en-US" altLang="zh-CN" dirty="0"/>
              <a:t>Start: if(God(P, P) accept), </a:t>
            </a:r>
            <a:r>
              <a:rPr lang="en-US" altLang="zh-CN" dirty="0" err="1"/>
              <a:t>goto</a:t>
            </a:r>
            <a:r>
              <a:rPr lang="en-US" altLang="zh-CN" dirty="0"/>
              <a:t> 3</a:t>
            </a:r>
          </a:p>
          <a:p>
            <a:pPr lvl="1"/>
            <a:r>
              <a:rPr lang="en-US" altLang="zh-CN" dirty="0"/>
              <a:t>2     : accept</a:t>
            </a:r>
          </a:p>
          <a:p>
            <a:pPr lvl="1"/>
            <a:r>
              <a:rPr lang="en-US" altLang="zh-CN" dirty="0"/>
              <a:t>3     : </a:t>
            </a:r>
            <a:r>
              <a:rPr lang="en-US" altLang="zh-CN" dirty="0" err="1"/>
              <a:t>goto</a:t>
            </a:r>
            <a:r>
              <a:rPr lang="en-US" altLang="zh-CN" dirty="0"/>
              <a:t> 3</a:t>
            </a:r>
          </a:p>
          <a:p>
            <a:r>
              <a:rPr lang="en-US" altLang="zh-CN" dirty="0"/>
              <a:t>//Now we run Satan(Satan)</a:t>
            </a:r>
          </a:p>
          <a:p>
            <a:pPr lvl="1"/>
            <a:r>
              <a:rPr lang="en-US" altLang="zh-CN" dirty="0"/>
              <a:t>If(God(Satan, Satan) accept), </a:t>
            </a:r>
            <a:r>
              <a:rPr lang="en-US" altLang="zh-CN" dirty="0" err="1"/>
              <a:t>goto</a:t>
            </a:r>
            <a:r>
              <a:rPr lang="en-US" altLang="zh-CN" dirty="0"/>
              <a:t> 3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390147" y="1825624"/>
            <a:ext cx="596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it’s not that concise, that pretty in math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28071"/>
              </p:ext>
            </p:extLst>
          </p:nvPr>
        </p:nvGraphicFramePr>
        <p:xfrm>
          <a:off x="838199" y="1998697"/>
          <a:ext cx="10240479" cy="4080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7373">
                  <a:extLst>
                    <a:ext uri="{9D8B030D-6E8A-4147-A177-3AD203B41FA5}">
                      <a16:colId xmlns:a16="http://schemas.microsoft.com/office/drawing/2014/main" val="2812128474"/>
                    </a:ext>
                  </a:extLst>
                </a:gridCol>
                <a:gridCol w="7483106">
                  <a:extLst>
                    <a:ext uri="{9D8B030D-6E8A-4147-A177-3AD203B41FA5}">
                      <a16:colId xmlns:a16="http://schemas.microsoft.com/office/drawing/2014/main" val="409633462"/>
                    </a:ext>
                  </a:extLst>
                </a:gridCol>
              </a:tblGrid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Turing Machine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effectLst/>
                          <a:latin typeface="+mn-lt"/>
                        </a:rPr>
                        <a:t>A</a:t>
                      </a: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 7-tuple: M = &lt;Q, Γ, b, Σ, δ, q0, F&gt;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395165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Q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Q is a finite, non-empty set of states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875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l-GR" sz="2400" b="0" i="0" u="none" strike="noStrike" dirty="0">
                          <a:effectLst/>
                          <a:latin typeface="+mn-lt"/>
                        </a:rPr>
                        <a:t>Γ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Γ is a finite, non-empty set of the tape alphabet/symbols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190053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b or 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b ∈ Γ is the blank symbol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721140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l-GR" sz="2400" b="0" i="0" u="none" strike="noStrike" dirty="0">
                          <a:effectLst/>
                          <a:latin typeface="+mn-lt"/>
                        </a:rPr>
                        <a:t>Σ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Σ ⊆ Γ - {b} is the set of input symbols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35292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q0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q0 ∈ Q is the initial state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09679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F, accept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F ⊆ Q is the set of final (accepting) states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689961"/>
                  </a:ext>
                </a:extLst>
              </a:tr>
              <a:tr h="689210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l-GR" sz="2400" b="0" i="0" u="none" strike="noStrike" dirty="0">
                          <a:effectLst/>
                          <a:latin typeface="+mn-lt"/>
                        </a:rPr>
                        <a:t>δ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δ: Q - F × Γ → Q - F × Γ × {L, R} is a partial function called the transition function, where L is left shift, R is right shift.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587843"/>
                  </a:ext>
                </a:extLst>
              </a:tr>
              <a:tr h="358697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reject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effectLst/>
                          <a:latin typeface="+mn-lt"/>
                        </a:rPr>
                        <a:t>Equivalent to Q - F (not part of the 7-tuple)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16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40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Alonzo Church (1903–1995)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Introduced the lambda calculus in the 1930s. Proved logically inconsistent in 1935 when Kleene–Rosser paradox was developed.</a:t>
            </a:r>
          </a:p>
          <a:p>
            <a:r>
              <a:rPr lang="en-US" sz="2000" dirty="0"/>
              <a:t>The portion relevant to computation, called the untyped lambda calculus was published in 1936.</a:t>
            </a:r>
          </a:p>
          <a:p>
            <a:r>
              <a:rPr lang="en-US" sz="2000" dirty="0"/>
              <a:t>A computationally weaker, but logically consistent system, simply typed lambda calculus was published in 1940.</a:t>
            </a:r>
          </a:p>
        </p:txBody>
      </p:sp>
    </p:spTree>
    <p:extLst>
      <p:ext uri="{BB962C8B-B14F-4D97-AF65-F5344CB8AC3E}">
        <p14:creationId xmlns:p14="http://schemas.microsoft.com/office/powerpoint/2010/main" val="62528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Very Concise Form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48452"/>
              </p:ext>
            </p:extLst>
          </p:nvPr>
        </p:nvGraphicFramePr>
        <p:xfrm>
          <a:off x="1161986" y="2541069"/>
          <a:ext cx="4485654" cy="3213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2030">
                  <a:extLst>
                    <a:ext uri="{9D8B030D-6E8A-4147-A177-3AD203B41FA5}">
                      <a16:colId xmlns:a16="http://schemas.microsoft.com/office/drawing/2014/main" val="2452881580"/>
                    </a:ext>
                  </a:extLst>
                </a:gridCol>
                <a:gridCol w="1993624">
                  <a:extLst>
                    <a:ext uri="{9D8B030D-6E8A-4147-A177-3AD203B41FA5}">
                      <a16:colId xmlns:a16="http://schemas.microsoft.com/office/drawing/2014/main" val="3437588181"/>
                    </a:ext>
                  </a:extLst>
                </a:gridCol>
              </a:tblGrid>
              <a:tr h="79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Expression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Semantics</a:t>
                      </a: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52148"/>
                  </a:ext>
                </a:extLst>
              </a:tr>
              <a:tr h="796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&lt;identifier&gt;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Identifier reference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65859"/>
                  </a:ext>
                </a:extLst>
              </a:tr>
              <a:tr h="809957">
                <a:tc>
                  <a:txBody>
                    <a:bodyPr/>
                    <a:lstStyle/>
                    <a:p>
                      <a:pPr algn="l" rtl="0" fontAlgn="ctr"/>
                      <a:r>
                        <a:rPr lang="el-GR" sz="1800" u="none" strike="noStrike" dirty="0">
                          <a:effectLst/>
                        </a:rPr>
                        <a:t>λ &lt;</a:t>
                      </a:r>
                      <a:r>
                        <a:rPr lang="en-US" sz="1800" u="none" strike="noStrike" dirty="0">
                          <a:effectLst/>
                        </a:rPr>
                        <a:t>identifier-list&gt;. &lt;expr&gt;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Function Definitions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027244"/>
                  </a:ext>
                </a:extLst>
              </a:tr>
              <a:tr h="8099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(&lt;expr&gt; &lt;expr&gt;)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Function application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22177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61987" y="1793432"/>
            <a:ext cx="539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primitive in Lambda Calculus?</a:t>
            </a:r>
          </a:p>
          <a:p>
            <a:r>
              <a:rPr lang="en-US" altLang="zh-CN" dirty="0"/>
              <a:t>——Merely anonymous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2908</Words>
  <Application>Microsoft Office PowerPoint</Application>
  <PresentationFormat>宽屏</PresentationFormat>
  <Paragraphs>362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Wingdings</vt:lpstr>
      <vt:lpstr>Office 主题​​</vt:lpstr>
      <vt:lpstr>Lambda calculus —Origin, Introduction and Application </vt:lpstr>
      <vt:lpstr>What’s lambda calculus?</vt:lpstr>
      <vt:lpstr>Origin</vt:lpstr>
      <vt:lpstr>Turing machine</vt:lpstr>
      <vt:lpstr>A Simple Imperative Programming</vt:lpstr>
      <vt:lpstr>Halting Problem</vt:lpstr>
      <vt:lpstr>But it’s not that concise, that pretty in math</vt:lpstr>
      <vt:lpstr>Alonzo Church (1903–1995)</vt:lpstr>
      <vt:lpstr>Very Concise Form</vt:lpstr>
      <vt:lpstr>Examples of Lambda Expressions</vt:lpstr>
      <vt:lpstr>Left associative</vt:lpstr>
      <vt:lpstr>Bound and Free Variables</vt:lpstr>
      <vt:lpstr>Alpha Reduction</vt:lpstr>
      <vt:lpstr>Beta Reduction</vt:lpstr>
      <vt:lpstr>Eta Reduction</vt:lpstr>
      <vt:lpstr>Currying</vt:lpstr>
      <vt:lpstr>Evaluation Order</vt:lpstr>
      <vt:lpstr>Evaluation Order</vt:lpstr>
      <vt:lpstr>We want more…</vt:lpstr>
      <vt:lpstr>Number</vt:lpstr>
      <vt:lpstr>Church encoding</vt:lpstr>
      <vt:lpstr>Church encoding</vt:lpstr>
      <vt:lpstr>Bool encoding</vt:lpstr>
      <vt:lpstr>If Statement</vt:lpstr>
      <vt:lpstr>If Statement</vt:lpstr>
      <vt:lpstr>Recursion</vt:lpstr>
      <vt:lpstr>A function returning 1 + 2 + ··· + …</vt:lpstr>
      <vt:lpstr>Y combinator</vt:lpstr>
      <vt:lpstr>Practice</vt:lpstr>
      <vt:lpstr>Data Structure — Pair</vt:lpstr>
      <vt:lpstr>Pair — implement </vt:lpstr>
      <vt:lpstr>Pair — implement 2</vt:lpstr>
      <vt:lpstr>List, tree</vt:lpstr>
      <vt:lpstr>Lambda Calculus and Type</vt:lpstr>
      <vt:lpstr>Simple Typed LC</vt:lpstr>
      <vt:lpstr>Type Inference Rule</vt:lpstr>
      <vt:lpstr>Have a try</vt:lpstr>
      <vt:lpstr>What I didn’t mension</vt:lpstr>
      <vt:lpstr>LC and FP —— LISP(McCarthy 1960)</vt:lpstr>
      <vt:lpstr>LC and FP —— Algol 60 (Naur 1963)</vt:lpstr>
      <vt:lpstr>ISWIM (Landin 1966)</vt:lpstr>
      <vt:lpstr>PAL(Evans 1968)</vt:lpstr>
      <vt:lpstr>SASL(Turner 1972)</vt:lpstr>
      <vt:lpstr>Burstall (1969)</vt:lpstr>
      <vt:lpstr>ML</vt:lpstr>
      <vt:lpstr>Haskell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李新锐</dc:creator>
  <cp:lastModifiedBy>李新锐</cp:lastModifiedBy>
  <cp:revision>97</cp:revision>
  <dcterms:created xsi:type="dcterms:W3CDTF">2017-04-03T13:25:15Z</dcterms:created>
  <dcterms:modified xsi:type="dcterms:W3CDTF">2017-04-09T13:12:52Z</dcterms:modified>
</cp:coreProperties>
</file>