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rim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T88LNpqPAZWwUdKq3sxSW132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055740-599C-44E3-A5D5-20D71A0953E6}">
  <a:tblStyle styleId="{D5055740-599C-44E3-A5D5-20D71A0953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m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PART5 – 스프링에서 스프링부트로 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JSON 데이터 만들기 </a:t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2543464" y="961904"/>
            <a:ext cx="3879272" cy="32316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100"/>
              <a:buFont typeface="Arimo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package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org.zerock.b01.controller;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lombok.extern.log4j.</a:t>
            </a:r>
            <a: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  <a:t>Log4j2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org.springframework.web.bind.annotation.</a:t>
            </a:r>
            <a: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  <a:t>GetMapping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org.springframework.web.bind.annotation.</a:t>
            </a:r>
            <a: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  <a:t>RestController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  <a:t>@RestController</a:t>
            </a:r>
            <a:b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  <a:t>@Log4j2</a:t>
            </a:r>
            <a:b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public class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SampleJSONController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  <a:t>@GetMapping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"/helloArr"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public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String[] helloArr() 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1" i="1" lang="en-US" sz="1100" u="none" cap="none" strike="noStrike">
                <a:solidFill>
                  <a:srgbClr val="660E7A"/>
                </a:solidFill>
                <a:latin typeface="Arimo"/>
                <a:ea typeface="Arimo"/>
                <a:cs typeface="Arimo"/>
                <a:sym typeface="Arimo"/>
              </a:rPr>
              <a:t>log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.info(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"helloArr.................."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return new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String[]{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"AAA"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"BBB"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"CCC"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14" y="1063504"/>
            <a:ext cx="24193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6548582" y="990935"/>
            <a:ext cx="54217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별도의 라이브러리 없이 스프링부트는 기본적으로 json 처리를 지원 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2736" y="1794837"/>
            <a:ext cx="53054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6279" y="3617624"/>
            <a:ext cx="25431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Thymeleaf</a:t>
            </a:r>
            <a:endParaRPr sz="4800"/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Thymeleaf 소개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Thymeleaf의 특징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JSP의 경우 서블릿으로 변환된 후에 실행되는 방식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Thymeleaf는 서버사이드 템플릿 엔진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HTML의 구조에 추가적인 태그없이 선언적으로 데이터 바인딩 처리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16079"/>
            <a:ext cx="1884362" cy="91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/>
          <p:nvPr/>
        </p:nvSpPr>
        <p:spPr>
          <a:xfrm>
            <a:off x="2139445" y="2285247"/>
            <a:ext cx="4479636" cy="17389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="http://www.thymeleaf.org"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&gt;Title&lt;/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="${msg}"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29164" cy="74089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2558473" y="0"/>
            <a:ext cx="4525817" cy="18774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1100"/>
              <a:buFont typeface="Arimo"/>
              <a:buNone/>
            </a:pPr>
            <a:r>
              <a:rPr b="0" i="0" lang="en-US" sz="1100" u="none" cap="none" strike="noStrike">
                <a:solidFill>
                  <a:srgbClr val="808000"/>
                </a:solidFill>
                <a:latin typeface="Arimo"/>
                <a:ea typeface="Arimo"/>
                <a:cs typeface="Arimo"/>
                <a:sym typeface="Arimo"/>
              </a:rPr>
              <a:t>@GetMapping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"/ex/ex1"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1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public void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ex1(Model model){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List&lt;String&gt; list = Arrays.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asList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"AAA"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"BBB"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"CCC"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"DDD"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model.addAttribute(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"list"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list);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22576"/>
            <a:ext cx="2262909" cy="75831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/>
          <p:nvPr/>
        </p:nvSpPr>
        <p:spPr>
          <a:xfrm>
            <a:off x="2558473" y="1923619"/>
            <a:ext cx="3519055" cy="2169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mo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&lt;!DOCTYPE </a:t>
            </a:r>
            <a:r>
              <a:rPr b="1" i="0" lang="en-US" sz="9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html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html </a:t>
            </a:r>
            <a:r>
              <a:rPr b="1" i="0" lang="en-US" sz="9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xmlns:</a:t>
            </a:r>
            <a:r>
              <a:rPr b="1" i="0" lang="en-US" sz="900" u="none" cap="none" strike="noStrike">
                <a:solidFill>
                  <a:srgbClr val="660E7A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b="1" i="0" lang="en-US" sz="9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="http://www.thymeleaf.org"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head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meta </a:t>
            </a:r>
            <a:r>
              <a:rPr b="1" i="0" lang="en-US" sz="9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charset</a:t>
            </a:r>
            <a:r>
              <a:rPr b="1" i="0" lang="en-US" sz="9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="UTF-8"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title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&gt;Title&lt;/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title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&lt;/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head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body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h4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&gt;[[${list}]]&lt;/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h4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hr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/&gt;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h4 </a:t>
            </a:r>
            <a:r>
              <a:rPr b="1" i="0" lang="en-US" sz="900" u="none" cap="none" strike="noStrike">
                <a:solidFill>
                  <a:srgbClr val="660E7A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b="1" i="0" lang="en-US" sz="9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:text</a:t>
            </a:r>
            <a:r>
              <a:rPr b="1" i="0" lang="en-US" sz="9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="${list}"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&gt;&lt;/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h4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&lt;/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body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&lt;/</a:t>
            </a:r>
            <a:r>
              <a:rPr b="1" i="0" lang="en-US" sz="900" u="none" cap="none" strike="noStrike">
                <a:solidFill>
                  <a:srgbClr val="000080"/>
                </a:solidFill>
                <a:latin typeface="Arimo"/>
                <a:ea typeface="Arimo"/>
                <a:cs typeface="Arimo"/>
                <a:sym typeface="Arimo"/>
              </a:rPr>
              <a:t>html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9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3092" y="1923619"/>
            <a:ext cx="47815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Thymeleaf 주석처리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주석</a:t>
            </a:r>
            <a:r>
              <a:rPr lang="en-US" sz="1800"/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처리를</a:t>
            </a:r>
            <a:r>
              <a:rPr lang="en-US" sz="1800"/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해야 할</a:t>
            </a:r>
            <a:r>
              <a:rPr lang="en-US" sz="1800"/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때에는</a:t>
            </a:r>
            <a:r>
              <a:rPr lang="en-US" sz="1800"/>
              <a:t> ‘&lt;!--/*  ... */--&gt;’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sz="1800"/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이용</a:t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212435" y="1432780"/>
            <a:ext cx="3897745" cy="22467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="${msg}"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&lt;!--/*  &lt;h3 th:each="${sos}"&gt;SOS&lt;/h3&gt; */--&gt;</a:t>
            </a: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  &lt;!--/* ${aaaa + bbb } */--&gt;</a:t>
            </a: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  &lt;!--/*</a:t>
            </a: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   &lt;div&gt;</a:t>
            </a: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      &lt;h1&gt;AAAA&lt;/h1&gt;</a:t>
            </a: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  <a:t>  */--&gt;</a:t>
            </a: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1" lang="en-US" sz="1100" u="none" cap="none" strike="noStrike">
                <a:solidFill>
                  <a:srgbClr val="8C8C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755" y="1432780"/>
            <a:ext cx="5266006" cy="164568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487218" y="191943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th:with를 이용한 변수 선언</a:t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487218" y="913291"/>
            <a:ext cx="4435763" cy="553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:with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="num1 = ${10}, num2 = ${20}"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h4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="${num1 + num2}"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394855" y="1893168"/>
            <a:ext cx="10515600" cy="868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반복문과 제어문 처리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87218" y="2327564"/>
            <a:ext cx="6135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th:each를 이용해서 배열/리스트/컬렉션 처리 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394855" y="3020291"/>
            <a:ext cx="63476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반복문의 status 변수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반복문에서 자주 사용하는 인덱스 번호나 개수등을 사용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index/count/size/first/odd/even  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394855" y="4668982"/>
            <a:ext cx="6135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th:if / th:unless / th:swith 를 이용한 제어 처리 </a:t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496455" y="5016322"/>
            <a:ext cx="5661890" cy="12311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:each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="str,status: ${list}"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span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:if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="${status.odd}"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ODD -- [[${str}]]&lt;/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span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:unless</a:t>
            </a:r>
            <a:r>
              <a:rPr b="0" i="0" lang="en-US" sz="11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="${status.odd}"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EVEN -- [[${str}]]&lt;/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487218" y="191943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Thymeleaf를 이용한 링크 처리 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487218" y="859751"/>
            <a:ext cx="929409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절대 경로/컨텍스트 경로를 자동으로 처리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‘@’를 이용해서 처리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쿼리 스트링 처리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80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800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:href</a:t>
            </a:r>
            <a:r>
              <a:rPr lang="en-US" sz="18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="@{/hello(name='AAA', age= 16)}"</a:t>
            </a:r>
            <a:r>
              <a:rPr lang="en-US" sz="18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&gt;Go to /hello&lt;/</a:t>
            </a:r>
            <a:r>
              <a:rPr lang="en-US" sz="18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-US" sz="18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1800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800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:href</a:t>
            </a:r>
            <a:r>
              <a:rPr lang="en-US" sz="1800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="@{/hello(types=${ {'AA','BB','CC'} }, age= 16)}"</a:t>
            </a:r>
            <a:r>
              <a:rPr lang="en-US" sz="18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&gt;Go to /hello&lt;/</a:t>
            </a:r>
            <a:r>
              <a:rPr lang="en-US" sz="18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717" y="4719782"/>
            <a:ext cx="6927300" cy="32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716" y="3178897"/>
            <a:ext cx="4105447" cy="2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Thymeleaf의 특별한 기능 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인라인 처리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JavaScript의 경우 변수를 자동으로 JavaScript Object 형태로 출력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399736" y="1844264"/>
            <a:ext cx="4054764" cy="44088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05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="http://www.thymeleaf.org"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&gt;Title&lt;/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0" i="0" lang="en-US" sz="105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="${list}"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0" i="0" lang="en-US" sz="105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="${map}"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0" i="0" lang="en-US" sz="105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="${dto}"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b="0" i="0" lang="en-US" sz="105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:inline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="javascript"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[[${list}]]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[[${map}]]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dto 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[[${dto}]]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830091"/>
                </a:solidFill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168" y="1768064"/>
            <a:ext cx="4045866" cy="128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1327" y="3429000"/>
            <a:ext cx="7375109" cy="20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Thymeleaf의 레이아웃 기능 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&lt;th:block&gt;을 이용해서 필요한 부분만을 작성하는 방식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163782" y="1306087"/>
            <a:ext cx="5070764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mo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implementation </a:t>
            </a: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'nz.n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mo"/>
              <a:buNone/>
            </a:pPr>
            <a:r>
              <a:rPr b="1" i="0" lang="en-US" sz="1100" u="none" cap="none" strike="noStrike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et.ultraq.thymeleaf:thymeleaf-layout-dialect:3.1.0'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16363"/>
            <a:ext cx="1855489" cy="8300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/>
          <p:nvPr/>
        </p:nvSpPr>
        <p:spPr>
          <a:xfrm>
            <a:off x="1855489" y="1786909"/>
            <a:ext cx="3380509" cy="46628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="http://www.ultraq.net.nz/thymeleaf/layout"</a:t>
            </a:r>
            <a:b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="http://www.thymeleaf.org"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&gt;Layout page&lt;/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&gt;Sample Layout Header&lt;/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:fragment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&gt;Page content goes here&lt;/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&gt;Sample Layout Footer&lt;/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:block 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:fragment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="script" 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:block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5235998" y="1567697"/>
            <a:ext cx="52093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layout:fragment를 이용해서 변경이 가능한 부분을 지정하고 나중에 다른 내용물로 변경 가능 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5597505" y="2505415"/>
            <a:ext cx="4192020" cy="20466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235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="http://www.thymeleaf.org"</a:t>
            </a:r>
            <a:b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="http://www.ultraq.net.nz/thymeleaf/layout"</a:t>
            </a:r>
            <a:b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:decorate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="~{layout/layout1.html}"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0" i="0" lang="en-US" sz="10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0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:fragment</a:t>
            </a:r>
            <a:r>
              <a:rPr b="0" i="0" lang="en-US" sz="10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&gt;ex3.html&lt;/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128" y="4937296"/>
            <a:ext cx="3718184" cy="150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SpringBoot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Spring Boot makes it easy to create stand-alone, production-grade Spring based Applications that you can "just run".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스프링 프레임워크을 더 편리하게 사용할 수 있도록 하는 도구의 역할 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‘스프링 프레임워크’ == ‘스프링 부트’ 로 인식되는 과정중 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점차 스프링기반의 개발방식에서 스프링 부트를 이용하는 형식으로 변화 중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편리한 기능들 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자동 설정 기능 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내장 WAS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</a:pPr>
            <a:r>
              <a:rPr lang="en-U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개발 도구의 지원 등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프로젝트의 생성방식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Spring Initializr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개발도구 지원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eclipse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Intellij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VSCode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web상에서 프로젝트 생성후 다운로드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Maven/Gradle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581" y="804333"/>
            <a:ext cx="3774740" cy="210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7581" y="2986385"/>
            <a:ext cx="2620906" cy="210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프로젝트의 생성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프로젝트 생성시 추가하는 의존성 라이브러리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Spring Boot DevTools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Lombok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Spring Web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Thymeleaf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Spring Data JPA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MariaDB Driver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354" y="1606048"/>
            <a:ext cx="5441576" cy="437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DataSource 설정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자동 설정기능으로 인해 의존성 라이브러리를 추가한 것 만으로 자동으로 관련 설정을 사용하게 된다.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HikariCP를 기본으로 사용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Spring Data JPA에서 사용할 데이터베이스 관련 설정 필요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설정 파일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application.properties 혹은 application.yml 형식 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491317"/>
            <a:ext cx="8897855" cy="1963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309284" cy="202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3936593" y="263621"/>
            <a:ext cx="6096000" cy="1754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83080"/>
                </a:solidFill>
                <a:latin typeface="Calibri"/>
                <a:ea typeface="Calibri"/>
                <a:cs typeface="Calibri"/>
                <a:sym typeface="Calibri"/>
              </a:rPr>
              <a:t>spring.datasource.driver-class-name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mariadb</a:t>
            </a:r>
            <a: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</a:t>
            </a:r>
            <a: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83080"/>
                </a:solidFill>
                <a:latin typeface="Calibri"/>
                <a:ea typeface="Calibri"/>
                <a:cs typeface="Calibri"/>
                <a:sym typeface="Calibri"/>
              </a:rPr>
              <a:t>spring.datasource.url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  <a:t>jdbc:mariadb://localhost:3306/webdb</a:t>
            </a:r>
            <a:b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83080"/>
                </a:solidFill>
                <a:latin typeface="Calibri"/>
                <a:ea typeface="Calibri"/>
                <a:cs typeface="Calibri"/>
                <a:sym typeface="Calibri"/>
              </a:rPr>
              <a:t>spring.datasource.username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  <a:t>webuser</a:t>
            </a:r>
            <a:b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83080"/>
                </a:solidFill>
                <a:latin typeface="Calibri"/>
                <a:ea typeface="Calibri"/>
                <a:cs typeface="Calibri"/>
                <a:sym typeface="Calibri"/>
              </a:rPr>
              <a:t>spring.datasource.password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  <a:t>webuser</a:t>
            </a:r>
            <a:br>
              <a:rPr b="0" i="0" lang="en-US" sz="1800" u="none" cap="none" strike="noStrike">
                <a:solidFill>
                  <a:srgbClr val="067D1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86" y="2207439"/>
            <a:ext cx="6544796" cy="16269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21" name="Google Shape;121;p6"/>
          <p:cNvSpPr txBox="1"/>
          <p:nvPr/>
        </p:nvSpPr>
        <p:spPr>
          <a:xfrm>
            <a:off x="152400" y="4213412"/>
            <a:ext cx="918882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추가적으로 필요한 설정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-Lombok 관련 설정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-자동 재시작 설정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-Intellij내 데이터베이스 설정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-로그레벨 설정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테스트 환경과 의존성 주입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4888"/>
            <a:ext cx="2740399" cy="1136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2740399" y="904888"/>
            <a:ext cx="6096000" cy="5509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package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org.zerock.b01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lombok.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Cleanup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lombok.extern.log4j.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Log4j2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org.junit.jupiter.api.Assertions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org.junit.jupiter.api.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org.springframework.beans.factory.annotation.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Autowired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org.springframework.boot.test.context.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SpringBootTest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javax.sql.DataSource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java.sql.Connection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java.sql.SQLException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@SpringBootTest</a:t>
            </a:r>
            <a:b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@Log4j2</a:t>
            </a:r>
            <a:b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DataSourceTests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@Autowired</a:t>
            </a:r>
            <a:b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DataSource </a:t>
            </a:r>
            <a:r>
              <a:rPr lang="en-US" sz="1100">
                <a:solidFill>
                  <a:srgbClr val="871094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@Test</a:t>
            </a:r>
            <a:b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1100">
                <a:solidFill>
                  <a:srgbClr val="00627A"/>
                </a:solidFill>
                <a:latin typeface="Calibri"/>
                <a:ea typeface="Calibri"/>
                <a:cs typeface="Calibri"/>
                <a:sym typeface="Calibri"/>
              </a:rPr>
              <a:t>testConnection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lang="en-US" sz="1100">
                <a:solidFill>
                  <a:srgbClr val="0033B3"/>
                </a:solidFill>
                <a:latin typeface="Calibri"/>
                <a:ea typeface="Calibri"/>
                <a:cs typeface="Calibri"/>
                <a:sym typeface="Calibri"/>
              </a:rPr>
              <a:t>throws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SQLException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@Cleanup</a:t>
            </a:r>
            <a:b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rgbClr val="9E880D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 con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100">
                <a:solidFill>
                  <a:srgbClr val="871094"/>
                </a:solidFill>
                <a:latin typeface="Calibri"/>
                <a:ea typeface="Calibri"/>
                <a:cs typeface="Calibri"/>
                <a:sym typeface="Calibri"/>
              </a:rPr>
              <a:t>dataSource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.getConnection();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i="1" lang="en-US" sz="1100">
                <a:solidFill>
                  <a:srgbClr val="871094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.info(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Assertions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assertNotNull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082" y="5858711"/>
            <a:ext cx="7733590" cy="9819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Spring Data JPA를 위한 설정 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spring.jpa.hibernate.ddl-auto=update</a:t>
            </a:r>
            <a:br>
              <a:rPr lang="en-US"/>
            </a:br>
            <a:r>
              <a:rPr lang="en-US"/>
              <a:t>spring.jpa.properties.hibernate.format_sql=true</a:t>
            </a:r>
            <a:br>
              <a:rPr lang="en-US"/>
            </a:br>
            <a:r>
              <a:rPr lang="en-US"/>
              <a:t>spring.jpa.show-sql=true </a:t>
            </a:r>
            <a:endParaRPr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5683624" y="15777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{D5055740-599C-44E3-A5D5-20D71A0953E6}</a:tableStyleId>
              </a:tblPr>
              <a:tblGrid>
                <a:gridCol w="974075"/>
                <a:gridCol w="5241300"/>
              </a:tblGrid>
              <a:tr h="29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속성값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의미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none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DDL을 하지 않음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create-drop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실행할때 DDL을 실행하고 종료시에 만들어진 테이블등을 모두 삭제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create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실행할때마다 새롭게 테이블등을 생성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update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기존과 다르게 변경된 부분이 있을때는 새로 생성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validate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변경된 부분만 알려주고 종료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136525"/>
            <a:ext cx="10515600" cy="667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스프링부트에서의 웹 개발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880533"/>
            <a:ext cx="10515600" cy="529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web.xml이나 servlet-context.xml이 없는 환경에서 개발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설정을 위한 @Configuration이나 상속등을 사용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스프링부트는 기본적으로 JSP를 지원하지 않음 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3600"/>
            <a:ext cx="2893733" cy="99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0" y="3215478"/>
            <a:ext cx="4018055" cy="32778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050"/>
              <a:buFont typeface="Arimo"/>
              <a:buNone/>
            </a:pPr>
            <a:r>
              <a:rPr b="0" i="0" lang="en-US" sz="105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package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org.zerock.b01.controller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lombok.extern.log4j.</a:t>
            </a:r>
            <a: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  <a:t>Log4j2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org.springframework.stereotype.</a:t>
            </a:r>
            <a: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  <a:t>Controller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org.springframework.ui.Model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import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org.springframework.web.bind.annotation.</a:t>
            </a:r>
            <a: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  <a:t>GetMapping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  <a:t>@Controller</a:t>
            </a:r>
            <a:b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  <a:t>@Log4j2</a:t>
            </a:r>
            <a:b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public class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SampleController 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en-US" sz="1050" u="none" cap="none" strike="noStrike">
                <a:solidFill>
                  <a:srgbClr val="9E880D"/>
                </a:solidFill>
                <a:latin typeface="Arimo"/>
                <a:ea typeface="Arimo"/>
                <a:cs typeface="Arimo"/>
                <a:sym typeface="Arimo"/>
              </a:rPr>
              <a:t>@GetMapping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en-US" sz="1050" u="none" cap="none" strike="noStrike">
                <a:solidFill>
                  <a:srgbClr val="067D17"/>
                </a:solidFill>
                <a:latin typeface="Arimo"/>
                <a:ea typeface="Arimo"/>
                <a:cs typeface="Arimo"/>
                <a:sym typeface="Arimo"/>
              </a:rPr>
              <a:t>"/hello"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en-US" sz="105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public void </a:t>
            </a:r>
            <a:r>
              <a:rPr b="0" i="0" lang="en-US" sz="1050" u="none" cap="none" strike="noStrike">
                <a:solidFill>
                  <a:srgbClr val="00627A"/>
                </a:solidFill>
                <a:latin typeface="Arimo"/>
                <a:ea typeface="Arimo"/>
                <a:cs typeface="Arimo"/>
                <a:sym typeface="Arimo"/>
              </a:rPr>
              <a:t>hello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model) {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1" lang="en-US" sz="1050" u="none" cap="none" strike="noStrike">
                <a:solidFill>
                  <a:srgbClr val="871094"/>
                </a:solidFill>
                <a:latin typeface="Arimo"/>
                <a:ea typeface="Arimo"/>
                <a:cs typeface="Arimo"/>
                <a:sym typeface="Arimo"/>
              </a:rPr>
              <a:t>log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.info(</a:t>
            </a:r>
            <a:r>
              <a:rPr b="0" i="0" lang="en-US" sz="1050" u="none" cap="none" strike="noStrike">
                <a:solidFill>
                  <a:srgbClr val="067D17"/>
                </a:solidFill>
                <a:latin typeface="Arimo"/>
                <a:ea typeface="Arimo"/>
                <a:cs typeface="Arimo"/>
                <a:sym typeface="Arimo"/>
              </a:rPr>
              <a:t>"hello................"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      model.addAttribute(</a:t>
            </a:r>
            <a:r>
              <a:rPr b="0" i="0" lang="en-US" sz="1050" u="none" cap="none" strike="noStrike">
                <a:solidFill>
                  <a:srgbClr val="067D17"/>
                </a:solidFill>
                <a:latin typeface="Arimo"/>
                <a:ea typeface="Arimo"/>
                <a:cs typeface="Arimo"/>
                <a:sym typeface="Arimo"/>
              </a:rPr>
              <a:t>"msg"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en-US" sz="1050" u="none" cap="none" strike="noStrike">
                <a:solidFill>
                  <a:srgbClr val="067D17"/>
                </a:solidFill>
                <a:latin typeface="Arimo"/>
                <a:ea typeface="Arimo"/>
                <a:cs typeface="Arimo"/>
                <a:sym typeface="Arimo"/>
              </a:rPr>
              <a:t>"HELLO WORLD"</a:t>
            </a: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  }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8919" y="2150932"/>
            <a:ext cx="2092978" cy="1092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4338919" y="3243493"/>
            <a:ext cx="3944469" cy="17389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mo"/>
              <a:buNone/>
            </a:pP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&lt;!DOCTYPE </a:t>
            </a:r>
            <a:r>
              <a:rPr b="0" i="0" lang="en-US" sz="1100" u="none" cap="none" strike="noStrike">
                <a:solidFill>
                  <a:srgbClr val="174AD4"/>
                </a:solidFill>
                <a:latin typeface="Arimo"/>
                <a:ea typeface="Arimo"/>
                <a:cs typeface="Arimo"/>
                <a:sym typeface="Arimo"/>
              </a:rPr>
              <a:t>html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html </a:t>
            </a:r>
            <a:r>
              <a:rPr b="0" i="0" lang="en-US" sz="1100" u="none" cap="none" strike="noStrike">
                <a:solidFill>
                  <a:srgbClr val="174AD4"/>
                </a:solidFill>
                <a:latin typeface="Arimo"/>
                <a:ea typeface="Arimo"/>
                <a:cs typeface="Arimo"/>
                <a:sym typeface="Arimo"/>
              </a:rPr>
              <a:t>xmlns:</a:t>
            </a:r>
            <a:r>
              <a:rPr b="0" i="0" lang="en-US" sz="1100" u="none" cap="none" strike="noStrike">
                <a:solidFill>
                  <a:srgbClr val="871094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b="0" i="0" lang="en-US" sz="1100" u="none" cap="none" strike="noStrike">
                <a:solidFill>
                  <a:srgbClr val="067D17"/>
                </a:solidFill>
                <a:latin typeface="Arimo"/>
                <a:ea typeface="Arimo"/>
                <a:cs typeface="Arimo"/>
                <a:sym typeface="Arimo"/>
              </a:rPr>
              <a:t>="http://www.thymeleaf.org"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head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meta </a:t>
            </a:r>
            <a:r>
              <a:rPr b="0" i="0" lang="en-US" sz="1100" u="none" cap="none" strike="noStrike">
                <a:solidFill>
                  <a:srgbClr val="174AD4"/>
                </a:solidFill>
                <a:latin typeface="Arimo"/>
                <a:ea typeface="Arimo"/>
                <a:cs typeface="Arimo"/>
                <a:sym typeface="Arimo"/>
              </a:rPr>
              <a:t>charset</a:t>
            </a:r>
            <a:r>
              <a:rPr b="0" i="0" lang="en-US" sz="1100" u="none" cap="none" strike="noStrike">
                <a:solidFill>
                  <a:srgbClr val="067D17"/>
                </a:solidFill>
                <a:latin typeface="Arimo"/>
                <a:ea typeface="Arimo"/>
                <a:cs typeface="Arimo"/>
                <a:sym typeface="Arimo"/>
              </a:rPr>
              <a:t>="UTF-8"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title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&gt;Title&lt;/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title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head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body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  &lt;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h1 </a:t>
            </a:r>
            <a:r>
              <a:rPr b="0" i="0" lang="en-US" sz="1100" u="none" cap="none" strike="noStrike">
                <a:solidFill>
                  <a:srgbClr val="871094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b="0" i="0" lang="en-US" sz="1100" u="none" cap="none" strike="noStrike">
                <a:solidFill>
                  <a:srgbClr val="174AD4"/>
                </a:solidFill>
                <a:latin typeface="Arimo"/>
                <a:ea typeface="Arimo"/>
                <a:cs typeface="Arimo"/>
                <a:sym typeface="Arimo"/>
              </a:rPr>
              <a:t>:text</a:t>
            </a:r>
            <a:r>
              <a:rPr b="0" i="0" lang="en-US" sz="1100" u="none" cap="none" strike="noStrike">
                <a:solidFill>
                  <a:srgbClr val="067D17"/>
                </a:solidFill>
                <a:latin typeface="Arimo"/>
                <a:ea typeface="Arimo"/>
                <a:cs typeface="Arimo"/>
                <a:sym typeface="Arimo"/>
              </a:rPr>
              <a:t>="${msg}"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h1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body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b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&lt;/</a:t>
            </a:r>
            <a:r>
              <a:rPr b="0" i="0" lang="en-US" sz="1100" u="none" cap="none" strike="noStrike">
                <a:solidFill>
                  <a:srgbClr val="0033B3"/>
                </a:solidFill>
                <a:latin typeface="Arimo"/>
                <a:ea typeface="Arimo"/>
                <a:cs typeface="Arimo"/>
                <a:sym typeface="Arimo"/>
              </a:rPr>
              <a:t>html</a:t>
            </a:r>
            <a:r>
              <a:rPr b="0" i="0" lang="en-US" sz="1100" u="none" cap="none" strike="noStrike">
                <a:solidFill>
                  <a:srgbClr val="080808"/>
                </a:solidFill>
                <a:latin typeface="Arimo"/>
                <a:ea typeface="Arimo"/>
                <a:cs typeface="Arimo"/>
                <a:sym typeface="Arimo"/>
              </a:rPr>
              <a:t>&gt;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8919" y="5279924"/>
            <a:ext cx="4418828" cy="996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2022-08-22T23:27:40Z</dcterms:created>
  <dc:creator>Kang Wallter</dc:creator>
</cp:coreProperties>
</file>