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2912957-1C12-4ECB-8BBE-338C82FC3F89}">
  <a:tblStyle styleId="{72912957-1C12-4ECB-8BBE-338C82FC3F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cb63bec9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cb63bec9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cb63bec9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cb63bec9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b63bec9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b63bec9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cb63bec9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cb63bec9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cb63bec9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cb63bec9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cb63bec9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cb63bec9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920229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920229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c920229e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c920229e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c920229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c920229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c920229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c920229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cb63bec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cb63bec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cb63bec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cb63bec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cb63bec9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cb63bec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cb63bec9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cb63bec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079776" y="744575"/>
            <a:ext cx="7752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Cost of a Rainy Day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079700" y="2834125"/>
            <a:ext cx="7752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Quantifying Weather Risk for the Citi Bike Business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it rained like it did in Aug 2011 ...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356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9" name="Google Shape;119;p22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{72912957-1C12-4ECB-8BBE-338C82FC3F89}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Rainfall (cumulative inches)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24-hour Pass Sales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$905196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Worse Case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18.95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$842340 </a:t>
                      </a:r>
                      <a:r>
                        <a:rPr lang="en">
                          <a:solidFill>
                            <a:srgbClr val="980000"/>
                          </a:solidFill>
                        </a:rPr>
                        <a:t>(-$62856)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 Case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$960180 </a:t>
                      </a:r>
                      <a:r>
                        <a:rPr lang="en">
                          <a:solidFill>
                            <a:srgbClr val="38761D"/>
                          </a:solidFill>
                        </a:rPr>
                        <a:t>(+$54984)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it got warmer by 10 °F due to climate change ...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6" name="Google Shape;126;p23"/>
          <p:cNvGraphicFramePr/>
          <p:nvPr/>
        </p:nvGraphicFramePr>
        <p:xfrm>
          <a:off x="2159000" y="19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{72912957-1C12-4ECB-8BBE-338C82FC3F89}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24-hour Pass Sales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Case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$1,890,609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Climate Change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$1,884,989 </a:t>
                      </a:r>
                      <a:r>
                        <a:rPr lang="en">
                          <a:solidFill>
                            <a:srgbClr val="980000"/>
                          </a:solidFill>
                        </a:rPr>
                        <a:t>(-$5620)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v. Subscriber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SNOW: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results in </a:t>
            </a:r>
            <a:r>
              <a:rPr b="1" lang="en" sz="1800">
                <a:solidFill>
                  <a:schemeClr val="accent5"/>
                </a:solidFill>
              </a:rPr>
              <a:t>96.66%</a:t>
            </a:r>
            <a:r>
              <a:rPr lang="en" sz="1800">
                <a:solidFill>
                  <a:schemeClr val="dk1"/>
                </a:solidFill>
              </a:rPr>
              <a:t> loss on 24-Hour pass sales.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results in </a:t>
            </a:r>
            <a:r>
              <a:rPr b="1" lang="en" sz="1800">
                <a:solidFill>
                  <a:srgbClr val="6AA84F"/>
                </a:solidFill>
              </a:rPr>
              <a:t>94.13%</a:t>
            </a:r>
            <a:r>
              <a:rPr lang="en" sz="1800">
                <a:solidFill>
                  <a:schemeClr val="dk1"/>
                </a:solidFill>
              </a:rPr>
              <a:t> loss on membership.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RAIN: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results in </a:t>
            </a:r>
            <a:r>
              <a:rPr b="1" lang="en" sz="1800">
                <a:solidFill>
                  <a:schemeClr val="accent5"/>
                </a:solidFill>
              </a:rPr>
              <a:t>58.55%</a:t>
            </a:r>
            <a:r>
              <a:rPr lang="en" sz="1800">
                <a:solidFill>
                  <a:schemeClr val="dk1"/>
                </a:solidFill>
              </a:rPr>
              <a:t> loss on 24-Hour pass sales.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results in </a:t>
            </a:r>
            <a:r>
              <a:rPr b="1" lang="en" sz="1800">
                <a:solidFill>
                  <a:srgbClr val="6AA84F"/>
                </a:solidFill>
              </a:rPr>
              <a:t>53.73%</a:t>
            </a:r>
            <a:r>
              <a:rPr lang="en" sz="1800">
                <a:solidFill>
                  <a:schemeClr val="dk1"/>
                </a:solidFill>
              </a:rPr>
              <a:t> loss on membership.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FOG: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results in </a:t>
            </a:r>
            <a:r>
              <a:rPr b="1" lang="en" sz="1800">
                <a:solidFill>
                  <a:schemeClr val="accent5"/>
                </a:solidFill>
              </a:rPr>
              <a:t>37.8%</a:t>
            </a:r>
            <a:r>
              <a:rPr lang="en" sz="1800">
                <a:solidFill>
                  <a:schemeClr val="dk1"/>
                </a:solidFill>
              </a:rPr>
              <a:t> loss on 24-Hour pass sales.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results in </a:t>
            </a:r>
            <a:r>
              <a:rPr b="1" lang="en" sz="1800">
                <a:solidFill>
                  <a:srgbClr val="6AA84F"/>
                </a:solidFill>
              </a:rPr>
              <a:t>33.72%</a:t>
            </a:r>
            <a:r>
              <a:rPr lang="en" sz="1800">
                <a:solidFill>
                  <a:schemeClr val="dk1"/>
                </a:solidFill>
              </a:rPr>
              <a:t> loss on membership.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increase plot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356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have seen that customer pass sales are more vulnerable to weather risk.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the percentage of customer passes sales increases, Citi Bike’s exposure to weather risk also increases.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425" y="1397050"/>
            <a:ext cx="49339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 Schema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Assuming linear price-demand curve, the business can reduce pass prices to the percentage of sales decrease as predicted by our model in order to hedge weather risk.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Deploying the pricing model on 2018 data would result in an increase in sales by</a:t>
            </a:r>
            <a:endParaRPr/>
          </a:p>
        </p:txBody>
      </p:sp>
      <p:graphicFrame>
        <p:nvGraphicFramePr>
          <p:cNvPr id="146" name="Google Shape;146;p26"/>
          <p:cNvGraphicFramePr/>
          <p:nvPr/>
        </p:nvGraphicFramePr>
        <p:xfrm>
          <a:off x="1250963" y="335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{72912957-1C12-4ECB-8BBE-338C82FC3F89}</a:tableStyleId>
              </a:tblPr>
              <a:tblGrid>
                <a:gridCol w="1169225"/>
                <a:gridCol w="1805725"/>
                <a:gridCol w="1757450"/>
                <a:gridCol w="1909675"/>
              </a:tblGrid>
              <a:tr h="3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24-hour Pass Sales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Membership Sales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Sales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$9,916,848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$7,487,545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$17,404,393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$8,773,908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$8,123,661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$16,897,569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 Case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$10,261,272 </a:t>
                      </a:r>
                      <a:r>
                        <a:rPr lang="en">
                          <a:solidFill>
                            <a:srgbClr val="274E13"/>
                          </a:solidFill>
                        </a:rPr>
                        <a:t>(+$1,487,364)</a:t>
                      </a:r>
                      <a:endParaRPr>
                        <a:solidFill>
                          <a:srgbClr val="274E1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$8,499,179 </a:t>
                      </a:r>
                      <a:r>
                        <a:rPr lang="en">
                          <a:solidFill>
                            <a:srgbClr val="274E13"/>
                          </a:solidFill>
                        </a:rPr>
                        <a:t>(+$375,518)</a:t>
                      </a:r>
                      <a:endParaRPr>
                        <a:solidFill>
                          <a:srgbClr val="274E1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$18,760,451 </a:t>
                      </a:r>
                      <a:r>
                        <a:rPr lang="en">
                          <a:solidFill>
                            <a:srgbClr val="274E13"/>
                          </a:solidFill>
                        </a:rPr>
                        <a:t>($1,862,882)</a:t>
                      </a:r>
                      <a:endParaRPr>
                        <a:solidFill>
                          <a:srgbClr val="274E1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ctrTitle"/>
          </p:nvPr>
        </p:nvSpPr>
        <p:spPr>
          <a:xfrm>
            <a:off x="1079701" y="744575"/>
            <a:ext cx="7752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Fin</a:t>
            </a:r>
            <a:endParaRPr sz="3600"/>
          </a:p>
        </p:txBody>
      </p:sp>
      <p:sp>
        <p:nvSpPr>
          <p:cNvPr id="152" name="Google Shape;152;p27"/>
          <p:cNvSpPr txBox="1"/>
          <p:nvPr>
            <p:ph idx="1" type="subTitle"/>
          </p:nvPr>
        </p:nvSpPr>
        <p:spPr>
          <a:xfrm>
            <a:off x="1079700" y="2834125"/>
            <a:ext cx="7752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1079701" y="744575"/>
            <a:ext cx="7752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Executive Summary</a:t>
            </a:r>
            <a:endParaRPr sz="36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079700" y="2834125"/>
            <a:ext cx="7752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The Citi Bike business is increasingly vulnerable to weather risk</a:t>
            </a:r>
            <a:endParaRPr>
              <a:solidFill>
                <a:schemeClr val="dk1"/>
              </a:solidFill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Bad weather events such as rain, snow, fog, as well as high temperatures affect pass sales</a:t>
            </a:r>
            <a:endParaRPr>
              <a:solidFill>
                <a:schemeClr val="dk1"/>
              </a:solidFill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24-hour passes customers are more affected compared to year-long membership subscribers</a:t>
            </a:r>
            <a:endParaRPr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Our random forest model can predict pass sales based on weather</a:t>
            </a:r>
            <a:endParaRPr>
              <a:solidFill>
                <a:schemeClr val="dk1"/>
              </a:solidFill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Model outperforms benchmark and achieves high out of sample accuracy</a:t>
            </a:r>
            <a:endParaRPr>
              <a:solidFill>
                <a:schemeClr val="dk1"/>
              </a:solidFill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Model can be used to simulated sales fluctuations in hypothetical scenarios</a:t>
            </a:r>
            <a:endParaRPr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Our model-based pricing schema can help Citi Bike hedge weather risk</a:t>
            </a:r>
            <a:endParaRPr>
              <a:solidFill>
                <a:schemeClr val="dk1"/>
              </a:solidFill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Using weather predictions, Citi Bike can adjust pass prices based on predicted demand</a:t>
            </a:r>
            <a:endParaRPr>
              <a:solidFill>
                <a:schemeClr val="dk1"/>
              </a:solidFill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With our pricing schema, Citi Bike can increase sales by an estimated $1.8 million dollars/year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solidFill>
                  <a:srgbClr val="000000"/>
                </a:solidFill>
              </a:rPr>
              <a:t>QUANTIFYING RISK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What is the effect of a weather event on pass sales?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How does the same weather event affect sales for different products, and for different consumer groups?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solidFill>
                  <a:srgbClr val="000000"/>
                </a:solidFill>
              </a:rPr>
              <a:t>SIMULATING RISK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What is the best/average/worst case effect of weather risk in a given time period, according to our predictive model?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How may climate change potentially affect the business?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solidFill>
                  <a:srgbClr val="000000"/>
                </a:solidFill>
              </a:rPr>
              <a:t>MITIGATING RISK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How much is the business exposed to weather risk, and how is this risk evolving?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By adopting our weather based pricing model, how much money will the business save?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 hot to bike?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56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Pass sales</a:t>
            </a:r>
            <a:r>
              <a:rPr lang="en"/>
              <a:t> increases as max. temperature increases, until it exceeds the (80°F, 90°F] bin.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200" y="1152475"/>
            <a:ext cx="4961400" cy="3000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 windy to bike?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356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Pass sales</a:t>
            </a:r>
            <a:r>
              <a:rPr lang="en"/>
              <a:t> decreases as wind speed increases.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200" y="1170125"/>
            <a:ext cx="4961400" cy="2983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Precipitation vs. Sales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356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Pass sales and precipitation don’t quite follow a linear relationship.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200" y="1170125"/>
            <a:ext cx="4961400" cy="2958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Features vs. Benchmark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R^2: 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75" y="1152475"/>
            <a:ext cx="3319175" cy="24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243825" y="3912775"/>
            <a:ext cx="1799700" cy="96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(time features only):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</a:t>
            </a:r>
            <a:r>
              <a:rPr lang="en">
                <a:solidFill>
                  <a:schemeClr val="dk1"/>
                </a:solidFill>
              </a:rPr>
              <a:t>R^2</a:t>
            </a:r>
            <a:r>
              <a:rPr lang="en"/>
              <a:t>: 0.822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</a:t>
            </a:r>
            <a:r>
              <a:rPr lang="en">
                <a:solidFill>
                  <a:schemeClr val="dk1"/>
                </a:solidFill>
              </a:rPr>
              <a:t>R^2</a:t>
            </a:r>
            <a:r>
              <a:rPr lang="en"/>
              <a:t>: 0.299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2287300" y="3912775"/>
            <a:ext cx="2284500" cy="96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</a:t>
            </a:r>
            <a:r>
              <a:rPr lang="en"/>
              <a:t>-based 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(time &amp; weather features):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</a:t>
            </a:r>
            <a:r>
              <a:rPr lang="en">
                <a:solidFill>
                  <a:schemeClr val="dk1"/>
                </a:solidFill>
              </a:rPr>
              <a:t>R^2: </a:t>
            </a:r>
            <a:r>
              <a:rPr lang="en"/>
              <a:t>: 0.957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</a:t>
            </a:r>
            <a:r>
              <a:rPr lang="en">
                <a:solidFill>
                  <a:schemeClr val="dk1"/>
                </a:solidFill>
              </a:rPr>
              <a:t>R^2: </a:t>
            </a:r>
            <a:r>
              <a:rPr lang="en"/>
              <a:t>: 0.785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19950"/>
            <a:ext cx="3952151" cy="24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5850150" y="3671275"/>
            <a:ext cx="2284500" cy="120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Weather-based Model for Customers &amp; Subscribers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(time &amp; weather features):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</a:t>
            </a:r>
            <a:r>
              <a:rPr lang="en">
                <a:solidFill>
                  <a:schemeClr val="dk1"/>
                </a:solidFill>
              </a:rPr>
              <a:t>R^2: </a:t>
            </a:r>
            <a:r>
              <a:rPr lang="en"/>
              <a:t>: 0.944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</a:t>
            </a:r>
            <a:r>
              <a:rPr lang="en">
                <a:solidFill>
                  <a:schemeClr val="dk1"/>
                </a:solidFill>
              </a:rPr>
              <a:t>R^2: </a:t>
            </a:r>
            <a:r>
              <a:rPr lang="en"/>
              <a:t>: 0.667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it didn’t rain on Aug 11th, 2018 ...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356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2" name="Google Shape;112;p21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{72912957-1C12-4ECB-8BBE-338C82FC3F89}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24-hour Pass Sales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Membership Sales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$35928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$19773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$48852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$30082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 Case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$74064 </a:t>
                      </a:r>
                      <a:r>
                        <a:rPr lang="en">
                          <a:solidFill>
                            <a:srgbClr val="38761D"/>
                          </a:solidFill>
                        </a:rPr>
                        <a:t>(+$25212)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$33462 </a:t>
                      </a:r>
                      <a:r>
                        <a:rPr lang="en">
                          <a:solidFill>
                            <a:srgbClr val="38761D"/>
                          </a:solidFill>
                        </a:rPr>
                        <a:t>(+$3380)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