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spcBef>
                <a:spcPts val="4600"/>
              </a:spcBef>
              <a:defRPr sz="4600"/>
            </a:lvl1pPr>
            <a:lvl2pPr marL="1041400" indent="-520700">
              <a:spcBef>
                <a:spcPts val="4600"/>
              </a:spcBef>
              <a:defRPr sz="4600"/>
            </a:lvl2pPr>
            <a:lvl3pPr marL="1562100" indent="-520700">
              <a:spcBef>
                <a:spcPts val="4600"/>
              </a:spcBef>
              <a:defRPr sz="4600"/>
            </a:lvl3pPr>
            <a:lvl4pPr marL="2082800" indent="-520700">
              <a:spcBef>
                <a:spcPts val="4600"/>
              </a:spcBef>
              <a:defRPr sz="4600"/>
            </a:lvl4pPr>
            <a:lvl5pPr marL="2603500" indent="-520700"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spcBef>
                <a:spcPts val="4600"/>
              </a:spcBef>
              <a:defRPr sz="4600"/>
            </a:lvl1pPr>
            <a:lvl2pPr marL="1041400" indent="-520700">
              <a:spcBef>
                <a:spcPts val="4600"/>
              </a:spcBef>
              <a:defRPr sz="4600"/>
            </a:lvl2pPr>
            <a:lvl3pPr marL="1562100" indent="-520700">
              <a:spcBef>
                <a:spcPts val="4600"/>
              </a:spcBef>
              <a:defRPr sz="4600"/>
            </a:lvl3pPr>
            <a:lvl4pPr marL="2082800" indent="-520700">
              <a:spcBef>
                <a:spcPts val="4600"/>
              </a:spcBef>
              <a:defRPr sz="4600"/>
            </a:lvl4pPr>
            <a:lvl5pPr marL="2603500" indent="-520700"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he cost of a rainy day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cost of a rainy day</a:t>
            </a:r>
          </a:p>
        </p:txBody>
      </p:sp>
      <p:sp>
        <p:nvSpPr>
          <p:cNvPr id="120" name="Quantifying weather risk for the Citi Bike busines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Quantifying weather risk for the Citi Bike business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ingle Weather event EFFECT -  FEMALE v. MA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Single Weather event EFFECT - </a:t>
            </a:r>
            <a:r>
              <a:rPr sz="3000"/>
              <a:t> </a:t>
            </a:r>
            <a:r>
              <a:rPr sz="3000"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rPr>
              <a:t>FEMALE v. MALE</a:t>
            </a:r>
          </a:p>
        </p:txBody>
      </p:sp>
      <p:sp>
        <p:nvSpPr>
          <p:cNvPr id="160" name="SNOW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529755" indent="-217335" defTabSz="350520">
              <a:spcBef>
                <a:spcPts val="2700"/>
              </a:spcBef>
              <a:defRPr sz="2520"/>
            </a:pPr>
            <a:r>
              <a:t>SNOW: </a:t>
            </a:r>
          </a:p>
          <a:p>
            <a:pPr lvl="2" marL="842175" indent="-217335" defTabSz="350520">
              <a:spcBef>
                <a:spcPts val="2700"/>
              </a:spcBef>
              <a:defRPr sz="2520"/>
            </a:pPr>
            <a:r>
              <a:t>results in </a:t>
            </a:r>
            <a:r>
              <a:rPr b="1">
                <a:solidFill>
                  <a:schemeClr val="accent1">
                    <a:satOff val="-5995"/>
                    <a:lumOff val="-11002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93.68%</a:t>
            </a:r>
            <a:r>
              <a:t> loss on female trips</a:t>
            </a:r>
          </a:p>
          <a:p>
            <a:pPr lvl="2" marL="842175" indent="-217335" defTabSz="350520">
              <a:spcBef>
                <a:spcPts val="2700"/>
              </a:spcBef>
              <a:defRPr sz="2520"/>
            </a:pPr>
            <a:r>
              <a:t>results in </a:t>
            </a:r>
            <a:r>
              <a:rPr b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93.09%</a:t>
            </a:r>
            <a:r>
              <a:t> loss on male trips.</a:t>
            </a:r>
          </a:p>
          <a:p>
            <a:pPr lvl="1" marL="529755" indent="-217335" defTabSz="350520">
              <a:spcBef>
                <a:spcPts val="2700"/>
              </a:spcBef>
              <a:defRPr sz="2520"/>
            </a:pPr>
            <a:r>
              <a:t>RAIN: </a:t>
            </a:r>
          </a:p>
          <a:p>
            <a:pPr lvl="2" marL="842175" indent="-217335" defTabSz="350520">
              <a:spcBef>
                <a:spcPts val="2700"/>
              </a:spcBef>
              <a:defRPr sz="2520"/>
            </a:pPr>
            <a:r>
              <a:t>results in </a:t>
            </a:r>
            <a:r>
              <a:rPr b="1">
                <a:solidFill>
                  <a:schemeClr val="accent1">
                    <a:satOff val="-5995"/>
                    <a:lumOff val="-11002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54.85%</a:t>
            </a:r>
            <a:r>
              <a:t> loss on female trips.</a:t>
            </a:r>
          </a:p>
          <a:p>
            <a:pPr lvl="2" marL="842175" indent="-217335" defTabSz="350520">
              <a:spcBef>
                <a:spcPts val="2700"/>
              </a:spcBef>
              <a:defRPr sz="2520"/>
            </a:pPr>
            <a:r>
              <a:t>results in </a:t>
            </a:r>
            <a:r>
              <a:rPr b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53.26%</a:t>
            </a:r>
            <a:r>
              <a:t> loss on male trips.</a:t>
            </a:r>
          </a:p>
          <a:p>
            <a:pPr lvl="1" marL="529755" indent="-217335" defTabSz="350520">
              <a:spcBef>
                <a:spcPts val="2700"/>
              </a:spcBef>
              <a:defRPr sz="2520"/>
            </a:pPr>
            <a:r>
              <a:t>FOG: </a:t>
            </a:r>
          </a:p>
          <a:p>
            <a:pPr lvl="2" marL="842175" indent="-217335" defTabSz="350520">
              <a:spcBef>
                <a:spcPts val="2700"/>
              </a:spcBef>
              <a:defRPr sz="2520"/>
            </a:pPr>
            <a:r>
              <a:t>results in </a:t>
            </a:r>
            <a:r>
              <a:rPr b="1">
                <a:solidFill>
                  <a:schemeClr val="accent1">
                    <a:satOff val="-5995"/>
                    <a:lumOff val="-11002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36.3%</a:t>
            </a:r>
            <a:r>
              <a:t> loss on female trips.</a:t>
            </a:r>
          </a:p>
          <a:p>
            <a:pPr lvl="2" marL="842175" indent="-217335" defTabSz="350520">
              <a:spcBef>
                <a:spcPts val="2700"/>
              </a:spcBef>
              <a:defRPr sz="2520"/>
            </a:pPr>
            <a:r>
              <a:t>results in </a:t>
            </a:r>
            <a:r>
              <a:rPr b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35.58%</a:t>
            </a:r>
            <a:r>
              <a:t> loss on male trips.</a:t>
            </a:r>
          </a:p>
        </p:txBody>
      </p:sp>
      <p:sp>
        <p:nvSpPr>
          <p:cNvPr id="161" name="Trips made by females are slightly more affected by weather than those made by males.…"/>
          <p:cNvSpPr txBox="1"/>
          <p:nvPr/>
        </p:nvSpPr>
        <p:spPr>
          <a:xfrm>
            <a:off x="6819900" y="5645794"/>
            <a:ext cx="5892800" cy="3333106"/>
          </a:xfrm>
          <a:prstGeom prst="rect">
            <a:avLst/>
          </a:prstGeom>
          <a:ln w="12700">
            <a:solidFill>
              <a:schemeClr val="accent1">
                <a:satOff val="-5995"/>
                <a:lumOff val="-11002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31800" indent="-431800" algn="l">
              <a:spcBef>
                <a:spcPts val="3800"/>
              </a:spcBef>
              <a:buSzPct val="82000"/>
              <a:buChar char="•"/>
              <a:defRPr sz="3000"/>
            </a:pPr>
            <a:r>
              <a:t>Trips made by females are slightly more affected by weather than those made by males. </a:t>
            </a:r>
          </a:p>
          <a:p>
            <a:pPr marL="431800" indent="-431800" algn="l">
              <a:spcBef>
                <a:spcPts val="3800"/>
              </a:spcBef>
              <a:buSzPct val="82000"/>
              <a:buChar char="•"/>
              <a:defRPr sz="3000"/>
            </a:pPr>
            <a:r>
              <a:t>This may imply that women are more risk averse when it comes to biking in inclement weather.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REDICTIVE MODEL using random for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PREDICTIVE MODEL using </a:t>
            </a:r>
            <a:r>
              <a:rPr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rPr>
              <a:t>random forest</a:t>
            </a:r>
          </a:p>
        </p:txBody>
      </p:sp>
      <p:sp>
        <p:nvSpPr>
          <p:cNvPr id="164" name="Init. random forest model"/>
          <p:cNvSpPr txBox="1"/>
          <p:nvPr/>
        </p:nvSpPr>
        <p:spPr>
          <a:xfrm>
            <a:off x="1072827" y="2851150"/>
            <a:ext cx="4813946" cy="647701"/>
          </a:xfrm>
          <a:prstGeom prst="rect">
            <a:avLst/>
          </a:prstGeom>
          <a:ln w="25400">
            <a:solidFill>
              <a:srgbClr val="5A5F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Init. random forest model </a:t>
            </a:r>
          </a:p>
        </p:txBody>
      </p:sp>
      <p:sp>
        <p:nvSpPr>
          <p:cNvPr id="165" name="Incrementally select features"/>
          <p:cNvSpPr txBox="1"/>
          <p:nvPr/>
        </p:nvSpPr>
        <p:spPr>
          <a:xfrm>
            <a:off x="885639" y="3867150"/>
            <a:ext cx="5188323" cy="647701"/>
          </a:xfrm>
          <a:prstGeom prst="rect">
            <a:avLst/>
          </a:prstGeom>
          <a:ln w="25400">
            <a:solidFill>
              <a:srgbClr val="5A5F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Incrementally select features</a:t>
            </a:r>
          </a:p>
        </p:txBody>
      </p:sp>
      <p:sp>
        <p:nvSpPr>
          <p:cNvPr id="166" name="Grid search"/>
          <p:cNvSpPr txBox="1"/>
          <p:nvPr/>
        </p:nvSpPr>
        <p:spPr>
          <a:xfrm>
            <a:off x="2369194" y="4883150"/>
            <a:ext cx="2221212" cy="647701"/>
          </a:xfrm>
          <a:prstGeom prst="rect">
            <a:avLst/>
          </a:prstGeom>
          <a:ln w="25400">
            <a:solidFill>
              <a:srgbClr val="5A5F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Grid search</a:t>
            </a:r>
          </a:p>
        </p:txBody>
      </p:sp>
      <p:sp>
        <p:nvSpPr>
          <p:cNvPr id="167" name="Final model"/>
          <p:cNvSpPr txBox="1"/>
          <p:nvPr/>
        </p:nvSpPr>
        <p:spPr>
          <a:xfrm>
            <a:off x="2381584" y="6013450"/>
            <a:ext cx="2196432" cy="647701"/>
          </a:xfrm>
          <a:prstGeom prst="rect">
            <a:avLst/>
          </a:prstGeom>
          <a:ln w="25400">
            <a:solidFill>
              <a:srgbClr val="5A5F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Final model</a:t>
            </a:r>
          </a:p>
        </p:txBody>
      </p:sp>
      <p:sp>
        <p:nvSpPr>
          <p:cNvPr id="168" name="Line"/>
          <p:cNvSpPr/>
          <p:nvPr/>
        </p:nvSpPr>
        <p:spPr>
          <a:xfrm>
            <a:off x="3479799" y="3557587"/>
            <a:ext cx="1" cy="250826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9" name="Line"/>
          <p:cNvSpPr/>
          <p:nvPr/>
        </p:nvSpPr>
        <p:spPr>
          <a:xfrm>
            <a:off x="3479800" y="4573587"/>
            <a:ext cx="0" cy="250826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0" name="Line"/>
          <p:cNvSpPr/>
          <p:nvPr/>
        </p:nvSpPr>
        <p:spPr>
          <a:xfrm>
            <a:off x="3479800" y="5603875"/>
            <a:ext cx="0" cy="33655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171" name="R2.png" descr="R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45734" y="2096744"/>
            <a:ext cx="4480522" cy="35773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imp.png" descr="im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79133" y="6009218"/>
            <a:ext cx="5213723" cy="3230876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R^2…"/>
          <p:cNvSpPr txBox="1"/>
          <p:nvPr/>
        </p:nvSpPr>
        <p:spPr>
          <a:xfrm>
            <a:off x="2143286" y="7143750"/>
            <a:ext cx="2673028" cy="1689101"/>
          </a:xfrm>
          <a:prstGeom prst="rect">
            <a:avLst/>
          </a:prstGeom>
          <a:ln w="25400">
            <a:solidFill>
              <a:schemeClr val="accent1">
                <a:satOff val="-5995"/>
                <a:lumOff val="-11002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R^2</a:t>
            </a:r>
          </a:p>
          <a:p>
            <a:pPr/>
            <a:r>
              <a:t>Train: 0.974</a:t>
            </a:r>
          </a:p>
          <a:p>
            <a:pPr/>
            <a:r>
              <a:t>Test: 0.733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imulating WEATHER RISK USING PREDICTIVE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Simulating WEATHER RISK </a:t>
            </a:r>
            <a:r>
              <a:rPr sz="3000"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rPr>
              <a:t>USING PREDICTIVE MODEL</a:t>
            </a:r>
          </a:p>
        </p:txBody>
      </p:sp>
      <p:sp>
        <p:nvSpPr>
          <p:cNvPr id="176" name="Best/avg./worst case scenerio: Jul. 2018/Jul. 2019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pPr/>
            <a:r>
              <a:t>Best/avg./worst case scenerio: Jul. 2018/Jul. 2019</a:t>
            </a:r>
          </a:p>
        </p:txBody>
      </p:sp>
      <p:pic>
        <p:nvPicPr>
          <p:cNvPr id="177" name="min-max.png" descr="min-ma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195" y="3600598"/>
            <a:ext cx="6066737" cy="350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avg.png" descr="av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93643" y="3600598"/>
            <a:ext cx="6411669" cy="3500042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Best:  $25,143,215…"/>
          <p:cNvSpPr txBox="1"/>
          <p:nvPr/>
        </p:nvSpPr>
        <p:spPr>
          <a:xfrm>
            <a:off x="233117" y="7588249"/>
            <a:ext cx="5922765" cy="1536701"/>
          </a:xfrm>
          <a:prstGeom prst="rect">
            <a:avLst/>
          </a:prstGeom>
          <a:ln w="25400">
            <a:solidFill>
              <a:schemeClr val="accent1">
                <a:satOff val="-5995"/>
                <a:lumOff val="-11002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200"/>
            </a:pPr>
            <a:r>
              <a:t>Best:  $25,143,215</a:t>
            </a:r>
          </a:p>
          <a:p>
            <a:pPr algn="l">
              <a:defRPr sz="3200"/>
            </a:pPr>
            <a:r>
              <a:t>Worst:  $16,201,849 </a:t>
            </a:r>
            <a:r>
              <a:rPr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rPr>
              <a:t>(-$8,941,366)</a:t>
            </a:r>
          </a:p>
          <a:p>
            <a:pPr algn="l">
              <a:defRPr sz="3200"/>
            </a:pPr>
            <a:r>
              <a:t>Actual:  $22,962,684 </a:t>
            </a:r>
            <a:r>
              <a:rPr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rPr>
              <a:t>(-$2,180,531)</a:t>
            </a:r>
          </a:p>
        </p:txBody>
      </p:sp>
      <p:sp>
        <p:nvSpPr>
          <p:cNvPr id="180" name="Best:  $25,366,527…"/>
          <p:cNvSpPr txBox="1"/>
          <p:nvPr/>
        </p:nvSpPr>
        <p:spPr>
          <a:xfrm>
            <a:off x="6748217" y="7588249"/>
            <a:ext cx="5922765" cy="1536701"/>
          </a:xfrm>
          <a:prstGeom prst="rect">
            <a:avLst/>
          </a:prstGeom>
          <a:ln w="25400">
            <a:solidFill>
              <a:schemeClr val="accent1">
                <a:satOff val="-5995"/>
                <a:lumOff val="-11002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200"/>
            </a:pPr>
            <a:r>
              <a:t>Best:  $25,366,527</a:t>
            </a:r>
          </a:p>
          <a:p>
            <a:pPr algn="l">
              <a:defRPr sz="3200"/>
            </a:pPr>
            <a:r>
              <a:t>Worst:  $16,265,888 </a:t>
            </a:r>
            <a:r>
              <a:rPr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rPr>
              <a:t>(-$9,100,639)</a:t>
            </a:r>
          </a:p>
          <a:p>
            <a:pPr algn="l">
              <a:defRPr sz="3200"/>
            </a:pPr>
            <a:r>
              <a:t>By Avg.:  $21,625,402 </a:t>
            </a:r>
            <a:r>
              <a:rPr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rPr>
              <a:t>(-$3,741,125)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he Effect of CLIMATE CHANGE in dolla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The Effect of CLIMATE CHANGE </a:t>
            </a:r>
            <a:r>
              <a:rPr sz="4500"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rPr>
              <a:t>in dollars</a:t>
            </a:r>
          </a:p>
        </p:txBody>
      </p:sp>
      <p:sp>
        <p:nvSpPr>
          <p:cNvPr id="183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Hypothetical: If max. and min. temperature both went up by10° F …"/>
          <p:cNvSpPr txBox="1"/>
          <p:nvPr/>
        </p:nvSpPr>
        <p:spPr>
          <a:xfrm>
            <a:off x="315577" y="2444750"/>
            <a:ext cx="12373646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Hypothetical: If max. and min. temperature both went up by10° F …</a:t>
            </a:r>
          </a:p>
        </p:txBody>
      </p:sp>
      <p:pic>
        <p:nvPicPr>
          <p:cNvPr id="185" name="climate.png" descr="clima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32100" y="3403600"/>
            <a:ext cx="7035800" cy="4127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Predicted w/ avg.:  $1,890,609…"/>
          <p:cNvSpPr txBox="1"/>
          <p:nvPr/>
        </p:nvSpPr>
        <p:spPr>
          <a:xfrm>
            <a:off x="3541017" y="7880350"/>
            <a:ext cx="5922766" cy="1066801"/>
          </a:xfrm>
          <a:prstGeom prst="rect">
            <a:avLst/>
          </a:prstGeom>
          <a:ln w="25400">
            <a:solidFill>
              <a:schemeClr val="accent1">
                <a:satOff val="-5995"/>
                <a:lumOff val="-11002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200"/>
            </a:pPr>
            <a:r>
              <a:t>Predicted w/ avg.:  $1,890,609</a:t>
            </a:r>
          </a:p>
          <a:p>
            <a:pPr algn="l">
              <a:defRPr sz="3200"/>
            </a:pPr>
            <a:r>
              <a:t>10° F higher :  $1,884,989 </a:t>
            </a:r>
            <a:r>
              <a:rPr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rPr>
              <a:t>(-$5620)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ACTIVE RIDERSHIP is going dow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ACTIVE RIDERSHIP </a:t>
            </a:r>
            <a:r>
              <a:rPr sz="4500"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rPr>
              <a:t>is going down</a:t>
            </a:r>
          </a:p>
        </p:txBody>
      </p:sp>
      <p:sp>
        <p:nvSpPr>
          <p:cNvPr id="189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0" name="active.png" descr="activ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328404"/>
            <a:ext cx="13004800" cy="3401592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The number of active subscribers has gone down by 10% since 2016."/>
          <p:cNvSpPr txBox="1"/>
          <p:nvPr/>
        </p:nvSpPr>
        <p:spPr>
          <a:xfrm>
            <a:off x="181024" y="7505699"/>
            <a:ext cx="1264275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 number of </a:t>
            </a:r>
            <a:r>
              <a:rPr>
                <a:solidFill>
                  <a:schemeClr val="accent1">
                    <a:satOff val="5412"/>
                    <a:lumOff val="-30746"/>
                  </a:schemeClr>
                </a:solidFill>
              </a:rPr>
              <a:t>active subscribers</a:t>
            </a:r>
            <a:r>
              <a:t> has gone down by </a:t>
            </a:r>
            <a:r>
              <a:rPr sz="4000"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rPr>
              <a:t>10%</a:t>
            </a:r>
            <a:r>
              <a:t> since 2016.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Number of Trips Per active customer/subscrib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Number of Trips </a:t>
            </a:r>
            <a:r>
              <a:rPr sz="3000"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rPr>
              <a:t>Per active customer/subscriber</a:t>
            </a:r>
          </a:p>
        </p:txBody>
      </p:sp>
      <p:sp>
        <p:nvSpPr>
          <p:cNvPr id="194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5" name="trips.png" descr="trip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610342"/>
            <a:ext cx="13004800" cy="3483630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Gung-ho customers, seasonal subscribers."/>
          <p:cNvSpPr txBox="1"/>
          <p:nvPr/>
        </p:nvSpPr>
        <p:spPr>
          <a:xfrm>
            <a:off x="2717217" y="7537449"/>
            <a:ext cx="757036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rPr>
              <a:t>Gung-ho</a:t>
            </a:r>
            <a:r>
              <a:t> customers, </a:t>
            </a:r>
            <a:r>
              <a:rPr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rPr>
              <a:t>seasonal</a:t>
            </a:r>
            <a:r>
              <a:t> subscribers.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WEATHER RISK is going 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WEATHER RISK </a:t>
            </a:r>
            <a:r>
              <a:rPr sz="4500"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rPr>
              <a:t>is going up</a:t>
            </a:r>
          </a:p>
        </p:txBody>
      </p:sp>
      <p:sp>
        <p:nvSpPr>
          <p:cNvPr id="199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0" name="dist.png" descr="dis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3100" y="2762250"/>
            <a:ext cx="6578600" cy="4229100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We have shown that customer pass sales are more vulnerable to weather risk.…"/>
          <p:cNvSpPr txBox="1"/>
          <p:nvPr/>
        </p:nvSpPr>
        <p:spPr>
          <a:xfrm>
            <a:off x="355599" y="7416799"/>
            <a:ext cx="12293602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/>
            </a:pPr>
            <a:r>
              <a:t>We have shown that </a:t>
            </a:r>
            <a:r>
              <a:rPr>
                <a:solidFill>
                  <a:srgbClr val="3071AD"/>
                </a:solidFill>
              </a:rPr>
              <a:t>customer pass sales</a:t>
            </a:r>
            <a:r>
              <a:t> are </a:t>
            </a:r>
            <a:r>
              <a:rPr>
                <a:solidFill>
                  <a:srgbClr val="000000"/>
                </a:solidFill>
              </a:rPr>
              <a:t>more vulnerable to weather risk</a:t>
            </a:r>
            <a:r>
              <a:t>.</a:t>
            </a:r>
          </a:p>
          <a:p>
            <a:pPr algn="l">
              <a:defRPr sz="3000"/>
            </a:pPr>
            <a:r>
              <a:t>As the percentage of customer passes sales </a:t>
            </a:r>
            <a:r>
              <a:rPr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rPr>
              <a:t>increases</a:t>
            </a:r>
            <a:r>
              <a:t>, </a:t>
            </a:r>
          </a:p>
          <a:p>
            <a:pPr algn="l">
              <a:defRPr sz="3000"/>
            </a:pPr>
            <a:r>
              <a:t>Citi Bike’s exposure to weather risk also </a:t>
            </a:r>
            <a:r>
              <a:rPr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rPr>
              <a:t>increases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all to action: Hedging for weather ris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Call to action: </a:t>
            </a:r>
            <a:r>
              <a:rPr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rPr>
              <a:t>Hedging for weather risk</a:t>
            </a:r>
          </a:p>
        </p:txBody>
      </p:sp>
      <p:sp>
        <p:nvSpPr>
          <p:cNvPr id="204" name="Citi Bike should consider weather based pricing schemas for both customer and subscriber produc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95731" indent="-395731" defTabSz="443991">
              <a:spcBef>
                <a:spcPts val="3400"/>
              </a:spcBef>
              <a:defRPr sz="3040"/>
            </a:pPr>
            <a:r>
              <a:t>Citi Bike should consider </a:t>
            </a:r>
            <a:r>
              <a:rPr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rPr>
              <a:t>weather based pricing </a:t>
            </a:r>
            <a:r>
              <a:t>schemas for both customer and subscriber products.</a:t>
            </a:r>
          </a:p>
          <a:p>
            <a:pPr lvl="1" marL="791463" indent="-395731" defTabSz="443991">
              <a:spcBef>
                <a:spcPts val="3400"/>
              </a:spcBef>
              <a:defRPr sz="3040"/>
            </a:pPr>
            <a:r>
              <a:t>Use weather based </a:t>
            </a:r>
            <a:r>
              <a:rPr>
                <a:solidFill>
                  <a:schemeClr val="accent1">
                    <a:satOff val="5412"/>
                    <a:lumOff val="-30746"/>
                  </a:schemeClr>
                </a:solidFill>
              </a:rPr>
              <a:t>predictive model</a:t>
            </a:r>
            <a:r>
              <a:t> and </a:t>
            </a:r>
            <a:r>
              <a:rPr>
                <a:solidFill>
                  <a:schemeClr val="accent1">
                    <a:satOff val="5412"/>
                    <a:lumOff val="-30746"/>
                  </a:schemeClr>
                </a:solidFill>
              </a:rPr>
              <a:t>supply-demand curve</a:t>
            </a:r>
            <a:r>
              <a:t> to adjust pass pricing to maximize profitability.</a:t>
            </a:r>
          </a:p>
          <a:p>
            <a:pPr lvl="1" marL="791463" indent="-395731" defTabSz="443991">
              <a:spcBef>
                <a:spcPts val="3400"/>
              </a:spcBef>
              <a:defRPr sz="3040"/>
            </a:pPr>
            <a:r>
              <a:t>Estimate and incorporate average weather risk into membership pricing.</a:t>
            </a:r>
          </a:p>
          <a:p>
            <a:pPr marL="395731" indent="-395731" defTabSz="443991">
              <a:spcBef>
                <a:spcPts val="3400"/>
              </a:spcBef>
              <a:defRPr sz="3040"/>
            </a:pPr>
            <a:r>
              <a:t>Citi Bike should consider introducing </a:t>
            </a:r>
            <a:r>
              <a:rPr>
                <a:solidFill>
                  <a:srgbClr val="5A5F5E"/>
                </a:solidFill>
              </a:rPr>
              <a:t>new products</a:t>
            </a:r>
            <a:r>
              <a:rPr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rPr>
              <a:t> </a:t>
            </a:r>
            <a:r>
              <a:t>of different time-horizon variations (</a:t>
            </a:r>
            <a:r>
              <a:rPr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rPr>
              <a:t>monthly/seasonal passes</a:t>
            </a:r>
            <a:r>
              <a:t>) based on weather predictions and seasonality.</a:t>
            </a:r>
          </a:p>
          <a:p>
            <a:pPr lvl="1" marL="791463" indent="-395731" defTabSz="443991">
              <a:spcBef>
                <a:spcPts val="3400"/>
              </a:spcBef>
              <a:defRPr sz="3040"/>
            </a:pPr>
            <a:r>
              <a:t>Attract consumers who are aware of and/or especially affected by weather risk (women, low-income groups, temporary residents.)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hanks for listening!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Thanks for listening!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iti bike is vulnerable to weather ris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defRPr sz="4500"/>
            </a:pPr>
            <a:r>
              <a:t>Citi bike is vulnerable to </a:t>
            </a:r>
            <a:r>
              <a:rPr sz="5500"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rPr>
              <a:t>weather risk</a:t>
            </a:r>
          </a:p>
        </p:txBody>
      </p:sp>
      <p:sp>
        <p:nvSpPr>
          <p:cNvPr id="123" name="QUANTIFYING RIS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1178" indent="-281178" defTabSz="315468">
              <a:spcBef>
                <a:spcPts val="2400"/>
              </a:spcBef>
              <a:defRPr sz="2484"/>
            </a:pPr>
            <a:r>
              <a:t>QUANTIFYING RISK</a:t>
            </a:r>
          </a:p>
          <a:p>
            <a:pPr lvl="1" marL="562356" indent="-281178" defTabSz="315468">
              <a:spcBef>
                <a:spcPts val="2400"/>
              </a:spcBef>
              <a:defRPr sz="2484"/>
            </a:pPr>
            <a:r>
              <a:t>What is the effect of a weather event on pass sales?</a:t>
            </a:r>
          </a:p>
          <a:p>
            <a:pPr lvl="1" marL="562356" indent="-281178" defTabSz="315468">
              <a:spcBef>
                <a:spcPts val="2400"/>
              </a:spcBef>
              <a:defRPr sz="2484"/>
            </a:pPr>
            <a:r>
              <a:t>How does the same weather event affect sales for different products, and for different consumer groups?</a:t>
            </a:r>
          </a:p>
          <a:p>
            <a:pPr marL="281178" indent="-281178" defTabSz="315468">
              <a:spcBef>
                <a:spcPts val="2400"/>
              </a:spcBef>
              <a:defRPr sz="2484"/>
            </a:pPr>
            <a:r>
              <a:t>SIMULATING RISK</a:t>
            </a:r>
          </a:p>
          <a:p>
            <a:pPr lvl="1" marL="562356" indent="-281178" defTabSz="315468">
              <a:spcBef>
                <a:spcPts val="2400"/>
              </a:spcBef>
              <a:defRPr sz="2484"/>
            </a:pPr>
            <a:r>
              <a:t>What is the best/average/worse case affect of weather risk in a given time period?</a:t>
            </a:r>
          </a:p>
          <a:p>
            <a:pPr lvl="1" marL="562356" indent="-281178" defTabSz="315468">
              <a:spcBef>
                <a:spcPts val="2400"/>
              </a:spcBef>
              <a:defRPr sz="2484"/>
            </a:pPr>
            <a:r>
              <a:t>How can climate change potentially affect the business?</a:t>
            </a:r>
          </a:p>
          <a:p>
            <a:pPr marL="281178" indent="-281178" defTabSz="315468">
              <a:spcBef>
                <a:spcPts val="2400"/>
              </a:spcBef>
              <a:defRPr sz="2484"/>
            </a:pPr>
            <a:r>
              <a:t>MITIGATING RISK</a:t>
            </a:r>
          </a:p>
          <a:p>
            <a:pPr lvl="1" marL="562356" indent="-281178" defTabSz="315468">
              <a:spcBef>
                <a:spcPts val="2400"/>
              </a:spcBef>
              <a:defRPr sz="2484"/>
            </a:pPr>
            <a:r>
              <a:t>How much is the business exposed to weather risk?</a:t>
            </a:r>
          </a:p>
          <a:p>
            <a:pPr lvl="1" marL="562356" indent="-281178" defTabSz="315468">
              <a:spcBef>
                <a:spcPts val="2400"/>
              </a:spcBef>
              <a:defRPr sz="2484"/>
            </a:pPr>
            <a:r>
              <a:t>What are some strategies the business should consider leveraging to minimize weather risk?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erging Citi bike sales dataset with weath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Merging Citi bike sales </a:t>
            </a:r>
            <a:r>
              <a:rPr sz="4500"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rPr>
              <a:t>dataset</a:t>
            </a:r>
            <a:r>
              <a:t> with weather</a:t>
            </a:r>
          </a:p>
        </p:txBody>
      </p:sp>
      <p:sp>
        <p:nvSpPr>
          <p:cNvPr id="126" name="CITI BIKE DAILY RIDERSHIP AND MEMBERSHIP DAT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1352" indent="-411352" defTabSz="461518">
              <a:spcBef>
                <a:spcPts val="3600"/>
              </a:spcBef>
              <a:defRPr sz="2528"/>
            </a:pPr>
            <a:r>
              <a:t>CITI BIKE DAILY RIDERSHIP AND MEMBERSHIP DATA</a:t>
            </a:r>
          </a:p>
          <a:p>
            <a:pPr lvl="1" marL="822705" indent="-411352" defTabSz="461518">
              <a:spcBef>
                <a:spcPts val="3600"/>
              </a:spcBef>
              <a:defRPr sz="2528"/>
            </a:pPr>
            <a:r>
              <a:t>24-Hour/3-Day Passes Purchased (midnight to 11:59 pm)</a:t>
            </a:r>
          </a:p>
          <a:p>
            <a:pPr lvl="1" marL="822705" indent="-411352" defTabSz="461518">
              <a:spcBef>
                <a:spcPts val="3600"/>
              </a:spcBef>
              <a:defRPr sz="2528"/>
            </a:pPr>
            <a:r>
              <a:t>Total annual membership sold</a:t>
            </a:r>
          </a:p>
          <a:p>
            <a:pPr lvl="1" marL="822705" indent="-411352" defTabSz="461518">
              <a:spcBef>
                <a:spcPts val="3600"/>
              </a:spcBef>
              <a:defRPr sz="2528"/>
            </a:pPr>
            <a:r>
              <a:t>Trips over the past 24-hours (midnight to 11:59pm)</a:t>
            </a:r>
          </a:p>
          <a:p>
            <a:pPr marL="411352" indent="-411352" defTabSz="461518">
              <a:spcBef>
                <a:spcPts val="3600"/>
              </a:spcBef>
              <a:defRPr sz="2528"/>
            </a:pPr>
            <a:r>
              <a:t>WEATHER DATA FROM NATIONAL CENTERS FOR ENVIRONMENTAL INFORMATION</a:t>
            </a:r>
          </a:p>
          <a:p>
            <a:pPr lvl="1" marL="697511" indent="-286158" defTabSz="461518">
              <a:spcBef>
                <a:spcPts val="3600"/>
              </a:spcBef>
              <a:defRPr sz="2528"/>
            </a:pPr>
            <a:r>
              <a:t>Daily measurements from the Central Park Station</a:t>
            </a:r>
          </a:p>
          <a:p>
            <a:pPr lvl="1" marL="697511" indent="-286158" defTabSz="461518">
              <a:spcBef>
                <a:spcPts val="3600"/>
              </a:spcBef>
              <a:defRPr sz="2528"/>
            </a:pPr>
            <a:r>
              <a:t>July 2015 - March 2019</a:t>
            </a:r>
          </a:p>
          <a:p>
            <a:pPr lvl="1" marL="697511" indent="-286158" defTabSz="461518">
              <a:spcBef>
                <a:spcPts val="3600"/>
              </a:spcBef>
              <a:defRPr sz="2528"/>
            </a:pPr>
            <a:r>
              <a:t>Min/Max temperature, precipitation, snow, wind speed, extreme weather event flags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ingle Weather event EFFECT - Binary Vari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Single Weather event EFFECT - </a:t>
            </a:r>
            <a:r>
              <a:rPr sz="3000">
                <a:solidFill>
                  <a:srgbClr val="5A5F5E"/>
                </a:solidFill>
              </a:rPr>
              <a:t>Binary Variables</a:t>
            </a:r>
          </a:p>
        </p:txBody>
      </p:sp>
      <p:sp>
        <p:nvSpPr>
          <p:cNvPr id="129" name="SYNTHETIC CONTROL METHO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208279" indent="-208279" defTabSz="233679">
              <a:spcBef>
                <a:spcPts val="1800"/>
              </a:spcBef>
              <a:defRPr sz="1800"/>
            </a:pPr>
            <a:r>
              <a:t>SYNTHETIC CONTROL METHOD</a:t>
            </a:r>
          </a:p>
          <a:p>
            <a:pPr lvl="1" marL="416559" indent="-208279" defTabSz="233679">
              <a:spcBef>
                <a:spcPts val="1800"/>
              </a:spcBef>
              <a:defRPr sz="1920"/>
            </a:pPr>
            <a:r>
              <a:t>Compares event affected group against simulated control group, calculates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percentage loss</a:t>
            </a:r>
            <a:r>
              <a:t> due to weather event</a:t>
            </a:r>
          </a:p>
          <a:p>
            <a:pPr marL="144890" indent="-144890" defTabSz="233679">
              <a:spcBef>
                <a:spcPts val="1800"/>
              </a:spcBef>
              <a:defRPr sz="1920"/>
            </a:pPr>
            <a:r>
              <a:t>RESULTS:</a:t>
            </a:r>
          </a:p>
          <a:p>
            <a:pPr lvl="1" marL="353170" indent="-144890" defTabSz="233679">
              <a:spcBef>
                <a:spcPts val="1800"/>
              </a:spcBef>
              <a:defRPr sz="1920"/>
            </a:pPr>
            <a:r>
              <a:rPr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rPr>
              <a:t>SNOW</a:t>
            </a:r>
            <a:r>
              <a:t>: </a:t>
            </a:r>
          </a:p>
          <a:p>
            <a:pPr lvl="2" marL="561450" indent="-144890" defTabSz="233679">
              <a:spcBef>
                <a:spcPts val="1800"/>
              </a:spcBef>
              <a:defRPr sz="1920"/>
            </a:pPr>
            <a:r>
              <a:t>results in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96.66%</a:t>
            </a:r>
            <a:r>
              <a:t> loss on 24-Hour pass sales.</a:t>
            </a:r>
          </a:p>
          <a:p>
            <a:pPr lvl="2" marL="561450" indent="-144890" defTabSz="233679">
              <a:spcBef>
                <a:spcPts val="1800"/>
              </a:spcBef>
              <a:defRPr sz="1920"/>
            </a:pPr>
            <a:r>
              <a:t>results in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95.85%</a:t>
            </a:r>
            <a:r>
              <a:t> loss on 3-Day pass sales.</a:t>
            </a:r>
          </a:p>
          <a:p>
            <a:pPr lvl="1" marL="353170" indent="-144890" defTabSz="233679">
              <a:spcBef>
                <a:spcPts val="1800"/>
              </a:spcBef>
              <a:defRPr sz="1920"/>
            </a:pPr>
            <a:r>
              <a:rPr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rPr>
              <a:t>RAIN</a:t>
            </a:r>
            <a:r>
              <a:t>: </a:t>
            </a:r>
          </a:p>
          <a:p>
            <a:pPr lvl="2" marL="561450" indent="-144890" defTabSz="233679">
              <a:spcBef>
                <a:spcPts val="1800"/>
              </a:spcBef>
              <a:defRPr sz="1920"/>
            </a:pPr>
            <a:r>
              <a:t>results in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58.55%</a:t>
            </a:r>
            <a:r>
              <a:t> loss on 24-Hour pass sales.</a:t>
            </a:r>
          </a:p>
          <a:p>
            <a:pPr lvl="2" marL="561450" indent="-144890" defTabSz="233679">
              <a:spcBef>
                <a:spcPts val="1800"/>
              </a:spcBef>
              <a:defRPr sz="1920"/>
            </a:pPr>
            <a:r>
              <a:t>results in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58.81%</a:t>
            </a:r>
            <a:r>
              <a:t> loss on 3-Day pass sales.</a:t>
            </a:r>
          </a:p>
          <a:p>
            <a:pPr lvl="1" marL="353170" indent="-144890" defTabSz="233679">
              <a:spcBef>
                <a:spcPts val="1800"/>
              </a:spcBef>
              <a:defRPr sz="1920"/>
            </a:pPr>
            <a:r>
              <a:rPr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rPr>
              <a:t>FOG</a:t>
            </a:r>
            <a:r>
              <a:t>: </a:t>
            </a:r>
          </a:p>
          <a:p>
            <a:pPr lvl="2" marL="561450" indent="-144890" defTabSz="233679">
              <a:spcBef>
                <a:spcPts val="1800"/>
              </a:spcBef>
              <a:defRPr sz="1920"/>
            </a:pPr>
            <a:r>
              <a:t>results in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37.8%</a:t>
            </a:r>
            <a:r>
              <a:t> loss on 24-Hour pass sales.</a:t>
            </a:r>
          </a:p>
          <a:p>
            <a:pPr lvl="2" marL="561450" indent="-144890" defTabSz="233679">
              <a:spcBef>
                <a:spcPts val="1800"/>
              </a:spcBef>
              <a:defRPr sz="1920"/>
            </a:pPr>
            <a:r>
              <a:t>results in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34.23%</a:t>
            </a:r>
            <a:r>
              <a:t> loss on 3-Day pass sales.</a:t>
            </a:r>
          </a:p>
          <a:p>
            <a:pPr lvl="2" marL="561450" indent="-144890" defTabSz="233679">
              <a:spcBef>
                <a:spcPts val="1800"/>
              </a:spcBef>
              <a:defRPr sz="1840"/>
            </a:pPr>
          </a:p>
          <a:p>
            <a:pPr lvl="2" marL="561450" indent="-144890" defTabSz="233679">
              <a:spcBef>
                <a:spcPts val="1800"/>
              </a:spcBef>
              <a:defRPr sz="1840"/>
            </a:pPr>
            <a:r>
              <a:t>results in 34.23% loss on 3-Day pass sales.</a:t>
            </a:r>
          </a:p>
        </p:txBody>
      </p:sp>
      <p:sp>
        <p:nvSpPr>
          <p:cNvPr id="130" name="Given the same weather event, 24-hour pass sales generally showed a slightly higher percentage loss than 3-day pass sales."/>
          <p:cNvSpPr txBox="1"/>
          <p:nvPr/>
        </p:nvSpPr>
        <p:spPr>
          <a:xfrm>
            <a:off x="6591300" y="7420173"/>
            <a:ext cx="5892800" cy="1342827"/>
          </a:xfrm>
          <a:prstGeom prst="rect">
            <a:avLst/>
          </a:prstGeom>
          <a:ln w="12700">
            <a:solidFill>
              <a:schemeClr val="accent1">
                <a:satOff val="-5995"/>
                <a:lumOff val="-11002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423163" indent="-423163" algn="l" defTabSz="572516">
              <a:spcBef>
                <a:spcPts val="3700"/>
              </a:spcBef>
              <a:buSzPct val="82000"/>
              <a:buChar char="•"/>
              <a:defRPr sz="2450"/>
            </a:lvl1pPr>
          </a:lstStyle>
          <a:p>
            <a:pPr/>
            <a:r>
              <a:t>Given the same weather event, 24-hour pass sales generally showed a slightly higher percentage loss than 3-day pass sales. </a:t>
            </a:r>
          </a:p>
        </p:txBody>
      </p:sp>
      <p:sp>
        <p:nvSpPr>
          <p:cNvPr id="131" name="INCLEMENT WEATHER DAMAGE"/>
          <p:cNvSpPr txBox="1"/>
          <p:nvPr/>
        </p:nvSpPr>
        <p:spPr>
          <a:xfrm>
            <a:off x="3758344" y="1981200"/>
            <a:ext cx="548811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defRPr>
            </a:lvl1pPr>
          </a:lstStyle>
          <a:p>
            <a:pPr/>
            <a:r>
              <a:t>INCLEMENT WEATHER DAMAGE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ingle Weather event EFFECT -  Quantitative VARI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Single Weather event EFFECT - </a:t>
            </a:r>
            <a:r>
              <a:rPr sz="3000"/>
              <a:t> </a:t>
            </a:r>
            <a:r>
              <a:rPr sz="3000">
                <a:solidFill>
                  <a:srgbClr val="5A5F5E"/>
                </a:solidFill>
              </a:rPr>
              <a:t>Quantitative VARIABLES</a:t>
            </a:r>
          </a:p>
        </p:txBody>
      </p:sp>
      <p:sp>
        <p:nvSpPr>
          <p:cNvPr id="134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5" name="TMAX_line.png" descr="TMAX_lin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3200" y="2724150"/>
            <a:ext cx="7518400" cy="4610100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Trip count increases as max. temperature increases, until it exceeds…"/>
          <p:cNvSpPr txBox="1"/>
          <p:nvPr/>
        </p:nvSpPr>
        <p:spPr>
          <a:xfrm>
            <a:off x="383889" y="7486650"/>
            <a:ext cx="12237022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5A5F5E"/>
                </a:solidFill>
              </a:defRPr>
            </a:pPr>
            <a:r>
              <a:t>Trip count increases as max. temperature increases, until it exceeds</a:t>
            </a:r>
          </a:p>
          <a:p>
            <a:pPr>
              <a:defRPr>
                <a:solidFill>
                  <a:srgbClr val="5A5F5E"/>
                </a:solidFill>
              </a:defRPr>
            </a:pPr>
            <a:r>
              <a:t>the </a:t>
            </a:r>
            <a:r>
              <a:rPr>
                <a:solidFill>
                  <a:schemeClr val="accent1">
                    <a:satOff val="5412"/>
                    <a:lumOff val="-30746"/>
                  </a:schemeClr>
                </a:solidFill>
              </a:rPr>
              <a:t>(80°F, 90°F]</a:t>
            </a:r>
            <a:r>
              <a:t> bin.</a:t>
            </a:r>
          </a:p>
          <a:p>
            <a:pPr>
              <a:defRPr>
                <a:solidFill>
                  <a:srgbClr val="5A5F5E"/>
                </a:solidFill>
              </a:defRPr>
            </a:pPr>
            <a:r>
              <a:t> </a:t>
            </a:r>
          </a:p>
        </p:txBody>
      </p:sp>
      <p:sp>
        <p:nvSpPr>
          <p:cNvPr id="137" name="TOO HOT TO BIKE?"/>
          <p:cNvSpPr txBox="1"/>
          <p:nvPr/>
        </p:nvSpPr>
        <p:spPr>
          <a:xfrm>
            <a:off x="4875485" y="2038349"/>
            <a:ext cx="325383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defRPr>
            </a:lvl1pPr>
          </a:lstStyle>
          <a:p>
            <a:pPr/>
            <a:r>
              <a:t>TOO HOT TO BIKE?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ingle Weather event EFFECT -  Quantitative VARI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Single Weather event EFFECT - </a:t>
            </a:r>
            <a:r>
              <a:rPr sz="3000"/>
              <a:t> </a:t>
            </a:r>
            <a:r>
              <a:rPr sz="3000">
                <a:solidFill>
                  <a:srgbClr val="5A5F5E"/>
                </a:solidFill>
              </a:rPr>
              <a:t>Quantitative VARIABLES</a:t>
            </a:r>
          </a:p>
        </p:txBody>
      </p:sp>
      <p:sp>
        <p:nvSpPr>
          <p:cNvPr id="140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1" name="AWND_line.png" descr="AWND_lin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3200" y="2717800"/>
            <a:ext cx="7518400" cy="457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Trip count decreases as windspeed increases."/>
          <p:cNvSpPr txBox="1"/>
          <p:nvPr/>
        </p:nvSpPr>
        <p:spPr>
          <a:xfrm>
            <a:off x="2354560" y="7816849"/>
            <a:ext cx="829568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A5F5E"/>
                </a:solidFill>
              </a:defRPr>
            </a:lvl1pPr>
          </a:lstStyle>
          <a:p>
            <a:pPr/>
            <a:r>
              <a:t>Trip count decreases as windspeed increases. </a:t>
            </a:r>
          </a:p>
        </p:txBody>
      </p:sp>
      <p:sp>
        <p:nvSpPr>
          <p:cNvPr id="143" name="TOO WINDY TO BIKE?"/>
          <p:cNvSpPr txBox="1"/>
          <p:nvPr/>
        </p:nvSpPr>
        <p:spPr>
          <a:xfrm>
            <a:off x="4664521" y="2051050"/>
            <a:ext cx="367575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defRPr>
            </a:lvl1pPr>
          </a:lstStyle>
          <a:p>
            <a:pPr/>
            <a:r>
              <a:t>TOO WINDY TO BIKE?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ingle Weather event EFFECT - Binary Vari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Single Weather event EFFECT - </a:t>
            </a:r>
            <a:r>
              <a:rPr sz="3000">
                <a:solidFill>
                  <a:srgbClr val="5A5F5E"/>
                </a:solidFill>
              </a:rPr>
              <a:t>Binary Variables</a:t>
            </a:r>
          </a:p>
        </p:txBody>
      </p:sp>
      <p:sp>
        <p:nvSpPr>
          <p:cNvPr id="146" name="SNOW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208279" indent="-208279" defTabSz="233679">
              <a:spcBef>
                <a:spcPts val="1800"/>
              </a:spcBef>
              <a:defRPr sz="1800"/>
            </a:pPr>
          </a:p>
          <a:p>
            <a:pPr lvl="1" marL="353170" indent="-144890" defTabSz="233679">
              <a:spcBef>
                <a:spcPts val="1800"/>
              </a:spcBef>
              <a:defRPr sz="1600"/>
            </a:pPr>
            <a:r>
              <a:t>SNOW: </a:t>
            </a:r>
          </a:p>
          <a:p>
            <a:pPr lvl="2" marL="561450" indent="-144890" defTabSz="233679">
              <a:spcBef>
                <a:spcPts val="1800"/>
              </a:spcBef>
              <a:defRPr sz="1600"/>
            </a:pPr>
            <a:r>
              <a:t>results in </a:t>
            </a:r>
            <a:r>
              <a:rPr b="1">
                <a:solidFill>
                  <a:schemeClr val="accent1">
                    <a:satOff val="-5995"/>
                    <a:lumOff val="-11002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96.66%</a:t>
            </a:r>
            <a:r>
              <a:t> loss on 24-Hour pass sales.</a:t>
            </a:r>
          </a:p>
          <a:p>
            <a:pPr lvl="2" marL="561450" indent="-144890" defTabSz="233679">
              <a:spcBef>
                <a:spcPts val="1800"/>
              </a:spcBef>
              <a:defRPr sz="1600"/>
            </a:pPr>
            <a:r>
              <a:t>results in </a:t>
            </a:r>
            <a:r>
              <a:rPr b="1">
                <a:solidFill>
                  <a:schemeClr val="accent1">
                    <a:satOff val="-5995"/>
                    <a:lumOff val="-11002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95.85%</a:t>
            </a:r>
            <a:r>
              <a:t> loss on 3-Day pass sales.</a:t>
            </a:r>
          </a:p>
          <a:p>
            <a:pPr lvl="2" marL="561450" indent="-144890" defTabSz="233679">
              <a:spcBef>
                <a:spcPts val="1800"/>
              </a:spcBef>
              <a:defRPr sz="1600"/>
            </a:pPr>
            <a:r>
              <a:t>results in </a:t>
            </a:r>
            <a:r>
              <a:rPr b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94.13%</a:t>
            </a:r>
            <a:r>
              <a:t> loss on membership.</a:t>
            </a:r>
          </a:p>
          <a:p>
            <a:pPr lvl="2" marL="458819" indent="-42259" defTabSz="182880">
              <a:lnSpc>
                <a:spcPts val="2500"/>
              </a:lnSpc>
              <a:spcBef>
                <a:spcPts val="0"/>
              </a:spcBef>
              <a:defRPr sz="1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1" marL="353170" indent="-144890" defTabSz="233679">
              <a:spcBef>
                <a:spcPts val="1800"/>
              </a:spcBef>
              <a:defRPr sz="1600"/>
            </a:pPr>
            <a:r>
              <a:t>RAIN: </a:t>
            </a:r>
          </a:p>
          <a:p>
            <a:pPr lvl="2" marL="561450" indent="-144890" defTabSz="233679">
              <a:spcBef>
                <a:spcPts val="1800"/>
              </a:spcBef>
              <a:defRPr sz="1600"/>
            </a:pPr>
            <a:r>
              <a:t>results in </a:t>
            </a:r>
            <a:r>
              <a:rPr b="1">
                <a:solidFill>
                  <a:schemeClr val="accent1">
                    <a:satOff val="-5995"/>
                    <a:lumOff val="-11002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58.55%</a:t>
            </a:r>
            <a:r>
              <a:t> loss on 24-Hour pass sales.</a:t>
            </a:r>
          </a:p>
          <a:p>
            <a:pPr lvl="2" marL="561450" indent="-144890" defTabSz="233679">
              <a:spcBef>
                <a:spcPts val="1800"/>
              </a:spcBef>
              <a:defRPr sz="1600"/>
            </a:pPr>
            <a:r>
              <a:t>results in </a:t>
            </a:r>
            <a:r>
              <a:rPr b="1">
                <a:solidFill>
                  <a:schemeClr val="accent1">
                    <a:satOff val="-5995"/>
                    <a:lumOff val="-11002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58.81%</a:t>
            </a:r>
            <a:r>
              <a:t> loss on 3-Day pass sales.</a:t>
            </a:r>
          </a:p>
          <a:p>
            <a:pPr lvl="2" marL="561450" indent="-144890" defTabSz="233679">
              <a:spcBef>
                <a:spcPts val="1800"/>
              </a:spcBef>
              <a:defRPr sz="1600"/>
            </a:pPr>
            <a:r>
              <a:t>results in </a:t>
            </a:r>
            <a:r>
              <a:rPr b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53.73%</a:t>
            </a:r>
            <a:r>
              <a:t> loss on membership.</a:t>
            </a:r>
          </a:p>
          <a:p>
            <a:pPr lvl="1" marL="353170" indent="-144890" defTabSz="233679">
              <a:spcBef>
                <a:spcPts val="1800"/>
              </a:spcBef>
              <a:defRPr sz="1600"/>
            </a:pPr>
            <a:r>
              <a:t>FOG: </a:t>
            </a:r>
          </a:p>
          <a:p>
            <a:pPr lvl="2" marL="561450" indent="-144890" defTabSz="233679">
              <a:spcBef>
                <a:spcPts val="1800"/>
              </a:spcBef>
              <a:defRPr sz="1600"/>
            </a:pPr>
            <a:r>
              <a:t>results in </a:t>
            </a:r>
            <a:r>
              <a:rPr b="1">
                <a:solidFill>
                  <a:schemeClr val="accent1">
                    <a:satOff val="-5995"/>
                    <a:lumOff val="-11002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37.8%</a:t>
            </a:r>
            <a:r>
              <a:t> loss on 24-Hour pass sales.</a:t>
            </a:r>
          </a:p>
          <a:p>
            <a:pPr lvl="2" marL="561450" indent="-144890" defTabSz="233679">
              <a:spcBef>
                <a:spcPts val="1800"/>
              </a:spcBef>
              <a:defRPr sz="1600"/>
            </a:pPr>
            <a:r>
              <a:t>results in </a:t>
            </a:r>
            <a:r>
              <a:rPr b="1">
                <a:solidFill>
                  <a:schemeClr val="accent1">
                    <a:satOff val="-5995"/>
                    <a:lumOff val="-11002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34.23%</a:t>
            </a:r>
            <a:r>
              <a:t> loss on 3-Day pass sales.</a:t>
            </a:r>
          </a:p>
          <a:p>
            <a:pPr lvl="2" marL="561450" indent="-144890" defTabSz="233679">
              <a:spcBef>
                <a:spcPts val="1800"/>
              </a:spcBef>
              <a:defRPr sz="1600"/>
            </a:pPr>
            <a:r>
              <a:t>results in </a:t>
            </a:r>
            <a:r>
              <a:rPr b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33.72%</a:t>
            </a:r>
            <a:r>
              <a:t> loss on membership.</a:t>
            </a:r>
          </a:p>
        </p:txBody>
      </p:sp>
      <p:sp>
        <p:nvSpPr>
          <p:cNvPr id="147" name="We do see a decrease in membership sales conditional on each weather event, though the loss rate is slightly less than that for 24-hour sales.…"/>
          <p:cNvSpPr txBox="1"/>
          <p:nvPr/>
        </p:nvSpPr>
        <p:spPr>
          <a:xfrm>
            <a:off x="6146800" y="5765800"/>
            <a:ext cx="5892800" cy="3276055"/>
          </a:xfrm>
          <a:prstGeom prst="rect">
            <a:avLst/>
          </a:prstGeom>
          <a:ln w="12700">
            <a:solidFill>
              <a:schemeClr val="accent1">
                <a:satOff val="-5995"/>
                <a:lumOff val="-11002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31800" indent="-431800" algn="l">
              <a:spcBef>
                <a:spcPts val="3800"/>
              </a:spcBef>
              <a:buSzPct val="82000"/>
              <a:buChar char="•"/>
              <a:defRPr sz="2400"/>
            </a:pPr>
            <a:r>
              <a:t>We do see a </a:t>
            </a:r>
            <a:r>
              <a:rPr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rPr>
              <a:t>decrease in membership sales </a:t>
            </a:r>
            <a:r>
              <a:t>conditional on each weather event, though the loss rate is slightly less than that for 24-hour sales.</a:t>
            </a:r>
          </a:p>
          <a:p>
            <a:pPr marL="431800" indent="-431800" algn="l">
              <a:spcBef>
                <a:spcPts val="3800"/>
              </a:spcBef>
              <a:buSzPct val="82000"/>
              <a:buChar char="•"/>
              <a:defRPr sz="2400"/>
            </a:pPr>
            <a:r>
              <a:t>Though the membership lasts for a year, people still tend to purchase it more on days with better weather.</a:t>
            </a:r>
          </a:p>
        </p:txBody>
      </p:sp>
      <p:sp>
        <p:nvSpPr>
          <p:cNvPr id="148" name="BAD WEATHER AFFECTS OUTLOOK"/>
          <p:cNvSpPr txBox="1"/>
          <p:nvPr/>
        </p:nvSpPr>
        <p:spPr>
          <a:xfrm>
            <a:off x="3479384" y="2171700"/>
            <a:ext cx="604603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defRPr>
            </a:lvl1pPr>
          </a:lstStyle>
          <a:p>
            <a:pPr/>
            <a:r>
              <a:t>BAD WEATHER AFFECTS OUTLOOK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Membership Sales Time series - SEASONA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Membership Sales Time series - </a:t>
            </a:r>
            <a:r>
              <a:rPr sz="4600"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rPr>
              <a:t>SEASONALITY</a:t>
            </a:r>
          </a:p>
        </p:txBody>
      </p:sp>
      <p:sp>
        <p:nvSpPr>
          <p:cNvPr id="151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2" name="membership_ts.png" descr="membership_t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709563"/>
            <a:ext cx="13004800" cy="3521674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Membership sales exhibit strong seasonality, and spike at promotions."/>
          <p:cNvSpPr txBox="1"/>
          <p:nvPr/>
        </p:nvSpPr>
        <p:spPr>
          <a:xfrm>
            <a:off x="256976" y="7016749"/>
            <a:ext cx="1249084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A5F5E"/>
                </a:solidFill>
              </a:defRPr>
            </a:lvl1pPr>
          </a:lstStyle>
          <a:p>
            <a:pPr/>
            <a:r>
              <a:t>Membership sales exhibit strong seasonality, and spike at promotions.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ingle Weather event EFFECT - CUSTOMER v. SUBSCRIB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defRPr sz="4000"/>
            </a:pPr>
            <a:r>
              <a:t>Single Weather event EFFECT - </a:t>
            </a:r>
            <a:r>
              <a:rPr sz="3000">
                <a:solidFill>
                  <a:schemeClr val="accent5">
                    <a:hueOff val="-608019"/>
                    <a:satOff val="-16379"/>
                    <a:lumOff val="25127"/>
                  </a:schemeClr>
                </a:solidFill>
              </a:rPr>
              <a:t>CUSTOMER v. SUBSCRIBER</a:t>
            </a:r>
          </a:p>
        </p:txBody>
      </p:sp>
      <p:sp>
        <p:nvSpPr>
          <p:cNvPr id="156" name="SNOW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529755" indent="-217335" defTabSz="350520">
              <a:spcBef>
                <a:spcPts val="2700"/>
              </a:spcBef>
              <a:defRPr sz="2520"/>
            </a:pPr>
            <a:r>
              <a:t>SNOW: </a:t>
            </a:r>
          </a:p>
          <a:p>
            <a:pPr lvl="2" marL="842175" indent="-217335" defTabSz="350520">
              <a:spcBef>
                <a:spcPts val="2700"/>
              </a:spcBef>
              <a:defRPr sz="2520"/>
            </a:pPr>
            <a:r>
              <a:t>results in </a:t>
            </a:r>
            <a:r>
              <a:rPr b="1">
                <a:solidFill>
                  <a:schemeClr val="accent1">
                    <a:satOff val="-5995"/>
                    <a:lumOff val="-11002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96.31%</a:t>
            </a:r>
            <a:r>
              <a:t> loss on Customer trips</a:t>
            </a:r>
          </a:p>
          <a:p>
            <a:pPr lvl="2" marL="842175" indent="-217335" defTabSz="350520">
              <a:spcBef>
                <a:spcPts val="2700"/>
              </a:spcBef>
              <a:defRPr sz="2520"/>
            </a:pPr>
            <a:r>
              <a:t>results in </a:t>
            </a:r>
            <a:r>
              <a:rPr b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93.19%</a:t>
            </a:r>
            <a:r>
              <a:t> loss on Subscriber trips.</a:t>
            </a:r>
          </a:p>
          <a:p>
            <a:pPr lvl="1" marL="529755" indent="-217335" defTabSz="350520">
              <a:spcBef>
                <a:spcPts val="2700"/>
              </a:spcBef>
              <a:defRPr sz="2520"/>
            </a:pPr>
            <a:r>
              <a:t>RAIN: </a:t>
            </a:r>
          </a:p>
          <a:p>
            <a:pPr lvl="2" marL="842175" indent="-217335" defTabSz="350520">
              <a:spcBef>
                <a:spcPts val="2700"/>
              </a:spcBef>
              <a:defRPr sz="2520"/>
            </a:pPr>
            <a:r>
              <a:t>results in </a:t>
            </a:r>
            <a:r>
              <a:rPr b="1">
                <a:solidFill>
                  <a:schemeClr val="accent1">
                    <a:satOff val="-5995"/>
                    <a:lumOff val="-11002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60.32%</a:t>
            </a:r>
            <a:r>
              <a:t> loss on Customer trips.</a:t>
            </a:r>
          </a:p>
          <a:p>
            <a:pPr lvl="2" marL="842175" indent="-217335" defTabSz="350520">
              <a:spcBef>
                <a:spcPts val="2700"/>
              </a:spcBef>
              <a:defRPr sz="2520"/>
            </a:pPr>
            <a:r>
              <a:t>results in </a:t>
            </a:r>
            <a:r>
              <a:rPr b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53.65%</a:t>
            </a:r>
            <a:r>
              <a:t> loss on Subscriber trips.</a:t>
            </a:r>
          </a:p>
          <a:p>
            <a:pPr lvl="1" marL="529755" indent="-217335" defTabSz="350520">
              <a:spcBef>
                <a:spcPts val="2700"/>
              </a:spcBef>
              <a:defRPr sz="2520"/>
            </a:pPr>
            <a:r>
              <a:t>FOG: </a:t>
            </a:r>
          </a:p>
          <a:p>
            <a:pPr lvl="2" marL="842175" indent="-217335" defTabSz="350520">
              <a:spcBef>
                <a:spcPts val="2700"/>
              </a:spcBef>
              <a:defRPr sz="2520"/>
            </a:pPr>
            <a:r>
              <a:t>results in </a:t>
            </a:r>
            <a:r>
              <a:rPr b="1">
                <a:solidFill>
                  <a:schemeClr val="accent1">
                    <a:satOff val="-5995"/>
                    <a:lumOff val="-11002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39.4%</a:t>
            </a:r>
            <a:r>
              <a:t> loss on Customer trips.</a:t>
            </a:r>
          </a:p>
          <a:p>
            <a:pPr lvl="2" marL="842175" indent="-217335" defTabSz="350520">
              <a:spcBef>
                <a:spcPts val="2700"/>
              </a:spcBef>
              <a:defRPr sz="2520"/>
            </a:pPr>
            <a:r>
              <a:t>results in </a:t>
            </a:r>
            <a:r>
              <a:rPr b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35.82%</a:t>
            </a:r>
            <a:r>
              <a:t> loss on Subscriber trips.</a:t>
            </a:r>
          </a:p>
        </p:txBody>
      </p:sp>
      <p:sp>
        <p:nvSpPr>
          <p:cNvPr id="157" name="Given the same weather, customer trips (those with 24-hour or 3-day passes) are more affected than subscriber trips (those with year-long memberships)."/>
          <p:cNvSpPr txBox="1"/>
          <p:nvPr/>
        </p:nvSpPr>
        <p:spPr>
          <a:xfrm>
            <a:off x="7272486" y="7279977"/>
            <a:ext cx="5551240" cy="1737023"/>
          </a:xfrm>
          <a:prstGeom prst="rect">
            <a:avLst/>
          </a:prstGeom>
          <a:ln w="12700">
            <a:solidFill>
              <a:schemeClr val="accent1">
                <a:satOff val="-5995"/>
                <a:lumOff val="-11002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388619" indent="-388619" algn="l" defTabSz="525779">
              <a:spcBef>
                <a:spcPts val="3400"/>
              </a:spcBef>
              <a:buSzPct val="82000"/>
              <a:buChar char="•"/>
              <a:defRPr sz="2520"/>
            </a:lvl1pPr>
          </a:lstStyle>
          <a:p>
            <a:pPr/>
            <a:r>
              <a:t>Given the same weather, customer trips (those with 24-hour or 3-day passes) are more affected than subscriber trips (those with year-long memberships).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