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9"/>
  </p:notesMasterIdLst>
  <p:sldIdLst>
    <p:sldId id="257" r:id="rId2"/>
    <p:sldId id="266" r:id="rId3"/>
    <p:sldId id="262" r:id="rId4"/>
    <p:sldId id="259" r:id="rId5"/>
    <p:sldId id="268" r:id="rId6"/>
    <p:sldId id="267" r:id="rId7"/>
    <p:sldId id="264" r:id="rId8"/>
  </p:sldIdLst>
  <p:sldSz cx="12192000" cy="6858000"/>
  <p:notesSz cx="7099300" cy="10234613"/>
  <p:custDataLst>
    <p:tags r:id="rId1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06BF19E-6D24-49E7-8884-C222FC388BD7}">
  <a:tblStyle styleId="{406BF19E-6D24-49E7-8884-C222FC388BD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9700" y="768350"/>
            <a:ext cx="6819899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8633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300" cy="460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zh-TW" sz="800" b="0" i="0" u="none" strike="noStrike" kern="1200" cap="none" dirty="0" smtClean="0">
                <a:solidFill>
                  <a:schemeClr val="dk1"/>
                </a:solidFill>
                <a:latin typeface="Calibri"/>
                <a:ea typeface="微軟正黑體" panose="020B0604030504040204" pitchFamily="34" charset="-120"/>
                <a:cs typeface="Calibri"/>
                <a:sym typeface="Calibri"/>
              </a:rPr>
              <a:t>Solution Business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系統客製化成本高且複雜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</a:t>
            </a:r>
            <a:r>
              <a:rPr lang="zh-TW" altLang="zh-TW" sz="800" b="0" i="0" u="none" strike="noStrike" kern="1200" cap="none" dirty="0" smtClean="0">
                <a:solidFill>
                  <a:schemeClr val="dk1"/>
                </a:solidFill>
                <a:latin typeface="Calibri"/>
                <a:ea typeface="微軟正黑體" panose="020B0604030504040204" pitchFamily="34" charset="-120"/>
                <a:cs typeface="Calibri"/>
                <a:sym typeface="Calibri"/>
              </a:rPr>
              <a:t>UI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只能看介面設計但不能實際使用，無法取得客戶真實回饋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客戶需求表達不清，來回討論耗時效率低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300" cy="460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727577" y="328612"/>
            <a:ext cx="9128369" cy="738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22086" marR="0" lvl="5" indent="-2986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4173" marR="0" lvl="6" indent="-5973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66261" marR="0" lvl="7" indent="-896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88347" marR="0" lvl="8" indent="-11947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23995" y="1196975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20988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6011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9001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9300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9599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9605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9904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020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0501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54979" y="6477000"/>
            <a:ext cx="656596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9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22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781216" y="6477000"/>
            <a:ext cx="1125595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000613" y="6477000"/>
            <a:ext cx="3859464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9677400" y="0"/>
            <a:ext cx="2514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316565" algn="r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02643" algn="l" rtl="0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ct val="99423"/>
              <a:buFont typeface="Arial"/>
              <a:buChar char="–"/>
              <a:defRPr sz="25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76301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ct val="100727"/>
              <a:buFont typeface="Arial"/>
              <a:buChar char="•"/>
              <a:defRPr sz="2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1027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–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105771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9605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9904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020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0501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4613" y="0"/>
            <a:ext cx="122017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888000" y="1943975"/>
            <a:ext cx="10362906" cy="799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16B"/>
              </a:buClr>
              <a:buFont typeface="Arial"/>
              <a:buNone/>
              <a:defRPr sz="4400" b="1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22086" marR="0" lvl="5" indent="-2986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4173" marR="0" lvl="6" indent="-5973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66261" marR="0" lvl="7" indent="-896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88347" marR="0" lvl="8" indent="-11947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888000" y="4176001"/>
            <a:ext cx="10316008" cy="760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1516B"/>
              </a:buClr>
              <a:buFont typeface="Arial"/>
              <a:buNone/>
              <a:defRPr sz="2000" b="0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2086" marR="0" lvl="1" indent="-2986" algn="ctr" rtl="0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5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44173" marR="0" lvl="2" indent="-5973" algn="ctr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66261" marR="0" lvl="3" indent="-8960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8347" marR="0" lvl="4" indent="-11947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10435" marR="0" lvl="5" indent="-2234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32522" marR="0" lvl="6" indent="-5221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54609" marR="0" lvl="7" indent="-8208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6695" marR="0" lvl="8" indent="-11195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888000" y="2746488"/>
            <a:ext cx="103632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316565" algn="l" rtl="0">
              <a:spcBef>
                <a:spcPts val="30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1B98C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02643" algn="l" rtl="0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ct val="99423"/>
              <a:buFont typeface="Arial"/>
              <a:buChar char="–"/>
              <a:defRPr sz="25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76301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ct val="100727"/>
              <a:buFont typeface="Arial"/>
              <a:buChar char="•"/>
              <a:defRPr sz="2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1027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–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105771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9605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9904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020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0501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" y="533400"/>
            <a:ext cx="3886200" cy="110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 descr="pasted-image.pdf"/>
          <p:cNvPicPr preferRelativeResize="0"/>
          <p:nvPr/>
        </p:nvPicPr>
        <p:blipFill rotWithShape="1">
          <a:blip r:embed="rId3">
            <a:alphaModFix/>
          </a:blip>
          <a:srcRect l="909" r="39924" b="37020"/>
          <a:stretch/>
        </p:blipFill>
        <p:spPr>
          <a:xfrm>
            <a:off x="4801101" y="3390900"/>
            <a:ext cx="7439025" cy="34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66800" y="3021535"/>
            <a:ext cx="729074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316565" algn="l" rtl="0">
              <a:spcBef>
                <a:spcPts val="72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12609" algn="l" rtl="0">
              <a:spcBef>
                <a:spcPts val="880"/>
              </a:spcBef>
              <a:spcAft>
                <a:spcPts val="0"/>
              </a:spcAft>
              <a:buClr>
                <a:srgbClr val="11516B"/>
              </a:buClr>
              <a:buSzPct val="100000"/>
              <a:buFont typeface="Arial"/>
              <a:buChar char="–"/>
              <a:defRPr sz="4400" b="1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62382" algn="l" rtl="0">
              <a:spcBef>
                <a:spcPts val="880"/>
              </a:spcBef>
              <a:spcAft>
                <a:spcPts val="0"/>
              </a:spcAft>
              <a:buClr>
                <a:srgbClr val="11516B"/>
              </a:buClr>
              <a:buSzPct val="100000"/>
              <a:buFont typeface="Arial"/>
              <a:buChar char="•"/>
              <a:defRPr sz="4400" b="1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59395" algn="l" rtl="0">
              <a:spcBef>
                <a:spcPts val="880"/>
              </a:spcBef>
              <a:spcAft>
                <a:spcPts val="0"/>
              </a:spcAft>
              <a:buClr>
                <a:srgbClr val="11516B"/>
              </a:buClr>
              <a:buSzPct val="100000"/>
              <a:buFont typeface="Arial"/>
              <a:buChar char="–"/>
              <a:defRPr sz="4400" b="1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56407" algn="l" rtl="0">
              <a:spcBef>
                <a:spcPts val="880"/>
              </a:spcBef>
              <a:spcAft>
                <a:spcPts val="0"/>
              </a:spcAft>
              <a:buClr>
                <a:srgbClr val="11516B"/>
              </a:buClr>
              <a:buSzPct val="100000"/>
              <a:buFont typeface="Arial"/>
              <a:buChar char="»"/>
              <a:defRPr sz="4400" b="1" i="0" u="none" strike="noStrike" cap="none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9605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9904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020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0501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" y="1371600"/>
            <a:ext cx="4906059" cy="139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pasted-image.pdf"/>
          <p:cNvPicPr preferRelativeResize="0"/>
          <p:nvPr/>
        </p:nvPicPr>
        <p:blipFill rotWithShape="1">
          <a:blip r:embed="rId3">
            <a:alphaModFix/>
          </a:blip>
          <a:srcRect b="4799"/>
          <a:stretch/>
        </p:blipFill>
        <p:spPr>
          <a:xfrm>
            <a:off x="2346158" y="0"/>
            <a:ext cx="9852825" cy="686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508000" y="1219200"/>
            <a:ext cx="6141707" cy="4032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22086" marR="0" lvl="5" indent="-2986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4173" marR="0" lvl="6" indent="-5973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66261" marR="0" lvl="7" indent="-896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88347" marR="0" lvl="8" indent="-11947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77050" y="13007"/>
            <a:ext cx="5302101" cy="686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兩項物件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27577" y="328612"/>
            <a:ext cx="9128369" cy="7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22086" marR="0" lvl="5" indent="-2986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4173" marR="0" lvl="6" indent="-5973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66261" marR="0" lvl="7" indent="-896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88347" marR="0" lvl="8" indent="-11947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24177" y="1196975"/>
            <a:ext cx="5622116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143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9001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9300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9599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107742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110729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13716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16702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33823" y="1196975"/>
            <a:ext cx="5622117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316565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1439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6461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9300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9599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107742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110729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13716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16702" algn="l" rtl="0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ct val="97764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54979" y="6477000"/>
            <a:ext cx="656596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92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22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781216" y="6477000"/>
            <a:ext cx="1125595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000613" y="6477000"/>
            <a:ext cx="3859464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9677400" y="0"/>
            <a:ext cx="2514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316565" algn="r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02643" algn="l" rtl="0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ct val="99423"/>
              <a:buFont typeface="Arial"/>
              <a:buChar char="–"/>
              <a:defRPr sz="25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76301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ct val="100727"/>
              <a:buFont typeface="Arial"/>
              <a:buChar char="•"/>
              <a:defRPr sz="2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1027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–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105771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9605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9904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020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0501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727577" y="328612"/>
            <a:ext cx="9128369" cy="7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22086" marR="0" lvl="5" indent="-2986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4173" marR="0" lvl="6" indent="-5973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66261" marR="0" lvl="7" indent="-896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88347" marR="0" lvl="8" indent="-11947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54979" y="6477000"/>
            <a:ext cx="656596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92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22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781216" y="6477000"/>
            <a:ext cx="1125595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00613" y="6477000"/>
            <a:ext cx="3859464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77400" y="0"/>
            <a:ext cx="2514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565" marR="0" lvl="0" indent="-316565" algn="r" rtl="0">
              <a:spcBef>
                <a:spcPts val="32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91" marR="0" lvl="1" indent="-102643" algn="l" rtl="0"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ct val="99423"/>
              <a:buFont typeface="Arial"/>
              <a:buChar char="–"/>
              <a:defRPr sz="25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5218" marR="0" lvl="2" indent="-76301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ct val="100727"/>
              <a:buFont typeface="Arial"/>
              <a:buChar char="•"/>
              <a:defRPr sz="2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77305" marR="0" lvl="3" indent="-1027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–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9392" marR="0" lvl="4" indent="-105771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1479" marR="0" lvl="5" indent="-9605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566" marR="0" lvl="6" indent="-9904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65653" marR="0" lvl="7" indent="-1020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87740" marR="0" lvl="8" indent="-10501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ct val="102555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B9-16DD-47E0-B187-3BDBCD8DF194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2B4E-364D-4561-8CB4-A0CC087A0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1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4093" y="333462"/>
            <a:ext cx="1860062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16526" y="6494639"/>
            <a:ext cx="2207846" cy="234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TW" sz="922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Delta Confidential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27577" y="328612"/>
            <a:ext cx="9128369" cy="7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22086" marR="0" lvl="5" indent="-2986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44173" marR="0" lvl="6" indent="-5973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66261" marR="0" lvl="7" indent="-8960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88347" marR="0" lvl="8" indent="-11947" algn="ctr" rtl="0">
              <a:spcBef>
                <a:spcPts val="0"/>
              </a:spcBef>
              <a:spcAft>
                <a:spcPts val="0"/>
              </a:spcAft>
              <a:buNone/>
              <a:defRPr sz="2954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254979" y="6477000"/>
            <a:ext cx="656596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9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922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781216" y="6477000"/>
            <a:ext cx="1125595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00613" y="6477000"/>
            <a:ext cx="3859464" cy="25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 r="28001" b="423"/>
          <a:stretch/>
        </p:blipFill>
        <p:spPr>
          <a:xfrm>
            <a:off x="-10631" y="0"/>
            <a:ext cx="2434856" cy="9675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msc.deltaww.com/communities/service/html/communitystart?communityUuid=c5c8f1ed-3858-49f0-98fd-b49699096c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888000" y="1943975"/>
            <a:ext cx="10362906" cy="799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altLang="zh-TW" dirty="0"/>
              <a:t>Future Enterprise Transformation</a:t>
            </a:r>
            <a:endParaRPr lang="zh-TW" sz="4400" b="1" i="0" u="none" strike="noStrike" cap="none" dirty="0">
              <a:solidFill>
                <a:srgbClr val="1151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888000" y="4176001"/>
            <a:ext cx="10316008" cy="760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516B"/>
              </a:buClr>
              <a:buSzPct val="25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rPr>
              <a:t>Presenter Name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1516B"/>
              </a:buClr>
              <a:buSzPct val="250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11516B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1516B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1151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88000" y="2746488"/>
            <a:ext cx="10363200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altLang="zh-TW" sz="4000" dirty="0"/>
              <a:t>Ironman </a:t>
            </a:r>
            <a:r>
              <a:rPr lang="en-US" altLang="zh-TW" sz="4000" dirty="0" smtClean="0"/>
              <a:t>- UI Utility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7384"/>
            <a:ext cx="12263137" cy="68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7435" y="1484784"/>
            <a:ext cx="86409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Utility</a:t>
            </a:r>
          </a:p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不只是原型，還能快速成型。</a:t>
            </a:r>
            <a:endParaRPr lang="zh-TW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7895" y="352173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zh-TW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一個快速且輕量的prototype工具</a:t>
            </a:r>
            <a:r>
              <a:rPr lang="zh-TW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縮短</a:t>
            </a:r>
            <a:r>
              <a:rPr lang="zh-TW" altLang="zh-TW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開發時程，即時驗證客戶需求</a:t>
            </a:r>
            <a:r>
              <a:rPr lang="zh-TW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34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27577" y="328612"/>
            <a:ext cx="9128400" cy="7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Benefits and Value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447928" y="5497457"/>
            <a:ext cx="6399523" cy="5958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TW" dirty="0" smtClean="0">
                <a:latin typeface="+mn-lt"/>
                <a:ea typeface="微軟正黑體" panose="020B0604030504040204" pitchFamily="34" charset="-120"/>
              </a:rPr>
              <a:t>即時</a:t>
            </a:r>
            <a:r>
              <a:rPr lang="zh-TW" dirty="0">
                <a:latin typeface="+mn-lt"/>
                <a:ea typeface="微軟正黑體" panose="020B0604030504040204" pitchFamily="34" charset="-120"/>
              </a:rPr>
              <a:t>數據視覺化，只需API即可快速介接</a:t>
            </a:r>
            <a:r>
              <a:rPr lang="zh-TW" dirty="0" smtClean="0">
                <a:latin typeface="+mn-lt"/>
                <a:ea typeface="微軟正黑體" panose="020B0604030504040204" pitchFamily="34" charset="-120"/>
              </a:rPr>
              <a:t>呈現</a:t>
            </a:r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。</a:t>
            </a:r>
            <a:endParaRPr lang="zh-TW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1254979" y="6477000"/>
            <a:ext cx="656700" cy="2520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 lang="zh-TW"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9677400" y="0"/>
            <a:ext cx="2514600" cy="30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/>
              <a:t>Ironman - UI Utility</a:t>
            </a:r>
            <a:endParaRPr lang="zh-TW" alt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623392" y="1772816"/>
            <a:ext cx="4636049" cy="4176464"/>
            <a:chOff x="245660" y="3152633"/>
            <a:chExt cx="7902053" cy="6359858"/>
          </a:xfrm>
        </p:grpSpPr>
        <p:pic>
          <p:nvPicPr>
            <p:cNvPr id="7" name="Picture 6" descr="相關圖片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8" t="8526" r="16485" b="9296"/>
            <a:stretch/>
          </p:blipFill>
          <p:spPr bwMode="auto">
            <a:xfrm>
              <a:off x="245660" y="3152633"/>
              <a:ext cx="7902053" cy="6359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46" y="3573015"/>
              <a:ext cx="6751382" cy="38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>
          <a:xfrm>
            <a:off x="5447928" y="2204864"/>
            <a:ext cx="5112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57116" y="1412776"/>
            <a:ext cx="5535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en-US" altLang="zh-TW" sz="3200" b="1" dirty="0" smtClean="0">
                <a:latin typeface="+mn-lt"/>
                <a:ea typeface="微軟正黑體" panose="020B0604030504040204" pitchFamily="34" charset="-120"/>
              </a:rPr>
              <a:t>UI Utility</a:t>
            </a:r>
            <a:r>
              <a:rPr lang="zh-TW" altLang="en-US" sz="3200" b="1" dirty="0" smtClean="0">
                <a:latin typeface="+mn-lt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47928" y="2365523"/>
            <a:ext cx="5537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降低與客戶來回討論次數與溝通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成本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7928" y="3931489"/>
            <a:ext cx="5871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縮短開發時程，工程師可立即接續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開發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7928" y="4714472"/>
            <a:ext cx="4203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 smtClean="0">
                <a:ea typeface="微軟正黑體" panose="020B0604030504040204" pitchFamily="34" charset="-120"/>
              </a:rPr>
              <a:t>透過</a:t>
            </a:r>
            <a:r>
              <a:rPr lang="zh-TW" altLang="zh-TW" sz="2400" dirty="0">
                <a:ea typeface="微軟正黑體" panose="020B0604030504040204" pitchFamily="34" charset="-120"/>
              </a:rPr>
              <a:t>雲端分享給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客戶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447928" y="3770830"/>
            <a:ext cx="55377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47928" y="4553813"/>
            <a:ext cx="2935698" cy="9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47928" y="5336796"/>
            <a:ext cx="6264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47928" y="2987847"/>
            <a:ext cx="38884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47928" y="3148506"/>
            <a:ext cx="5537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ea typeface="微軟正黑體" panose="020B0604030504040204" pitchFamily="34" charset="-120"/>
              </a:rPr>
              <a:t>介面真實，客戶反饋更真實。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727577" y="328612"/>
            <a:ext cx="4750712" cy="7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zh-TW" dirty="0"/>
              <a:t>Solution Highlights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254979" y="5903593"/>
            <a:ext cx="656700" cy="2520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 lang="zh-TW"/>
          </a:p>
        </p:txBody>
      </p:sp>
      <p:sp>
        <p:nvSpPr>
          <p:cNvPr id="9" name="TextBox 8"/>
          <p:cNvSpPr txBox="1"/>
          <p:nvPr/>
        </p:nvSpPr>
        <p:spPr>
          <a:xfrm>
            <a:off x="407369" y="1628800"/>
            <a:ext cx="5535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+mn-lt"/>
                <a:ea typeface="微軟正黑體" panose="020B0604030504040204" pitchFamily="34" charset="-120"/>
              </a:rPr>
              <a:t>我們怎麼辦到的，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247" y="2410629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簡易拖拉設計，不需程式基礎即可輕鬆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上手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247" y="2919853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自動產生程式碼，工程師無需再重頭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開發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47" y="3429077"/>
            <a:ext cx="707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大量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數據</a:t>
            </a:r>
            <a:r>
              <a:rPr lang="zh-TW" altLang="en-US" sz="2400" dirty="0">
                <a:ea typeface="微軟正黑體" panose="020B0604030504040204" pitchFamily="34" charset="-120"/>
              </a:rPr>
              <a:t>分析圖表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庫</a:t>
            </a:r>
            <a:r>
              <a:rPr lang="zh-TW" altLang="en-US" sz="2400" dirty="0" smtClean="0">
                <a:latin typeface="微軟正黑體"/>
                <a:ea typeface="微軟正黑體"/>
              </a:rPr>
              <a:t>、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Google </a:t>
            </a:r>
            <a:r>
              <a:rPr lang="en-US" altLang="zh-TW" sz="2400" dirty="0">
                <a:ea typeface="微軟正黑體" panose="020B0604030504040204" pitchFamily="34" charset="-120"/>
              </a:rPr>
              <a:t>Material-UI</a:t>
            </a:r>
            <a:r>
              <a:rPr lang="zh-TW" altLang="en-US" sz="2400" dirty="0">
                <a:ea typeface="微軟正黑體" panose="020B0604030504040204" pitchFamily="34" charset="-120"/>
              </a:rPr>
              <a:t>元件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庫。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247" y="3938301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快速建立物聯網資訊看板，動態資料即時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呈現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47" y="444752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資料介接彈性高無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障礙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247" y="4956751"/>
            <a:ext cx="5726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ea typeface="微軟正黑體" panose="020B0604030504040204" pitchFamily="34" charset="-120"/>
              </a:rPr>
              <a:t>自動化佈署，即刻產生URL與客戶</a:t>
            </a:r>
            <a:r>
              <a:rPr lang="zh-TW" altLang="zh-TW" sz="2400" dirty="0" smtClean="0">
                <a:ea typeface="微軟正黑體" panose="020B0604030504040204" pitchFamily="34" charset="-120"/>
              </a:rPr>
              <a:t>分享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。</a:t>
            </a:r>
            <a:endParaRPr lang="zh-TW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7" name="Shape 101"/>
          <p:cNvSpPr txBox="1"/>
          <p:nvPr/>
        </p:nvSpPr>
        <p:spPr>
          <a:xfrm>
            <a:off x="7586842" y="116632"/>
            <a:ext cx="4429295" cy="15539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1371600" lvl="0" indent="-300038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600" dirty="0">
                <a:solidFill>
                  <a:schemeClr val="dk1"/>
                </a:solidFill>
              </a:rPr>
              <a:t>Google </a:t>
            </a:r>
            <a:r>
              <a:rPr lang="zh-TW" sz="1600" dirty="0" smtClean="0">
                <a:solidFill>
                  <a:schemeClr val="dk1"/>
                </a:solidFill>
              </a:rPr>
              <a:t>Material</a:t>
            </a:r>
            <a:r>
              <a:rPr lang="en-US" altLang="zh-TW" sz="1600" dirty="0" smtClean="0">
                <a:solidFill>
                  <a:schemeClr val="dk1"/>
                </a:solidFill>
              </a:rPr>
              <a:t>-UI</a:t>
            </a:r>
            <a:r>
              <a:rPr lang="zh-TW" sz="1600" dirty="0" smtClean="0">
                <a:solidFill>
                  <a:schemeClr val="dk1"/>
                </a:solidFill>
              </a:rPr>
              <a:t> </a:t>
            </a:r>
            <a:r>
              <a:rPr lang="en-US" altLang="zh-TW" sz="1600" dirty="0" smtClean="0">
                <a:solidFill>
                  <a:schemeClr val="dk1"/>
                </a:solidFill>
              </a:rPr>
              <a:t>       </a:t>
            </a:r>
            <a:r>
              <a:rPr lang="zh-TW" sz="1600" dirty="0" smtClean="0">
                <a:solidFill>
                  <a:schemeClr val="dk1"/>
                </a:solidFill>
              </a:rPr>
              <a:t>26</a:t>
            </a:r>
            <a:r>
              <a:rPr lang="en-US" altLang="zh-TW" sz="1600" dirty="0" smtClean="0">
                <a:solidFill>
                  <a:schemeClr val="dk1"/>
                </a:solidFill>
              </a:rPr>
              <a:t> 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  <a:p>
            <a:pPr marL="1371600" lvl="0" indent="-300038" algn="just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zh-TW" sz="1600" dirty="0">
                <a:solidFill>
                  <a:schemeClr val="dk1"/>
                </a:solidFill>
              </a:rPr>
              <a:t>HTML                     </a:t>
            </a:r>
            <a:r>
              <a:rPr lang="zh-TW" altLang="en-US" sz="1600" dirty="0">
                <a:solidFill>
                  <a:schemeClr val="dk1"/>
                </a:solidFill>
              </a:rPr>
              <a:t> </a:t>
            </a:r>
            <a:r>
              <a:rPr lang="zh-TW" altLang="en-US" sz="1600" dirty="0" smtClean="0">
                <a:solidFill>
                  <a:schemeClr val="dk1"/>
                </a:solidFill>
              </a:rPr>
              <a:t>      </a:t>
            </a:r>
            <a:r>
              <a:rPr lang="en-US" altLang="zh-TW" sz="1600" dirty="0" smtClean="0">
                <a:solidFill>
                  <a:schemeClr val="dk1"/>
                </a:solidFill>
              </a:rPr>
              <a:t>1</a:t>
            </a:r>
            <a:r>
              <a:rPr lang="zh-TW" sz="1600" dirty="0" smtClean="0">
                <a:solidFill>
                  <a:schemeClr val="dk1"/>
                </a:solidFill>
              </a:rPr>
              <a:t>1</a:t>
            </a:r>
            <a:r>
              <a:rPr lang="en-US" altLang="zh-TW" sz="1600" dirty="0" smtClean="0">
                <a:solidFill>
                  <a:schemeClr val="dk1"/>
                </a:solidFill>
              </a:rPr>
              <a:t> 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  <a:p>
            <a:pPr marL="1371600" lvl="0" indent="-300038" algn="just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zh-TW" sz="1600" dirty="0">
                <a:solidFill>
                  <a:schemeClr val="dk1"/>
                </a:solidFill>
              </a:rPr>
              <a:t>GridLayout                    </a:t>
            </a:r>
            <a:r>
              <a:rPr lang="en-US" altLang="zh-TW" sz="1600" dirty="0" smtClean="0">
                <a:solidFill>
                  <a:schemeClr val="dk1"/>
                </a:solidFill>
              </a:rPr>
              <a:t> 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</a:t>
            </a:r>
          </a:p>
        </p:txBody>
      </p:sp>
      <p:sp>
        <p:nvSpPr>
          <p:cNvPr id="18" name="Shape 102"/>
          <p:cNvSpPr txBox="1"/>
          <p:nvPr/>
        </p:nvSpPr>
        <p:spPr>
          <a:xfrm>
            <a:off x="8666962" y="188640"/>
            <a:ext cx="2065497" cy="35489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豐富元件庫</a:t>
            </a:r>
          </a:p>
        </p:txBody>
      </p:sp>
      <p:pic>
        <p:nvPicPr>
          <p:cNvPr id="19" name="Shape 103" descr="server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858" y="314262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04"/>
          <p:cNvSpPr txBox="1"/>
          <p:nvPr/>
        </p:nvSpPr>
        <p:spPr>
          <a:xfrm>
            <a:off x="7585916" y="1826298"/>
            <a:ext cx="4429295" cy="117065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993775" lvl="0" indent="77788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歷史資料靜態圖	</a:t>
            </a:r>
            <a:r>
              <a:rPr lang="zh-TW" altLang="en-US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  <a:p>
            <a:pPr marL="993775" lvl="0" indent="77788" rtl="0">
              <a:lnSpc>
                <a:spcPct val="115000"/>
              </a:lnSpc>
              <a:spcBef>
                <a:spcPts val="480"/>
              </a:spcBef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即時資料動態圖	</a:t>
            </a:r>
            <a:r>
              <a:rPr lang="zh-TW" altLang="en-US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zh-TW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sz="16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</a:p>
        </p:txBody>
      </p:sp>
      <p:pic>
        <p:nvPicPr>
          <p:cNvPr id="21" name="Shape 105" descr="bar-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1817" y="2060848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06"/>
          <p:cNvSpPr txBox="1"/>
          <p:nvPr/>
        </p:nvSpPr>
        <p:spPr>
          <a:xfrm>
            <a:off x="8666036" y="1844824"/>
            <a:ext cx="1512000" cy="432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動靜皆宜</a:t>
            </a:r>
          </a:p>
        </p:txBody>
      </p:sp>
      <p:sp>
        <p:nvSpPr>
          <p:cNvPr id="30" name="Shape 114"/>
          <p:cNvSpPr txBox="1"/>
          <p:nvPr/>
        </p:nvSpPr>
        <p:spPr>
          <a:xfrm>
            <a:off x="7586842" y="3152938"/>
            <a:ext cx="4428369" cy="9768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1828800"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371600" lvl="0" indent="0" rtl="0">
              <a:spcBef>
                <a:spcPts val="480"/>
              </a:spcBef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4" name="Shape 120"/>
          <p:cNvSpPr txBox="1"/>
          <p:nvPr/>
        </p:nvSpPr>
        <p:spPr>
          <a:xfrm>
            <a:off x="8703807" y="3230976"/>
            <a:ext cx="2075100" cy="50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&amp; Load</a:t>
            </a:r>
          </a:p>
        </p:txBody>
      </p:sp>
      <p:sp>
        <p:nvSpPr>
          <p:cNvPr id="35" name="Shape 121"/>
          <p:cNvSpPr txBox="1"/>
          <p:nvPr/>
        </p:nvSpPr>
        <p:spPr>
          <a:xfrm>
            <a:off x="8703807" y="3602926"/>
            <a:ext cx="2613600" cy="426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支援儲存與載入JSON格式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586843" y="5476536"/>
            <a:ext cx="4428368" cy="976800"/>
            <a:chOff x="5244880" y="4550195"/>
            <a:chExt cx="4392000" cy="976800"/>
          </a:xfrm>
        </p:grpSpPr>
        <p:sp>
          <p:nvSpPr>
            <p:cNvPr id="38" name="Shape 116"/>
            <p:cNvSpPr txBox="1"/>
            <p:nvPr/>
          </p:nvSpPr>
          <p:spPr>
            <a:xfrm>
              <a:off x="5244880" y="4550195"/>
              <a:ext cx="4392000" cy="9768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marL="1828800" lvl="0" indent="457200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1828800" lvl="0" indent="457200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</a:endParaRPr>
            </a:p>
            <a:p>
              <a:pPr marL="1371600" lvl="0" indent="0" rtl="0">
                <a:spcBef>
                  <a:spcPts val="480"/>
                </a:spcBef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9" name="Shape 125"/>
            <p:cNvSpPr txBox="1"/>
            <p:nvPr/>
          </p:nvSpPr>
          <p:spPr>
            <a:xfrm>
              <a:off x="6457859" y="4619070"/>
              <a:ext cx="2514600" cy="5025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400" b="1" dirty="0">
                  <a:solidFill>
                    <a:srgbClr val="66666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Auto Deploy</a:t>
              </a:r>
            </a:p>
          </p:txBody>
        </p:sp>
        <p:sp>
          <p:nvSpPr>
            <p:cNvPr id="40" name="Shape 126"/>
            <p:cNvSpPr txBox="1"/>
            <p:nvPr/>
          </p:nvSpPr>
          <p:spPr>
            <a:xfrm>
              <a:off x="6457860" y="5042970"/>
              <a:ext cx="3152258" cy="4269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16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自動化佈署，立即產生</a:t>
              </a:r>
              <a:r>
                <a:rPr lang="zh-TW" sz="1600" dirty="0">
                  <a:solidFill>
                    <a:schemeClr val="dk1"/>
                  </a:solidFill>
                </a:rPr>
                <a:t>URL</a:t>
              </a: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1600" dirty="0">
                <a:solidFill>
                  <a:schemeClr val="dk1"/>
                </a:solidFill>
              </a:endParaRPr>
            </a:p>
          </p:txBody>
        </p:sp>
        <p:pic>
          <p:nvPicPr>
            <p:cNvPr id="41" name="Shape 127" descr="cloud-computing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34800" y="4645645"/>
              <a:ext cx="714087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Shape 115"/>
          <p:cNvSpPr txBox="1"/>
          <p:nvPr/>
        </p:nvSpPr>
        <p:spPr>
          <a:xfrm>
            <a:off x="7586843" y="4300876"/>
            <a:ext cx="4428370" cy="9768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1828800"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371600" lvl="0" indent="0" rtl="0">
              <a:spcBef>
                <a:spcPts val="480"/>
              </a:spcBef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3" name="Shape 122"/>
          <p:cNvSpPr txBox="1"/>
          <p:nvPr/>
        </p:nvSpPr>
        <p:spPr>
          <a:xfrm>
            <a:off x="8703808" y="4350051"/>
            <a:ext cx="2613600" cy="50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b="1" dirty="0">
                <a:solidFill>
                  <a:srgbClr val="66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Generator</a:t>
            </a:r>
          </a:p>
        </p:txBody>
      </p:sp>
      <p:sp>
        <p:nvSpPr>
          <p:cNvPr id="44" name="Shape 123"/>
          <p:cNvSpPr txBox="1"/>
          <p:nvPr/>
        </p:nvSpPr>
        <p:spPr>
          <a:xfrm>
            <a:off x="8703806" y="4752676"/>
            <a:ext cx="2841933" cy="426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zh-TW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接續開發</a:t>
            </a:r>
            <a:endParaRPr 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45" name="Shape 128" descr="browser 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6451" y="4437192"/>
            <a:ext cx="612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129" descr="downloa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5203" y="323439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130" descr="blackboar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5291" y="3531700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/>
          <p:cNvSpPr/>
          <p:nvPr/>
        </p:nvSpPr>
        <p:spPr>
          <a:xfrm>
            <a:off x="384847" y="2571630"/>
            <a:ext cx="108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Oval 49"/>
          <p:cNvSpPr/>
          <p:nvPr/>
        </p:nvSpPr>
        <p:spPr>
          <a:xfrm>
            <a:off x="393231" y="3080854"/>
            <a:ext cx="108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Oval 50"/>
          <p:cNvSpPr/>
          <p:nvPr/>
        </p:nvSpPr>
        <p:spPr>
          <a:xfrm>
            <a:off x="393231" y="3590078"/>
            <a:ext cx="108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Oval 51"/>
          <p:cNvSpPr/>
          <p:nvPr/>
        </p:nvSpPr>
        <p:spPr>
          <a:xfrm>
            <a:off x="393231" y="4099302"/>
            <a:ext cx="108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Oval 52"/>
          <p:cNvSpPr/>
          <p:nvPr/>
        </p:nvSpPr>
        <p:spPr>
          <a:xfrm>
            <a:off x="393231" y="4608526"/>
            <a:ext cx="108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Oval 53"/>
          <p:cNvSpPr/>
          <p:nvPr/>
        </p:nvSpPr>
        <p:spPr>
          <a:xfrm>
            <a:off x="393231" y="5117752"/>
            <a:ext cx="108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Demonstration </a:t>
            </a:r>
            <a:r>
              <a:rPr lang="zh-TW" altLang="zh-TW" dirty="0" smtClean="0"/>
              <a:t>Scenario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TW" sz="922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zh-TW" sz="922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Ironman - UI Utility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 descr="「macbook scree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981803"/>
            <a:ext cx="6076791" cy="32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5440" y="2568967"/>
            <a:ext cx="41044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lvl="0" indent="-9525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達與成大合作了專案「智慧水產養殖」，此專案主軸在研究水質資料進行改良，透過UI-Utility，快速設計監控系統畫面，並連接真實數據進行即時監測，不僅減少溝通及往返台南的時間，更能展現團隊高效率。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2" descr="「macbook scree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840"/>
            <a:ext cx="6076791" cy="32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04112" y="2501836"/>
            <a:ext cx="410445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tabLst>
                <a:tab pos="0" algn="l"/>
              </a:tabLst>
            </a:pP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為工廠的製造營運管理系統，在高度要求自動化的環境，如何有效的追蹤和應對是我們重視的方向之一。透過UI-Utility，在有限的開發時程裡，能快速的與工廠人員確認資料與操作流程，優化管理行為，並自動生成程式碼，縮短開發以如期交付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1424" y="1124744"/>
            <a:ext cx="432048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Case 1</a:t>
            </a:r>
          </a:p>
          <a:p>
            <a:pPr algn="ctr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成大智慧養殖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(Smart Aquaculture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88088" y="1124744"/>
            <a:ext cx="4398661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Case 2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Advanced Manufacturing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 LIVE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0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508000" y="1219200"/>
            <a:ext cx="6141707" cy="4032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TW" sz="28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rPr>
              <a:t>Smarter. Greener. Together.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08000" y="5791200"/>
            <a:ext cx="4794421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113" marR="0" lvl="0" indent="-1111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learn more about TSM, please visit 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TSM Community</a:t>
            </a: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83829&quot;&gt;&lt;object type=&quot;3&quot; unique_id=&quot;83831&quot;&gt;&lt;property id=&quot;20148&quot; value=&quot;5&quot;/&gt;&lt;property id=&quot;20300&quot; value=&quot;Slide 1 - &amp;quot;Future Enterprise Transformation&amp;quot;&quot;/&gt;&lt;property id=&quot;20307&quot; value=&quot;257&quot;/&gt;&lt;/object&gt;&lt;object type=&quot;3&quot; unique_id=&quot;83833&quot;&gt;&lt;property id=&quot;20148&quot; value=&quot;5&quot;/&gt;&lt;property id=&quot;20300&quot; value=&quot;Slide 4 - &amp;quot;Solution Highlights&amp;quot;&quot;/&gt;&lt;property id=&quot;20307&quot; value=&quot;259&quot;/&gt;&lt;/object&gt;&lt;object type=&quot;3&quot; unique_id=&quot;83836&quot;&gt;&lt;property id=&quot;20148&quot; value=&quot;5&quot;/&gt;&lt;property id=&quot;20300&quot; value=&quot;Slide 3 - &amp;quot;Benefits and Value&amp;quot;&quot;/&gt;&lt;property id=&quot;20307&quot; value=&quot;262&quot;/&gt;&lt;/object&gt;&lt;object type=&quot;3&quot; unique_id=&quot;83838&quot;&gt;&lt;property id=&quot;20148&quot; value=&quot;5&quot;/&gt;&lt;property id=&quot;20300&quot; value=&quot;Slide 7 - &amp;quot;Smarter. Greener. Together.&amp;quot;&quot;/&gt;&lt;property id=&quot;20307&quot; value=&quot;264&quot;/&gt;&lt;/object&gt;&lt;object type=&quot;3&quot; unique_id=&quot;83886&quot;&gt;&lt;property id=&quot;20148&quot; value=&quot;5&quot;/&gt;&lt;property id=&quot;20300&quot; value=&quot;Slide 2&quot;/&gt;&lt;property id=&quot;20307&quot; value=&quot;266&quot;/&gt;&lt;/object&gt;&lt;object type=&quot;3&quot; unique_id=&quot;84035&quot;&gt;&lt;property id=&quot;20148&quot; value=&quot;5&quot;/&gt;&lt;property id=&quot;20300&quot; value=&quot;Slide 6&quot;/&gt;&lt;property id=&quot;20307&quot; value=&quot;267&quot;/&gt;&lt;/object&gt;&lt;object type=&quot;3&quot; unique_id=&quot;84217&quot;&gt;&lt;property id=&quot;20148&quot; value=&quot;5&quot;/&gt;&lt;property id=&quot;20300&quot; value=&quot;Slide 5 - &amp;quot;Demonstration Scenario&amp;quot;&quot;/&gt;&lt;property id=&quot;20307&quot; value=&quot;268&quot;/&gt;&lt;/object&gt;&lt;/object&gt;&lt;object type=&quot;8&quot; unique_id=&quot;8384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4_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Custom</PresentationFormat>
  <Paragraphs>59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14_Office 佈景主題</vt:lpstr>
      <vt:lpstr>Future Enterprise Transformation</vt:lpstr>
      <vt:lpstr>PowerPoint Presentation</vt:lpstr>
      <vt:lpstr>Benefits and Value</vt:lpstr>
      <vt:lpstr>Solution Highlights</vt:lpstr>
      <vt:lpstr>Demonstration Scenario</vt:lpstr>
      <vt:lpstr>PowerPoint Presentation</vt:lpstr>
      <vt:lpstr>Smarter. Greener. Together.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SHUTING.CHUANG 莊淑婷</dc:creator>
  <cp:lastModifiedBy>SHUTING.CHUANG 莊淑婷</cp:lastModifiedBy>
  <cp:revision>29</cp:revision>
  <dcterms:modified xsi:type="dcterms:W3CDTF">2017-07-06T01:02:22Z</dcterms:modified>
</cp:coreProperties>
</file>