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80" r:id="rId3"/>
    <p:sldId id="258" r:id="rId4"/>
    <p:sldId id="260" r:id="rId5"/>
    <p:sldId id="257" r:id="rId6"/>
    <p:sldId id="308" r:id="rId7"/>
    <p:sldId id="265" r:id="rId8"/>
    <p:sldId id="266" r:id="rId9"/>
    <p:sldId id="264" r:id="rId10"/>
    <p:sldId id="268" r:id="rId11"/>
    <p:sldId id="300" r:id="rId12"/>
    <p:sldId id="304" r:id="rId13"/>
    <p:sldId id="305" r:id="rId14"/>
    <p:sldId id="303" r:id="rId15"/>
    <p:sldId id="302" r:id="rId16"/>
    <p:sldId id="263" r:id="rId17"/>
    <p:sldId id="273" r:id="rId18"/>
    <p:sldId id="274" r:id="rId19"/>
    <p:sldId id="306" r:id="rId20"/>
    <p:sldId id="275" r:id="rId21"/>
    <p:sldId id="276" r:id="rId22"/>
    <p:sldId id="277" r:id="rId23"/>
    <p:sldId id="278" r:id="rId24"/>
    <p:sldId id="301" r:id="rId25"/>
    <p:sldId id="279" r:id="rId26"/>
    <p:sldId id="283" r:id="rId27"/>
    <p:sldId id="281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267" r:id="rId46"/>
    <p:sldId id="261" r:id="rId47"/>
    <p:sldId id="262" r:id="rId48"/>
    <p:sldId id="272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1869" autoAdjust="0"/>
  </p:normalViewPr>
  <p:slideViewPr>
    <p:cSldViewPr>
      <p:cViewPr varScale="1">
        <p:scale>
          <a:sx n="69" d="100"/>
          <a:sy n="69" d="100"/>
        </p:scale>
        <p:origin x="-122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98"/>
    </p:cViewPr>
  </p:outlineViewPr>
  <p:notesTextViewPr>
    <p:cViewPr>
      <p:scale>
        <a:sx n="150" d="100"/>
        <a:sy n="15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1A2EC-6CE0-466A-8453-73970FEE5019}" type="datetimeFigureOut">
              <a:rPr lang="zh-CN" altLang="en-US" smtClean="0"/>
              <a:pPr/>
              <a:t>2015/4/18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2A9BD-3BD6-47FE-B78F-BEACF5A08F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A9BD-3BD6-47FE-B78F-BEACF5A08F4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Giga-</a:t>
            </a:r>
            <a:r>
              <a:rPr lang="en-US" altLang="zh-CN" dirty="0" err="1" smtClean="0"/>
              <a:t>Lite</a:t>
            </a:r>
            <a:r>
              <a:rPr lang="en-US" altLang="zh-CN" dirty="0" smtClean="0"/>
              <a:t> FPGA Design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Jan. 26 2014</a:t>
            </a:r>
          </a:p>
          <a:p>
            <a:r>
              <a:rPr lang="en-US" altLang="zh-CN" dirty="0" smtClean="0"/>
              <a:t>Rev. 2.1</a:t>
            </a:r>
          </a:p>
          <a:p>
            <a:r>
              <a:rPr lang="en-US" altLang="zh-CN" dirty="0" smtClean="0"/>
              <a:t>Bibo Yang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FPGA Operation Procedure (</a:t>
            </a:r>
            <a:r>
              <a:rPr lang="en-US" altLang="zh-CN" dirty="0" err="1" smtClean="0"/>
              <a:t>cnt’d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676" y="1988840"/>
            <a:ext cx="2232000" cy="6463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Power Up &amp; Download FPGA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676" y="2970675"/>
            <a:ext cx="2232000" cy="3693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FPGA Soft Reset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676" y="3675511"/>
            <a:ext cx="2232000" cy="3693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PHY Hard Reset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676" y="4380347"/>
            <a:ext cx="2232000" cy="3693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PHY Configuration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5085184"/>
            <a:ext cx="2232000" cy="6463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Set FPGA Link-Speed &amp; Link-Status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1412776"/>
            <a:ext cx="2808312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Hardware Init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3" idx="2"/>
            <a:endCxn id="4" idx="0"/>
          </p:cNvCxnSpPr>
          <p:nvPr/>
        </p:nvCxnSpPr>
        <p:spPr>
          <a:xfrm>
            <a:off x="1655676" y="2635171"/>
            <a:ext cx="0" cy="335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2"/>
            <a:endCxn id="5" idx="0"/>
          </p:cNvCxnSpPr>
          <p:nvPr/>
        </p:nvCxnSpPr>
        <p:spPr>
          <a:xfrm>
            <a:off x="1655676" y="3340007"/>
            <a:ext cx="0" cy="335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  <a:endCxn id="6" idx="0"/>
          </p:cNvCxnSpPr>
          <p:nvPr/>
        </p:nvCxnSpPr>
        <p:spPr>
          <a:xfrm>
            <a:off x="1655676" y="4044843"/>
            <a:ext cx="0" cy="335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2"/>
            <a:endCxn id="7" idx="0"/>
          </p:cNvCxnSpPr>
          <p:nvPr/>
        </p:nvCxnSpPr>
        <p:spPr>
          <a:xfrm flipH="1">
            <a:off x="1655552" y="4749679"/>
            <a:ext cx="124" cy="335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92004" y="1988840"/>
            <a:ext cx="2232000" cy="6463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Set 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 Bandwidth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 &amp; </a:t>
            </a:r>
          </a:p>
          <a:p>
            <a:pPr algn="ctr"/>
            <a:r>
              <a:rPr lang="en-US" altLang="zh-CN" dirty="0" smtClean="0"/>
              <a:t>Frame Length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92004" y="2998693"/>
            <a:ext cx="2232000" cy="6463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Set 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 Frame Header Length &amp; Content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91880" y="4006805"/>
            <a:ext cx="2232000" cy="6463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Set 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 Statistic Parameters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03848" y="1412776"/>
            <a:ext cx="2736304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Test Session Setup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19" idx="2"/>
            <a:endCxn id="20" idx="0"/>
          </p:cNvCxnSpPr>
          <p:nvPr/>
        </p:nvCxnSpPr>
        <p:spPr>
          <a:xfrm>
            <a:off x="4608004" y="2635171"/>
            <a:ext cx="0" cy="3635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0" idx="2"/>
            <a:endCxn id="22" idx="0"/>
          </p:cNvCxnSpPr>
          <p:nvPr/>
        </p:nvCxnSpPr>
        <p:spPr>
          <a:xfrm flipH="1">
            <a:off x="4607880" y="3645024"/>
            <a:ext cx="124" cy="361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00254" y="5085184"/>
            <a:ext cx="2376140" cy="3693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Update Statistic Results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300254" y="5692606"/>
            <a:ext cx="2376140" cy="3693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Tx</a:t>
            </a:r>
            <a:r>
              <a:rPr lang="en-US" altLang="zh-CN" dirty="0" smtClean="0"/>
              <a:t>/Rx CPU Packet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00254" y="6300028"/>
            <a:ext cx="2376140" cy="3693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Insert 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 Errors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084168" y="4499828"/>
            <a:ext cx="2808312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Test Session In-Progress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29" idx="2"/>
            <a:endCxn id="30" idx="0"/>
          </p:cNvCxnSpPr>
          <p:nvPr/>
        </p:nvCxnSpPr>
        <p:spPr>
          <a:xfrm>
            <a:off x="7488324" y="5454516"/>
            <a:ext cx="0" cy="238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0" idx="2"/>
            <a:endCxn id="32" idx="0"/>
          </p:cNvCxnSpPr>
          <p:nvPr/>
        </p:nvCxnSpPr>
        <p:spPr>
          <a:xfrm>
            <a:off x="7488324" y="6061938"/>
            <a:ext cx="0" cy="238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00254" y="1988840"/>
            <a:ext cx="2376140" cy="3693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Clear “</a:t>
            </a:r>
            <a:r>
              <a:rPr lang="en-US" altLang="zh-CN" dirty="0" err="1" smtClean="0"/>
              <a:t>tx_start</a:t>
            </a:r>
            <a:r>
              <a:rPr lang="en-US" altLang="zh-CN" dirty="0" smtClean="0"/>
              <a:t>” bit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00192" y="3645024"/>
            <a:ext cx="2376140" cy="3693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Set “</a:t>
            </a:r>
            <a:r>
              <a:rPr lang="en-US" altLang="zh-CN" dirty="0" err="1" smtClean="0"/>
              <a:t>tx_start</a:t>
            </a:r>
            <a:r>
              <a:rPr lang="en-US" altLang="zh-CN" dirty="0" smtClean="0"/>
              <a:t>” bit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084168" y="1412776"/>
            <a:ext cx="2808312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Test Session Start</a:t>
            </a:r>
            <a:endParaRPr lang="zh-CN" altLang="en-US" dirty="0"/>
          </a:p>
        </p:txBody>
      </p:sp>
      <p:cxnSp>
        <p:nvCxnSpPr>
          <p:cNvPr id="38" name="直接箭头连接符 37"/>
          <p:cNvCxnSpPr>
            <a:stCxn id="27" idx="2"/>
            <a:endCxn id="40" idx="0"/>
          </p:cNvCxnSpPr>
          <p:nvPr/>
        </p:nvCxnSpPr>
        <p:spPr>
          <a:xfrm>
            <a:off x="7488324" y="2358172"/>
            <a:ext cx="0" cy="320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40" idx="2"/>
            <a:endCxn id="33" idx="0"/>
          </p:cNvCxnSpPr>
          <p:nvPr/>
        </p:nvCxnSpPr>
        <p:spPr>
          <a:xfrm flipH="1">
            <a:off x="7488262" y="3324763"/>
            <a:ext cx="62" cy="320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372324" y="2678432"/>
            <a:ext cx="2232000" cy="6463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Clear 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 &amp; Rx Statistic  Counters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627784" y="638132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 Details on following pages.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FPGA Operation Procedure (</a:t>
            </a:r>
            <a:r>
              <a:rPr lang="en-US" altLang="zh-CN" dirty="0" err="1" smtClean="0"/>
              <a:t>cnt’d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altLang="zh-CN" sz="1900" dirty="0" smtClean="0">
                <a:solidFill>
                  <a:srgbClr val="00B050"/>
                </a:solidFill>
              </a:rPr>
              <a:t>Bandwidth Equation</a:t>
            </a:r>
          </a:p>
          <a:p>
            <a:pPr lvl="1">
              <a:buNone/>
            </a:pPr>
            <a:r>
              <a:rPr lang="en-US" altLang="zh-CN" sz="1500" dirty="0" smtClean="0"/>
              <a:t>(</a:t>
            </a:r>
            <a:r>
              <a:rPr lang="en-US" altLang="zh-CN" sz="1500" dirty="0" err="1" smtClean="0"/>
              <a:t>BWconfigReg</a:t>
            </a:r>
            <a:r>
              <a:rPr lang="en-US" altLang="zh-CN" sz="1500" dirty="0" smtClean="0"/>
              <a:t>[31:16]/2^16)*</a:t>
            </a:r>
            <a:r>
              <a:rPr lang="en-US" altLang="zh-CN" sz="1500" dirty="0" err="1" smtClean="0"/>
              <a:t>BWfreq</a:t>
            </a:r>
            <a:r>
              <a:rPr lang="en-US" altLang="zh-CN" sz="1500" dirty="0" smtClean="0"/>
              <a:t> = Packet/Sec = </a:t>
            </a:r>
            <a:r>
              <a:rPr lang="en-US" altLang="zh-CN" sz="1500" dirty="0" err="1" smtClean="0"/>
              <a:t>WireSpeed</a:t>
            </a:r>
            <a:r>
              <a:rPr lang="en-US" altLang="zh-CN" sz="1500" dirty="0" smtClean="0"/>
              <a:t>*BW/((FrameLength+8)*8+96)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r>
              <a:rPr lang="en-US" altLang="zh-CN" sz="1900" dirty="0" smtClean="0">
                <a:solidFill>
                  <a:srgbClr val="00B050"/>
                </a:solidFill>
              </a:rPr>
              <a:t>Bandwidth Configuration Register value calculation</a:t>
            </a:r>
          </a:p>
          <a:p>
            <a:pPr lvl="1">
              <a:buNone/>
            </a:pPr>
            <a:r>
              <a:rPr lang="en-US" altLang="zh-CN" sz="1500" dirty="0" smtClean="0"/>
              <a:t> </a:t>
            </a:r>
            <a:r>
              <a:rPr lang="en-US" altLang="zh-CN" sz="1500" dirty="0" err="1" smtClean="0"/>
              <a:t>BWconfigReg</a:t>
            </a:r>
            <a:r>
              <a:rPr lang="en-US" altLang="zh-CN" sz="1500" dirty="0" smtClean="0"/>
              <a:t>[31:16] = 2^16*(</a:t>
            </a:r>
            <a:r>
              <a:rPr lang="en-US" altLang="zh-CN" sz="1500" dirty="0" err="1" smtClean="0"/>
              <a:t>WireSpeed</a:t>
            </a:r>
            <a:r>
              <a:rPr lang="en-US" altLang="zh-CN" sz="1500" dirty="0" smtClean="0"/>
              <a:t>*BW)/((FrameLength+8)*8+96)/</a:t>
            </a:r>
            <a:r>
              <a:rPr lang="en-US" altLang="zh-CN" sz="1500" dirty="0" err="1" smtClean="0"/>
              <a:t>Bwfreq</a:t>
            </a:r>
            <a:endParaRPr lang="en-US" altLang="zh-CN" sz="1500" dirty="0" smtClean="0"/>
          </a:p>
          <a:p>
            <a:pPr lvl="1"/>
            <a:r>
              <a:rPr lang="en-US" altLang="zh-CN" sz="1500" dirty="0" smtClean="0">
                <a:solidFill>
                  <a:srgbClr val="0070C0"/>
                </a:solidFill>
              </a:rPr>
              <a:t>For example: 64Byte, 1000Mbps, Bandwidth = 12.5% = 0.125</a:t>
            </a:r>
            <a:endParaRPr lang="en-US" altLang="zh-CN" sz="1500" dirty="0" smtClean="0"/>
          </a:p>
          <a:p>
            <a:pPr lvl="1">
              <a:buNone/>
            </a:pPr>
            <a:r>
              <a:rPr lang="en-US" altLang="zh-CN" sz="1500" dirty="0" smtClean="0"/>
              <a:t> </a:t>
            </a:r>
            <a:r>
              <a:rPr lang="en-US" altLang="zh-CN" sz="1500" dirty="0" err="1" smtClean="0"/>
              <a:t>BWconfigReg</a:t>
            </a:r>
            <a:r>
              <a:rPr lang="en-US" altLang="zh-CN" sz="1500" dirty="0" smtClean="0"/>
              <a:t>[31:16] = 2^16*(1000*10^6*0.125/((64+8)*8+96))/(50*10^6) = 243 = 0x00F3</a:t>
            </a:r>
          </a:p>
          <a:p>
            <a:r>
              <a:rPr lang="en-US" altLang="zh-CN" sz="1900" dirty="0" smtClean="0">
                <a:solidFill>
                  <a:srgbClr val="00B050"/>
                </a:solidFill>
              </a:rPr>
              <a:t>To use the full scale of the </a:t>
            </a:r>
            <a:r>
              <a:rPr lang="en-US" altLang="zh-CN" sz="1900" dirty="0" err="1" smtClean="0">
                <a:solidFill>
                  <a:srgbClr val="00B050"/>
                </a:solidFill>
              </a:rPr>
              <a:t>BWconfigReg</a:t>
            </a:r>
            <a:r>
              <a:rPr lang="en-US" altLang="zh-CN" sz="1900" dirty="0" smtClean="0">
                <a:solidFill>
                  <a:srgbClr val="00B050"/>
                </a:solidFill>
              </a:rPr>
              <a:t>, which is 16bit, a scale factor is added</a:t>
            </a:r>
          </a:p>
          <a:p>
            <a:pPr lvl="1">
              <a:buNone/>
            </a:pPr>
            <a:r>
              <a:rPr lang="en-US" altLang="zh-CN" sz="1500" dirty="0" err="1" smtClean="0"/>
              <a:t>ScaleFactor</a:t>
            </a:r>
            <a:r>
              <a:rPr lang="en-US" altLang="zh-CN" sz="1500" dirty="0" smtClean="0"/>
              <a:t>*</a:t>
            </a:r>
            <a:r>
              <a:rPr lang="en-US" altLang="zh-CN" sz="1500" dirty="0" err="1" smtClean="0"/>
              <a:t>BWconfigReg</a:t>
            </a:r>
            <a:r>
              <a:rPr lang="en-US" altLang="zh-CN" sz="1500" dirty="0" smtClean="0"/>
              <a:t>[31:16] = </a:t>
            </a:r>
            <a:r>
              <a:rPr lang="en-US" altLang="zh-CN" sz="1500" dirty="0" err="1" smtClean="0"/>
              <a:t>ScaleFactor</a:t>
            </a:r>
            <a:r>
              <a:rPr lang="en-US" altLang="zh-CN" sz="1500" dirty="0" smtClean="0"/>
              <a:t>*2^16*(</a:t>
            </a:r>
            <a:r>
              <a:rPr lang="en-US" altLang="zh-CN" sz="1500" dirty="0" err="1" smtClean="0"/>
              <a:t>WireSpeed</a:t>
            </a:r>
            <a:r>
              <a:rPr lang="en-US" altLang="zh-CN" sz="1500" dirty="0" smtClean="0"/>
              <a:t>*BW)/((FrameLength+8)*8+96)/</a:t>
            </a:r>
            <a:r>
              <a:rPr lang="en-US" altLang="zh-CN" sz="1500" dirty="0" err="1" smtClean="0"/>
              <a:t>Bwfreq</a:t>
            </a:r>
            <a:endParaRPr lang="en-US" altLang="zh-CN" sz="1500" dirty="0" smtClean="0"/>
          </a:p>
          <a:p>
            <a:r>
              <a:rPr lang="en-US" altLang="zh-CN" sz="1900" dirty="0" smtClean="0">
                <a:solidFill>
                  <a:srgbClr val="00B050"/>
                </a:solidFill>
              </a:rPr>
              <a:t>So actual </a:t>
            </a:r>
            <a:r>
              <a:rPr lang="en-US" altLang="zh-CN" sz="1900" dirty="0" err="1" smtClean="0">
                <a:solidFill>
                  <a:srgbClr val="00B050"/>
                </a:solidFill>
              </a:rPr>
              <a:t>BWconfigReg</a:t>
            </a:r>
            <a:r>
              <a:rPr lang="en-US" altLang="zh-CN" sz="1900" dirty="0" smtClean="0">
                <a:solidFill>
                  <a:srgbClr val="00B050"/>
                </a:solidFill>
              </a:rPr>
              <a:t>[31:16] should be multiplied with </a:t>
            </a:r>
            <a:r>
              <a:rPr lang="en-US" altLang="zh-CN" sz="1900" dirty="0" err="1" smtClean="0">
                <a:solidFill>
                  <a:srgbClr val="00B050"/>
                </a:solidFill>
              </a:rPr>
              <a:t>ScaleFactor</a:t>
            </a:r>
            <a:r>
              <a:rPr lang="en-US" altLang="zh-CN" sz="1900" dirty="0" smtClean="0">
                <a:solidFill>
                  <a:srgbClr val="00B050"/>
                </a:solidFill>
              </a:rPr>
              <a:t>, and the new </a:t>
            </a:r>
            <a:r>
              <a:rPr lang="en-US" altLang="zh-CN" sz="1900" dirty="0" err="1" smtClean="0">
                <a:solidFill>
                  <a:srgbClr val="00B050"/>
                </a:solidFill>
              </a:rPr>
              <a:t>BWconfigReg</a:t>
            </a:r>
            <a:r>
              <a:rPr lang="en-US" altLang="zh-CN" sz="1900" dirty="0" smtClean="0">
                <a:solidFill>
                  <a:srgbClr val="00B050"/>
                </a:solidFill>
              </a:rPr>
              <a:t>[31:16] will be configured along with </a:t>
            </a:r>
            <a:r>
              <a:rPr lang="en-US" altLang="zh-CN" sz="1900" dirty="0" err="1" smtClean="0">
                <a:solidFill>
                  <a:srgbClr val="00B050"/>
                </a:solidFill>
              </a:rPr>
              <a:t>ScaleFactor</a:t>
            </a:r>
            <a:r>
              <a:rPr lang="en-US" altLang="zh-CN" sz="1900" dirty="0" smtClean="0">
                <a:solidFill>
                  <a:srgbClr val="00B050"/>
                </a:solidFill>
              </a:rPr>
              <a:t>[31:0]</a:t>
            </a:r>
          </a:p>
          <a:p>
            <a:pPr lvl="1">
              <a:buNone/>
            </a:pPr>
            <a:r>
              <a:rPr lang="en-US" altLang="zh-CN" sz="1500" dirty="0" err="1" smtClean="0"/>
              <a:t>ScaleFactor</a:t>
            </a:r>
            <a:r>
              <a:rPr lang="en-US" altLang="zh-CN" sz="1500" dirty="0" smtClean="0"/>
              <a:t> = 30000/</a:t>
            </a:r>
            <a:r>
              <a:rPr lang="en-US" altLang="zh-CN" sz="1500" dirty="0" err="1" smtClean="0"/>
              <a:t>oldBWconfigReg</a:t>
            </a:r>
            <a:r>
              <a:rPr lang="en-US" altLang="zh-CN" sz="1500" dirty="0" smtClean="0"/>
              <a:t>[31:16], 3000 is approximation of 2^(16-1)</a:t>
            </a:r>
          </a:p>
          <a:p>
            <a:pPr lvl="1">
              <a:buNone/>
            </a:pPr>
            <a:r>
              <a:rPr lang="en-US" altLang="zh-CN" sz="1500" dirty="0" smtClean="0">
                <a:solidFill>
                  <a:srgbClr val="FF0000"/>
                </a:solidFill>
              </a:rPr>
              <a:t> </a:t>
            </a:r>
            <a:r>
              <a:rPr lang="en-US" altLang="zh-CN" sz="1500" dirty="0" err="1" smtClean="0">
                <a:solidFill>
                  <a:srgbClr val="FF0000"/>
                </a:solidFill>
              </a:rPr>
              <a:t>new</a:t>
            </a:r>
            <a:r>
              <a:rPr lang="en-US" altLang="zh-CN" sz="1500" dirty="0" err="1" smtClean="0"/>
              <a:t>BWconfigReg</a:t>
            </a:r>
            <a:r>
              <a:rPr lang="en-US" altLang="zh-CN" sz="1500" dirty="0" smtClean="0"/>
              <a:t>[31:16] = </a:t>
            </a:r>
            <a:r>
              <a:rPr lang="en-US" altLang="zh-CN" sz="1500" dirty="0" err="1" smtClean="0"/>
              <a:t>ScaleFactor</a:t>
            </a:r>
            <a:r>
              <a:rPr lang="en-US" altLang="zh-CN" sz="1500" dirty="0" smtClean="0"/>
              <a:t>*</a:t>
            </a:r>
            <a:r>
              <a:rPr lang="en-US" altLang="zh-CN" sz="1500" dirty="0" err="1" smtClean="0">
                <a:solidFill>
                  <a:srgbClr val="FF0000"/>
                </a:solidFill>
              </a:rPr>
              <a:t>old</a:t>
            </a:r>
            <a:r>
              <a:rPr lang="en-US" altLang="zh-CN" sz="1500" dirty="0" err="1" smtClean="0"/>
              <a:t>BWconfigReg</a:t>
            </a:r>
            <a:r>
              <a:rPr lang="en-US" altLang="zh-CN" sz="1500" dirty="0" smtClean="0"/>
              <a:t>[31:16]</a:t>
            </a:r>
          </a:p>
          <a:p>
            <a:pPr lvl="1"/>
            <a:r>
              <a:rPr lang="en-US" altLang="zh-CN" sz="1500" dirty="0" smtClean="0">
                <a:solidFill>
                  <a:srgbClr val="0070C0"/>
                </a:solidFill>
              </a:rPr>
              <a:t>For example: 64Byte, 1000Mbps, Bandwidth = 12.5% = 0.125</a:t>
            </a:r>
          </a:p>
          <a:p>
            <a:pPr lvl="1">
              <a:buNone/>
            </a:pPr>
            <a:r>
              <a:rPr lang="en-US" altLang="zh-CN" sz="1500" dirty="0" err="1" smtClean="0">
                <a:solidFill>
                  <a:srgbClr val="FF0000"/>
                </a:solidFill>
              </a:rPr>
              <a:t>old</a:t>
            </a:r>
            <a:r>
              <a:rPr lang="en-US" altLang="zh-CN" sz="1500" dirty="0" err="1" smtClean="0"/>
              <a:t>BWconfigReg</a:t>
            </a:r>
            <a:r>
              <a:rPr lang="en-US" altLang="zh-CN" sz="1500" dirty="0" smtClean="0"/>
              <a:t>[31:16] = 2^16*(1000*10^6*0.125/((64+8)*8+96))/(50*10^6) = 243 = 0x00F3</a:t>
            </a:r>
          </a:p>
          <a:p>
            <a:pPr lvl="1">
              <a:buNone/>
            </a:pPr>
            <a:r>
              <a:rPr lang="en-US" altLang="zh-CN" sz="1500" dirty="0" err="1" smtClean="0"/>
              <a:t>ScaleFactor</a:t>
            </a:r>
            <a:r>
              <a:rPr lang="en-US" altLang="zh-CN" sz="1500" dirty="0" smtClean="0"/>
              <a:t> = 30000/243 = 123 = 0x0000007B</a:t>
            </a:r>
          </a:p>
          <a:p>
            <a:pPr lvl="1">
              <a:buNone/>
            </a:pPr>
            <a:r>
              <a:rPr lang="en-US" altLang="zh-CN" sz="1500" dirty="0" err="1" smtClean="0">
                <a:solidFill>
                  <a:srgbClr val="FF0000"/>
                </a:solidFill>
              </a:rPr>
              <a:t>new</a:t>
            </a:r>
            <a:r>
              <a:rPr lang="en-US" altLang="zh-CN" sz="1500" dirty="0" err="1" smtClean="0"/>
              <a:t>BWconfigReg</a:t>
            </a:r>
            <a:r>
              <a:rPr lang="en-US" altLang="zh-CN" sz="1500" dirty="0" smtClean="0"/>
              <a:t>[31:16] = 123* 						2^16*(1000*10^6*0.125/((64+8)*8+96))/(50*10^6) = 29988 = 0x7524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FPGA Operation Procedure (</a:t>
            </a:r>
            <a:r>
              <a:rPr lang="en-US" altLang="zh-CN" dirty="0" err="1" smtClean="0"/>
              <a:t>cnt’d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solidFill>
                  <a:srgbClr val="00B050"/>
                </a:solidFill>
              </a:rPr>
              <a:t>Ethernet testing frame structure</a:t>
            </a:r>
          </a:p>
          <a:p>
            <a:pPr lvl="1"/>
            <a:r>
              <a:rPr lang="en-US" altLang="zh-CN" sz="1800" dirty="0" smtClean="0"/>
              <a:t>Header + Payload + (16B)“SN+TS+TRIETH” Tag + (5B~8B)Padding + (4B)CRC</a:t>
            </a:r>
          </a:p>
          <a:p>
            <a:r>
              <a:rPr lang="en-US" altLang="zh-CN" sz="1800" dirty="0" err="1" smtClean="0">
                <a:solidFill>
                  <a:srgbClr val="00B050"/>
                </a:solidFill>
              </a:rPr>
              <a:t>Tx</a:t>
            </a:r>
            <a:r>
              <a:rPr lang="en-US" altLang="zh-CN" sz="1800" dirty="0" smtClean="0">
                <a:solidFill>
                  <a:srgbClr val="00B050"/>
                </a:solidFill>
              </a:rPr>
              <a:t> side Frame Header structure (Must be filled correctly by SW)</a:t>
            </a:r>
          </a:p>
          <a:p>
            <a:pPr lvl="1"/>
            <a:r>
              <a:rPr lang="en-US" altLang="zh-CN" sz="1400" dirty="0" smtClean="0"/>
              <a:t>2B  </a:t>
            </a:r>
            <a:r>
              <a:rPr lang="en-US" altLang="zh-CN" sz="1400" dirty="0" err="1" smtClean="0"/>
              <a:t>PayloadType</a:t>
            </a:r>
            <a:r>
              <a:rPr lang="en-US" altLang="zh-CN" sz="1400" dirty="0" smtClean="0"/>
              <a:t> + 2B </a:t>
            </a:r>
            <a:r>
              <a:rPr lang="en-US" altLang="zh-CN" sz="1400" dirty="0" err="1" smtClean="0"/>
              <a:t>HeaderLength</a:t>
            </a:r>
            <a:endParaRPr lang="en-US" altLang="zh-CN" sz="1400" dirty="0" smtClean="0"/>
          </a:p>
          <a:p>
            <a:pPr lvl="1"/>
            <a:r>
              <a:rPr lang="en-US" altLang="zh-CN" sz="1400" dirty="0" smtClean="0"/>
              <a:t>(N*4B+2B) </a:t>
            </a:r>
            <a:r>
              <a:rPr lang="en-US" altLang="zh-CN" sz="1400" dirty="0" err="1" smtClean="0"/>
              <a:t>HeaderContent</a:t>
            </a:r>
            <a:r>
              <a:rPr lang="en-US" altLang="zh-CN" sz="1400" dirty="0" smtClean="0"/>
              <a:t> + 2B </a:t>
            </a:r>
            <a:r>
              <a:rPr lang="en-US" altLang="zh-CN" sz="1400" dirty="0" err="1" smtClean="0"/>
              <a:t>PayloadType</a:t>
            </a:r>
            <a:endParaRPr lang="en-US" altLang="zh-CN" sz="1400" dirty="0" smtClean="0"/>
          </a:p>
          <a:p>
            <a:pPr lvl="1"/>
            <a:r>
              <a:rPr lang="en-US" altLang="zh-CN" sz="1400" dirty="0" smtClean="0"/>
              <a:t>4B </a:t>
            </a:r>
            <a:r>
              <a:rPr lang="en-US" altLang="zh-CN" sz="1400" dirty="0" err="1" smtClean="0"/>
              <a:t>Tx</a:t>
            </a:r>
            <a:r>
              <a:rPr lang="en-US" altLang="zh-CN" sz="1400" dirty="0" smtClean="0"/>
              <a:t> Header Statistic Information [63:32]</a:t>
            </a:r>
          </a:p>
          <a:p>
            <a:pPr lvl="1"/>
            <a:r>
              <a:rPr lang="en-US" altLang="zh-CN" sz="1400" dirty="0" smtClean="0"/>
              <a:t>4B </a:t>
            </a:r>
            <a:r>
              <a:rPr lang="en-US" altLang="zh-CN" sz="1400" dirty="0" err="1" smtClean="0"/>
              <a:t>Tx</a:t>
            </a:r>
            <a:r>
              <a:rPr lang="en-US" altLang="zh-CN" sz="1400" dirty="0" smtClean="0"/>
              <a:t> Header Statistic Information [31:00]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9512" y="3933056"/>
          <a:ext cx="8784976" cy="242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5389"/>
                <a:gridCol w="2851262"/>
                <a:gridCol w="29283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Stream 3, for example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[31:16]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[15:00]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0x04000300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Payload</a:t>
                      </a:r>
                      <a:r>
                        <a:rPr lang="en-US" altLang="zh-CN" sz="1400" baseline="0" dirty="0" err="1" smtClean="0"/>
                        <a:t>Type</a:t>
                      </a:r>
                      <a:r>
                        <a:rPr lang="en-US" altLang="zh-CN" sz="1400" baseline="0" dirty="0" smtClean="0"/>
                        <a:t> (2B)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HeaderLength</a:t>
                      </a:r>
                      <a:r>
                        <a:rPr lang="en-US" altLang="zh-CN" sz="1400" dirty="0" smtClean="0"/>
                        <a:t> (2B)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0x04000300+4 ~ 0x04000300+HeaderLength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HeaderContent</a:t>
                      </a:r>
                      <a:r>
                        <a:rPr lang="en-US" altLang="zh-CN" sz="1400" baseline="0" dirty="0" smtClean="0"/>
                        <a:t> (High 2B)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……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HeaderContent</a:t>
                      </a:r>
                      <a:r>
                        <a:rPr lang="en-US" altLang="zh-CN" sz="1400" dirty="0" smtClean="0"/>
                        <a:t> </a:t>
                      </a:r>
                      <a:r>
                        <a:rPr lang="en-US" altLang="zh-CN" sz="1400" baseline="0" dirty="0" smtClean="0"/>
                        <a:t>(High 2B)</a:t>
                      </a:r>
                      <a:endParaRPr lang="en-US" altLang="zh-C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HeaderContent</a:t>
                      </a:r>
                      <a:r>
                        <a:rPr lang="en-US" altLang="zh-CN" sz="1400" dirty="0" smtClean="0"/>
                        <a:t> </a:t>
                      </a:r>
                      <a:r>
                        <a:rPr lang="en-US" altLang="zh-CN" sz="1400" baseline="0" dirty="0" smtClean="0"/>
                        <a:t>(High 2B)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HeaderContent</a:t>
                      </a:r>
                      <a:r>
                        <a:rPr lang="en-US" altLang="zh-CN" sz="1400" dirty="0" smtClean="0"/>
                        <a:t> </a:t>
                      </a:r>
                      <a:r>
                        <a:rPr lang="en-US" altLang="zh-CN" sz="1400" baseline="0" dirty="0" smtClean="0"/>
                        <a:t>(Low 2B)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……</a:t>
                      </a:r>
                    </a:p>
                    <a:p>
                      <a:r>
                        <a:rPr lang="en-US" altLang="zh-CN" sz="1400" dirty="0" err="1" smtClean="0"/>
                        <a:t>HeaderContent</a:t>
                      </a:r>
                      <a:r>
                        <a:rPr lang="en-US" altLang="zh-CN" sz="1400" dirty="0" smtClean="0"/>
                        <a:t> (Low 2B)</a:t>
                      </a:r>
                    </a:p>
                    <a:p>
                      <a:r>
                        <a:rPr lang="en-US" altLang="zh-CN" sz="1400" dirty="0" err="1" smtClean="0"/>
                        <a:t>PayloadType</a:t>
                      </a:r>
                      <a:r>
                        <a:rPr lang="en-US" altLang="zh-CN" sz="1400" dirty="0" smtClean="0"/>
                        <a:t> (2B)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0x04000000+HeaderLength+4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Tx</a:t>
                      </a:r>
                      <a:r>
                        <a:rPr lang="en-US" altLang="zh-CN" sz="1400" dirty="0" smtClean="0"/>
                        <a:t> Header Statistic Information [63:32] (4B)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0x04000000+HeaderLength+8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Tx</a:t>
                      </a:r>
                      <a:r>
                        <a:rPr lang="en-US" altLang="zh-CN" sz="1400" dirty="0" smtClean="0"/>
                        <a:t> Header Statistic Information [31:00] (4B)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FPGA Operation Procedure (</a:t>
            </a:r>
            <a:r>
              <a:rPr lang="en-US" altLang="zh-CN" dirty="0" err="1" smtClean="0"/>
              <a:t>cnt’d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solidFill>
                  <a:srgbClr val="00B050"/>
                </a:solidFill>
              </a:rPr>
              <a:t>Format of “SN+TS+TRIETH” tag</a:t>
            </a:r>
          </a:p>
          <a:p>
            <a:pPr lvl="1"/>
            <a:r>
              <a:rPr lang="en-US" altLang="zh-CN" sz="1400" dirty="0" smtClean="0"/>
              <a:t>Handled by FPGA, no SW needed</a:t>
            </a:r>
          </a:p>
          <a:p>
            <a:pPr lvl="1"/>
            <a:r>
              <a:rPr lang="en-US" altLang="zh-CN" sz="1400" dirty="0" smtClean="0"/>
              <a:t>Placed in front of “4B TCP checksum compensation” “1B to 4B </a:t>
            </a:r>
            <a:r>
              <a:rPr lang="en-US" altLang="zh-CN" sz="1400" dirty="0" err="1" smtClean="0"/>
              <a:t>EoF</a:t>
            </a:r>
            <a:r>
              <a:rPr lang="en-US" altLang="zh-CN" sz="1400" dirty="0" smtClean="0"/>
              <a:t> mod padding” and “4B CRC”</a:t>
            </a:r>
            <a:endParaRPr lang="en-US" altLang="zh-CN" sz="1800" dirty="0" smtClean="0"/>
          </a:p>
          <a:p>
            <a:endParaRPr lang="en-US" altLang="zh-CN" sz="1800" dirty="0" smtClean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771636"/>
            <a:ext cx="77819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接连接符 6"/>
          <p:cNvCxnSpPr/>
          <p:nvPr/>
        </p:nvCxnSpPr>
        <p:spPr>
          <a:xfrm>
            <a:off x="2915816" y="3707740"/>
            <a:ext cx="864096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923928" y="3707740"/>
            <a:ext cx="864096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043608" y="3851756"/>
            <a:ext cx="36004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547664" y="3851756"/>
            <a:ext cx="129614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 flipV="1">
            <a:off x="3635896" y="3779748"/>
            <a:ext cx="2232248" cy="245756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4283968" y="3779748"/>
            <a:ext cx="1152128" cy="1233428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2" idx="0"/>
          </p:cNvCxnSpPr>
          <p:nvPr/>
        </p:nvCxnSpPr>
        <p:spPr>
          <a:xfrm flipH="1" flipV="1">
            <a:off x="2195736" y="3923764"/>
            <a:ext cx="1476164" cy="158417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1259632" y="3923764"/>
            <a:ext cx="936104" cy="101740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1520" y="49318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Stream Number, 2B, 0~7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67744" y="550794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ASCII code “TRIETH”, 6B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51920" y="6228020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Sequence Number in a Stream, 4B, 0~ 4294967295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436096" y="4931876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Tx</a:t>
            </a:r>
            <a:r>
              <a:rPr lang="en-US" altLang="zh-CN" dirty="0" smtClean="0"/>
              <a:t> Time Stamp of a Frame, 4B, 0~ 4294967295*10ns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 for the operation procedure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1584175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A flow-chart style GUI</a:t>
            </a:r>
          </a:p>
          <a:p>
            <a:pPr lvl="1"/>
            <a:r>
              <a:rPr lang="en-US" altLang="zh-CN" dirty="0" smtClean="0"/>
              <a:t>Recommended for SW engineer to write low-level FPGA access functions</a:t>
            </a:r>
          </a:p>
          <a:p>
            <a:pPr lvl="1"/>
            <a:r>
              <a:rPr lang="en-US" altLang="zh-CN" dirty="0" smtClean="0"/>
              <a:t>Not recommended for final products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A set of scripts</a:t>
            </a:r>
          </a:p>
          <a:p>
            <a:pPr lvl="1"/>
            <a:r>
              <a:rPr lang="en-US" altLang="zh-CN" dirty="0" smtClean="0"/>
              <a:t>Pseudo-code for a fixed test case</a:t>
            </a: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/>
          <a:srcRect t="5704" r="5725" b="3125"/>
          <a:stretch>
            <a:fillRect/>
          </a:stretch>
        </p:blipFill>
        <p:spPr bwMode="auto">
          <a:xfrm>
            <a:off x="1935298" y="2880320"/>
            <a:ext cx="7101198" cy="3861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FPGA Memory Map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1900" dirty="0" smtClean="0">
                <a:solidFill>
                  <a:srgbClr val="00B050"/>
                </a:solidFill>
              </a:rPr>
              <a:t>Base Address 0x000000xx : Control Path</a:t>
            </a:r>
          </a:p>
          <a:p>
            <a:pPr lvl="1"/>
            <a:r>
              <a:rPr lang="en-US" altLang="zh-CN" sz="1600" dirty="0" smtClean="0"/>
              <a:t>0x00 : MDIO</a:t>
            </a:r>
          </a:p>
          <a:p>
            <a:pPr lvl="1"/>
            <a:r>
              <a:rPr lang="en-US" altLang="zh-CN" sz="1600" dirty="0" smtClean="0"/>
              <a:t>0x04 : Main Control Register</a:t>
            </a:r>
          </a:p>
          <a:p>
            <a:pPr lvl="1"/>
            <a:r>
              <a:rPr lang="en-US" altLang="zh-CN" sz="1600" dirty="0" smtClean="0"/>
              <a:t>0x08 : Main Status Register</a:t>
            </a:r>
          </a:p>
          <a:p>
            <a:pPr lvl="1"/>
            <a:r>
              <a:rPr lang="en-US" altLang="zh-CN" sz="1600" dirty="0" smtClean="0"/>
              <a:t>0x10 : Statistic Counter Last Access Time</a:t>
            </a:r>
          </a:p>
          <a:p>
            <a:r>
              <a:rPr lang="en-US" altLang="zh-CN" sz="1900" dirty="0" smtClean="0">
                <a:solidFill>
                  <a:srgbClr val="00B050"/>
                </a:solidFill>
              </a:rPr>
              <a:t>Base Address 0x04xxxxxx : Data Path</a:t>
            </a:r>
          </a:p>
          <a:p>
            <a:pPr lvl="1"/>
            <a:r>
              <a:rPr lang="en-US" altLang="zh-CN" sz="1600" dirty="0" smtClean="0"/>
              <a:t>0x000000 ~ 0x01FFFC : </a:t>
            </a:r>
            <a:r>
              <a:rPr lang="en-US" altLang="zh-CN" sz="1600" dirty="0" err="1" smtClean="0"/>
              <a:t>Tx</a:t>
            </a:r>
            <a:r>
              <a:rPr lang="en-US" altLang="zh-CN" sz="1600" dirty="0" smtClean="0"/>
              <a:t> side </a:t>
            </a:r>
          </a:p>
          <a:p>
            <a:pPr lvl="2"/>
            <a:r>
              <a:rPr lang="en-US" altLang="zh-CN" sz="1600" dirty="0" smtClean="0"/>
              <a:t>0x000010                        :  </a:t>
            </a:r>
            <a:r>
              <a:rPr lang="en-US" altLang="zh-CN" sz="1600" dirty="0" err="1" smtClean="0"/>
              <a:t>Tx</a:t>
            </a:r>
            <a:r>
              <a:rPr lang="en-US" altLang="zh-CN" sz="1600" dirty="0" smtClean="0"/>
              <a:t> Control Register</a:t>
            </a:r>
          </a:p>
          <a:p>
            <a:pPr lvl="2"/>
            <a:r>
              <a:rPr lang="en-US" altLang="zh-CN" sz="1600" dirty="0" smtClean="0"/>
              <a:t>0x000014                        :  </a:t>
            </a:r>
            <a:r>
              <a:rPr lang="en-US" altLang="zh-CN" sz="1600" dirty="0" err="1" smtClean="0"/>
              <a:t>Tx</a:t>
            </a:r>
            <a:r>
              <a:rPr lang="en-US" altLang="zh-CN" sz="1600" dirty="0" smtClean="0"/>
              <a:t> Status Register</a:t>
            </a:r>
          </a:p>
          <a:p>
            <a:pPr lvl="2"/>
            <a:r>
              <a:rPr lang="en-US" altLang="zh-CN" sz="1600" dirty="0" smtClean="0"/>
              <a:t>0x000020 ~ 0x00003C  : </a:t>
            </a:r>
            <a:r>
              <a:rPr lang="en-US" altLang="zh-CN" sz="1600" dirty="0" err="1" smtClean="0"/>
              <a:t>Tx</a:t>
            </a:r>
            <a:r>
              <a:rPr lang="en-US" altLang="zh-CN" sz="1600" dirty="0" smtClean="0"/>
              <a:t> Bandwidth Rate control (For Throughput)</a:t>
            </a:r>
          </a:p>
          <a:p>
            <a:pPr lvl="2"/>
            <a:r>
              <a:rPr lang="en-US" altLang="zh-CN" sz="1600" dirty="0" smtClean="0"/>
              <a:t>0x001xxx                         : </a:t>
            </a:r>
            <a:r>
              <a:rPr lang="en-US" altLang="zh-CN" sz="1600" dirty="0" err="1" smtClean="0"/>
              <a:t>Tx</a:t>
            </a:r>
            <a:r>
              <a:rPr lang="en-US" altLang="zh-CN" sz="1600" dirty="0" smtClean="0"/>
              <a:t> Information Rate control (For Y.1564 CBS/EBS)</a:t>
            </a:r>
          </a:p>
          <a:p>
            <a:pPr lvl="2"/>
            <a:r>
              <a:rPr lang="en-US" altLang="zh-CN" sz="1600" dirty="0" smtClean="0"/>
              <a:t>0x010000 ~ 0x010FFC :  </a:t>
            </a:r>
            <a:r>
              <a:rPr lang="en-US" altLang="zh-CN" sz="1600" dirty="0" err="1" smtClean="0"/>
              <a:t>Tx</a:t>
            </a:r>
            <a:r>
              <a:rPr lang="en-US" altLang="zh-CN" sz="1600" dirty="0" smtClean="0"/>
              <a:t> Frame Header Info Memory: 256B*8 + 2048B</a:t>
            </a:r>
          </a:p>
          <a:p>
            <a:pPr lvl="1"/>
            <a:r>
              <a:rPr lang="en-US" altLang="zh-CN" sz="1600" dirty="0" smtClean="0"/>
              <a:t>0x020000 ~ 0x03FFFC : Rx side </a:t>
            </a:r>
          </a:p>
          <a:p>
            <a:r>
              <a:rPr lang="en-US" altLang="zh-CN" sz="1900" dirty="0" smtClean="0">
                <a:solidFill>
                  <a:srgbClr val="00B050"/>
                </a:solidFill>
              </a:rPr>
              <a:t>Base Address 0x08xxxxxx : Statistic Counters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lvl="1"/>
            <a:r>
              <a:rPr lang="en-US" altLang="zh-CN" sz="1600" dirty="0" smtClean="0"/>
              <a:t>0x000000 ~ 0x000FFC : </a:t>
            </a:r>
            <a:r>
              <a:rPr lang="en-US" altLang="zh-CN" sz="1600" dirty="0" err="1" smtClean="0"/>
              <a:t>Tx</a:t>
            </a:r>
            <a:r>
              <a:rPr lang="en-US" altLang="zh-CN" sz="1600" dirty="0" smtClean="0"/>
              <a:t> side BIT based : 4B*64*8 + 4B*64*1 + Undefined 4B*64*7</a:t>
            </a:r>
          </a:p>
          <a:p>
            <a:pPr lvl="1"/>
            <a:r>
              <a:rPr lang="en-US" altLang="zh-CN" sz="1600" dirty="0" smtClean="0"/>
              <a:t>0x010000 ~ 0x010FFC : </a:t>
            </a:r>
            <a:r>
              <a:rPr lang="en-US" altLang="zh-CN" sz="1600" dirty="0" err="1" smtClean="0"/>
              <a:t>Tx</a:t>
            </a:r>
            <a:r>
              <a:rPr lang="en-US" altLang="zh-CN" sz="1600" dirty="0" smtClean="0"/>
              <a:t> side VEC based : 4B*64*8 + 4B*64*1 + Undefined 4B*64*7</a:t>
            </a:r>
          </a:p>
          <a:p>
            <a:pPr lvl="1"/>
            <a:r>
              <a:rPr lang="en-US" altLang="zh-CN" sz="1600" dirty="0" smtClean="0"/>
              <a:t>0x020000 ~ 0x020FFC : Rx side BIT based : 4B*64*8 + 4B*64*1 + Undefined 4B*64*7</a:t>
            </a:r>
          </a:p>
          <a:p>
            <a:pPr lvl="1"/>
            <a:r>
              <a:rPr lang="en-US" altLang="zh-CN" sz="1600" dirty="0" smtClean="0"/>
              <a:t>0x030000 ~ 0x030FFC : Rx side VEC based : 4B*64*8 + 4B*64*1 + Undefined 4B*64*7</a:t>
            </a:r>
          </a:p>
          <a:p>
            <a:r>
              <a:rPr lang="en-US" altLang="zh-CN" sz="1900" dirty="0" smtClean="0">
                <a:solidFill>
                  <a:srgbClr val="00B050"/>
                </a:solidFill>
              </a:rPr>
              <a:t>Base Address 0x0C000000 : Undefined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FPGA Register Definitions (CTRL 1)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424"/>
                <a:gridCol w="3024336"/>
                <a:gridCol w="864096"/>
                <a:gridCol w="36107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Bits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Field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31:30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MDIO access direction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R/W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dirty="0" smtClean="0"/>
                        <a:t>2=read; 1=write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MDIO access done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1=done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28:24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PHY chip address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R/W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01111</a:t>
                      </a:r>
                      <a:r>
                        <a:rPr lang="en-US" altLang="zh-CN" baseline="0" dirty="0" smtClean="0"/>
                        <a:t> is fixed by PCB design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23:21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R/W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20:16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PHY</a:t>
                      </a:r>
                      <a:r>
                        <a:rPr lang="en-US" altLang="zh-CN" baseline="0" dirty="0" smtClean="0"/>
                        <a:t> register address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R/W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15:00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MDIO </a:t>
                      </a:r>
                      <a:r>
                        <a:rPr lang="en-US" altLang="zh-CN" dirty="0" smtClean="0"/>
                        <a:t>access 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R/W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7544" y="1268760"/>
            <a:ext cx="2720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0x00000000: MDIO control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FPGA Register Definitions (CTRL 2)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424"/>
                <a:gridCol w="3024336"/>
                <a:gridCol w="864096"/>
                <a:gridCol w="36107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Bits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Field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31:08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R/W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0x000000xx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07:05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R/W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Statistic counters</a:t>
                      </a:r>
                      <a:r>
                        <a:rPr lang="en-US" altLang="zh-CN" baseline="0" dirty="0" smtClean="0"/>
                        <a:t> reset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R/W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1=reset,</a:t>
                      </a:r>
                      <a:r>
                        <a:rPr lang="en-US" altLang="zh-CN" baseline="0" dirty="0" smtClean="0"/>
                        <a:t> poll 0x00000008, then set 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03:02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R/W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PHY hard reset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R/W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1=reset, wait 5ms,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then set</a:t>
                      </a:r>
                      <a:r>
                        <a:rPr lang="en-US" altLang="zh-CN" baseline="0" dirty="0" smtClean="0"/>
                        <a:t> 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FPGA</a:t>
                      </a:r>
                      <a:r>
                        <a:rPr lang="en-US" altLang="zh-CN" baseline="0" dirty="0" smtClean="0"/>
                        <a:t> soft reset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R/W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1=reset, wait 5ms, then set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7544" y="1268760"/>
            <a:ext cx="2776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0x00000004: Global control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FPGA Register Definitions (CTRL 3)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424"/>
                <a:gridCol w="3024336"/>
                <a:gridCol w="864096"/>
                <a:gridCol w="36107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Bits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Field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31:12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0x00000xxx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11:10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FPGA</a:t>
                      </a:r>
                      <a:r>
                        <a:rPr lang="en-US" altLang="zh-CN" baseline="0" dirty="0" smtClean="0"/>
                        <a:t> info</a:t>
                      </a:r>
                      <a:r>
                        <a:rPr lang="en-US" altLang="zh-CN" dirty="0" smtClean="0"/>
                        <a:t>: </a:t>
                      </a:r>
                      <a:r>
                        <a:rPr lang="en-US" altLang="zh-CN" dirty="0" err="1" smtClean="0"/>
                        <a:t>giga</a:t>
                      </a:r>
                      <a:r>
                        <a:rPr lang="en-US" altLang="zh-CN" dirty="0" smtClean="0"/>
                        <a:t>-mode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Reflect 0x00000004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FPGA</a:t>
                      </a:r>
                      <a:r>
                        <a:rPr lang="en-US" altLang="zh-CN" baseline="0" dirty="0" smtClean="0"/>
                        <a:t> info</a:t>
                      </a:r>
                      <a:r>
                        <a:rPr lang="en-US" altLang="zh-CN" dirty="0" smtClean="0"/>
                        <a:t>: link-up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Reflect 0x00000004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07:05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Statistic counters</a:t>
                      </a:r>
                      <a:r>
                        <a:rPr lang="en-US" altLang="zh-CN" baseline="0" dirty="0" smtClean="0"/>
                        <a:t> reset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1=reset done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03:02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PHY hard reset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Reflect 0x00000004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FPGA</a:t>
                      </a:r>
                      <a:r>
                        <a:rPr lang="en-US" altLang="zh-CN" baseline="0" dirty="0" smtClean="0"/>
                        <a:t> soft reset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Reflect 0x00000004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7544" y="1268760"/>
            <a:ext cx="2669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0x00000008: Global status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FPGA Register Definitions (CTRL 4)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424"/>
                <a:gridCol w="3024336"/>
                <a:gridCol w="864096"/>
                <a:gridCol w="36107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Bits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Field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31:04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R/W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0x0000000x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03:02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R/W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FPGA</a:t>
                      </a:r>
                      <a:r>
                        <a:rPr lang="en-US" altLang="zh-CN" baseline="0" dirty="0" smtClean="0"/>
                        <a:t> info</a:t>
                      </a:r>
                      <a:r>
                        <a:rPr lang="en-US" altLang="zh-CN" dirty="0" smtClean="0"/>
                        <a:t>: </a:t>
                      </a:r>
                      <a:r>
                        <a:rPr lang="en-US" altLang="zh-CN" dirty="0" err="1" smtClean="0"/>
                        <a:t>giga</a:t>
                      </a:r>
                      <a:r>
                        <a:rPr lang="en-US" altLang="zh-CN" dirty="0" smtClean="0"/>
                        <a:t>-mode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R/W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1=PHY</a:t>
                      </a:r>
                      <a:r>
                        <a:rPr lang="en-US" altLang="zh-CN" baseline="0" dirty="0" smtClean="0"/>
                        <a:t> is in 1000Mbps mode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FPGA</a:t>
                      </a:r>
                      <a:r>
                        <a:rPr lang="en-US" altLang="zh-CN" baseline="0" dirty="0" smtClean="0"/>
                        <a:t> info</a:t>
                      </a:r>
                      <a:r>
                        <a:rPr lang="en-US" altLang="zh-CN" dirty="0" smtClean="0"/>
                        <a:t>: link-up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R/W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1=PHY is linked up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7544" y="1268760"/>
            <a:ext cx="246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0x0000000C: Link Status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Ethernet Tester Feature List</a:t>
            </a:r>
            <a:endParaRPr lang="zh-CN" altLang="en-US" dirty="0"/>
          </a:p>
        </p:txBody>
      </p:sp>
      <p:sp>
        <p:nvSpPr>
          <p:cNvPr id="3" name="内容占位符 3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1900" dirty="0" smtClean="0">
                <a:solidFill>
                  <a:srgbClr val="00B050"/>
                </a:solidFill>
              </a:rPr>
              <a:t>Basic T&amp;M functionality</a:t>
            </a:r>
            <a:r>
              <a:rPr kumimoji="0" lang="en-US" altLang="zh-CN" sz="1900" b="0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an Ethernet Tester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1900" baseline="0" dirty="0" smtClean="0"/>
              <a:t>Delay*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altLang="zh-CN" sz="19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Jitter*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1900" baseline="0" dirty="0" smtClean="0"/>
              <a:t>Loss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altLang="zh-CN" sz="19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Throughput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1900" baseline="0" dirty="0" smtClean="0"/>
              <a:t>Availability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1900" dirty="0" smtClean="0">
                <a:solidFill>
                  <a:srgbClr val="00B050"/>
                </a:solidFill>
              </a:rPr>
              <a:t>Automated Test Suite based on the above Basic T&amp;M functionalities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1900" dirty="0" smtClean="0"/>
              <a:t>IETF RFC2544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1900" dirty="0" smtClean="0"/>
              <a:t>CIR/EIR tests defined in ITU-T Y.1564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altLang="zh-CN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Advanced T&amp;M functionality</a:t>
            </a:r>
            <a:r>
              <a:rPr kumimoji="0" lang="en-US" altLang="zh-CN" sz="1900" b="0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an Ethernet Tester</a:t>
            </a:r>
            <a:endParaRPr lang="en-US" altLang="zh-CN" sz="1900" baseline="0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1900" baseline="0" dirty="0" err="1" smtClean="0"/>
              <a:t>Bursty</a:t>
            </a:r>
            <a:r>
              <a:rPr lang="en-US" altLang="zh-CN" sz="1900" dirty="0" smtClean="0"/>
              <a:t> Traffic Generation: CBS/EBS tests defined in ITU-T Y.1564</a:t>
            </a:r>
            <a:endParaRPr lang="en-US" altLang="zh-CN" sz="1900" baseline="0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1900" baseline="0" dirty="0" smtClean="0"/>
              <a:t>Protocol</a:t>
            </a:r>
            <a:r>
              <a:rPr lang="en-US" altLang="zh-CN" sz="1900" dirty="0" smtClean="0"/>
              <a:t> Emulation: TCP/UDP, VoIP/IPTV, OAM&amp;P, IEEE 1588 PTP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1900" dirty="0" smtClean="0">
                <a:solidFill>
                  <a:srgbClr val="00B050"/>
                </a:solidFill>
              </a:rPr>
              <a:t>Auxiliary functionality of an Ethernet Tester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1900" dirty="0" smtClean="0"/>
              <a:t>Loopback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1900" dirty="0" smtClean="0"/>
              <a:t>Frame Capture &amp; Analysis</a:t>
            </a:r>
            <a:endParaRPr lang="en-US" altLang="zh-CN" sz="1900" dirty="0" smtClean="0">
              <a:solidFill>
                <a:srgbClr val="00B050"/>
              </a:solidFill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en-US" altLang="zh-CN" sz="19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右大括号 3"/>
          <p:cNvSpPr/>
          <p:nvPr/>
        </p:nvSpPr>
        <p:spPr>
          <a:xfrm>
            <a:off x="2915816" y="1988840"/>
            <a:ext cx="360040" cy="11521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75856" y="2411596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“SN+TS+TRIETH” Tag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6165305"/>
            <a:ext cx="87849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 smtClean="0"/>
              <a:t>* One-way delay measurement requires </a:t>
            </a:r>
            <a:r>
              <a:rPr lang="en-US" altLang="zh-CN" sz="1100" dirty="0" err="1" smtClean="0"/>
              <a:t>ToD</a:t>
            </a:r>
            <a:r>
              <a:rPr lang="en-US" altLang="zh-CN" sz="1100" dirty="0" smtClean="0"/>
              <a:t>  (Time of Day) sync-up between two testers, which relies on GPS/CDMA, 1PPS signal or IEEE 1588 PTP.</a:t>
            </a:r>
          </a:p>
          <a:p>
            <a:pPr algn="r"/>
            <a:r>
              <a:rPr lang="en-US" altLang="zh-CN" sz="1100" dirty="0" smtClean="0"/>
              <a:t>*Jitter measurement requires no </a:t>
            </a:r>
            <a:r>
              <a:rPr lang="en-US" altLang="zh-CN" sz="1100" dirty="0" err="1" smtClean="0"/>
              <a:t>ToD</a:t>
            </a:r>
            <a:r>
              <a:rPr lang="en-US" altLang="zh-CN" sz="1100" dirty="0" smtClean="0"/>
              <a:t> sync-up between two testers.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FPGA Register Definitions (CTRL 5)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424"/>
                <a:gridCol w="3024336"/>
                <a:gridCol w="864096"/>
                <a:gridCol w="36107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Bits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Field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31:00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Last</a:t>
                      </a:r>
                      <a:r>
                        <a:rPr lang="en-US" altLang="zh-CN" baseline="0" dirty="0" smtClean="0"/>
                        <a:t> s</a:t>
                      </a:r>
                      <a:r>
                        <a:rPr lang="en-US" altLang="zh-CN" dirty="0" smtClean="0"/>
                        <a:t>tat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counter access time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10ns</a:t>
                      </a:r>
                      <a:r>
                        <a:rPr lang="en-US" altLang="zh-CN" baseline="0" dirty="0" smtClean="0"/>
                        <a:t> unit, round up every 43s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7544" y="1268760"/>
            <a:ext cx="4766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0x00000010: Statistic counter access time record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FPGA Register Definitions (DATA </a:t>
            </a:r>
            <a:r>
              <a:rPr lang="en-US" altLang="zh-CN" sz="2000" dirty="0" smtClean="0"/>
              <a:t>TX</a:t>
            </a:r>
            <a:r>
              <a:rPr lang="en-US" altLang="zh-CN" sz="4000" dirty="0" smtClean="0"/>
              <a:t> 1)</a:t>
            </a:r>
            <a:endParaRPr lang="zh-CN" altLang="en-US" sz="40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9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424"/>
                <a:gridCol w="3024336"/>
                <a:gridCol w="864096"/>
                <a:gridCol w="36107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Bits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Field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31:20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R/W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0x000xxxxx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19:17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R/W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Inject error control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R/W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1=inject,</a:t>
                      </a:r>
                      <a:r>
                        <a:rPr lang="en-US" altLang="zh-CN" baseline="0" dirty="0" smtClean="0"/>
                        <a:t> poll 0x04000014, set 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15:12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Inject</a:t>
                      </a:r>
                      <a:r>
                        <a:rPr lang="en-US" altLang="zh-CN" baseline="0" dirty="0" smtClean="0"/>
                        <a:t> error target stream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R/W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0~7=8</a:t>
                      </a:r>
                      <a:r>
                        <a:rPr lang="en-US" altLang="zh-CN" baseline="0" dirty="0" smtClean="0"/>
                        <a:t> streams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11:08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Inject error 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R/W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0=CRC</a:t>
                      </a:r>
                      <a:r>
                        <a:rPr lang="en-US" altLang="zh-CN" baseline="0" dirty="0" smtClean="0"/>
                        <a:t>; 1=BIT; 3=L4;</a:t>
                      </a:r>
                    </a:p>
                    <a:p>
                      <a:r>
                        <a:rPr lang="en-US" altLang="zh-CN" baseline="0" dirty="0" smtClean="0"/>
                        <a:t>4=LOS (loss of sequence); </a:t>
                      </a:r>
                    </a:p>
                    <a:p>
                      <a:r>
                        <a:rPr lang="en-US" altLang="zh-CN" baseline="0" dirty="0" smtClean="0"/>
                        <a:t>5=OOS (out of sequence); </a:t>
                      </a:r>
                    </a:p>
                    <a:p>
                      <a:r>
                        <a:rPr lang="en-US" altLang="zh-CN" baseline="0" dirty="0" smtClean="0"/>
                        <a:t>6=DUP (duplicate of sequence)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07:04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R/W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Enable Y.1564 test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R/W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1=enable Y.1564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Send CPU</a:t>
                      </a:r>
                      <a:r>
                        <a:rPr lang="en-US" altLang="zh-CN" baseline="0" dirty="0" smtClean="0"/>
                        <a:t> Non-Test packet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R/W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1=send</a:t>
                      </a:r>
                      <a:r>
                        <a:rPr lang="en-US" altLang="zh-CN" smtClean="0"/>
                        <a:t>.</a:t>
                      </a:r>
                      <a:r>
                        <a:rPr lang="en-US" altLang="zh-CN" baseline="0" smtClean="0"/>
                        <a:t> After </a:t>
                      </a:r>
                      <a:r>
                        <a:rPr lang="en-US" altLang="zh-CN" baseline="0" dirty="0" smtClean="0"/>
                        <a:t>poll 0x04000014, set 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Enable “TRIETH” 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R/W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1=enable, should</a:t>
                      </a:r>
                      <a:r>
                        <a:rPr lang="en-US" altLang="zh-CN" baseline="0" dirty="0" smtClean="0"/>
                        <a:t> always set 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Tx</a:t>
                      </a:r>
                      <a:r>
                        <a:rPr lang="en-US" altLang="zh-CN" dirty="0" smtClean="0"/>
                        <a:t> test start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R/W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1=start; 0=stop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7544" y="1268760"/>
            <a:ext cx="237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0x04000010: 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 control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FPGA Register Definitions (DATA </a:t>
            </a:r>
            <a:r>
              <a:rPr lang="en-US" altLang="zh-CN" sz="2200" dirty="0" smtClean="0"/>
              <a:t>TX</a:t>
            </a:r>
            <a:r>
              <a:rPr lang="en-US" altLang="zh-CN" dirty="0" smtClean="0"/>
              <a:t> 2)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9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424"/>
                <a:gridCol w="3024336"/>
                <a:gridCol w="864096"/>
                <a:gridCol w="36107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Bits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Field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31:20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0x000xxxxx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19:17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Inject error done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1=inject error</a:t>
                      </a:r>
                      <a:r>
                        <a:rPr lang="en-US" altLang="zh-CN" baseline="0" dirty="0" smtClean="0"/>
                        <a:t> done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15:12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Inject</a:t>
                      </a:r>
                      <a:r>
                        <a:rPr lang="en-US" altLang="zh-CN" baseline="0" dirty="0" smtClean="0"/>
                        <a:t> error target stream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Reflect 0x04000010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11:08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Inject error 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Reflect 0x04000010</a:t>
                      </a:r>
                    </a:p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07:04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Enable Y.1564 test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Reflect 0x04000010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Send CPU</a:t>
                      </a:r>
                      <a:r>
                        <a:rPr lang="en-US" altLang="zh-CN" baseline="0" dirty="0" smtClean="0"/>
                        <a:t> Non-Test packet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1=CPU</a:t>
                      </a:r>
                      <a:r>
                        <a:rPr lang="en-US" altLang="zh-CN" baseline="0" dirty="0" smtClean="0"/>
                        <a:t> packet sent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Enable “TRIETH” 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Reflect 0x04000010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Tx</a:t>
                      </a:r>
                      <a:r>
                        <a:rPr lang="en-US" altLang="zh-CN" dirty="0" smtClean="0"/>
                        <a:t> test start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Reflect 0x04000010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7544" y="1268760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0x04000014: 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 status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FPGA Register Definitions (DATA </a:t>
            </a:r>
            <a:r>
              <a:rPr lang="en-US" altLang="zh-CN" sz="2200" dirty="0" smtClean="0"/>
              <a:t>TX</a:t>
            </a:r>
            <a:r>
              <a:rPr lang="en-US" altLang="zh-CN" dirty="0" smtClean="0"/>
              <a:t> 3)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3540616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424"/>
                <a:gridCol w="3024336"/>
                <a:gridCol w="864096"/>
                <a:gridCol w="36107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Bits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Field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31:16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Bandwidth</a:t>
                      </a:r>
                      <a:r>
                        <a:rPr lang="en-US" altLang="zh-CN" baseline="0" dirty="0" smtClean="0"/>
                        <a:t> Incremental Rate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R/W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See</a:t>
                      </a:r>
                      <a:r>
                        <a:rPr lang="en-US" altLang="zh-CN" baseline="0" dirty="0" smtClean="0"/>
                        <a:t> Operation Procedure Note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15:00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Frame Length in Byte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R/W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Currently supports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48~12000 Byte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7544" y="1268760"/>
            <a:ext cx="61193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0x04000020: (stream 0)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 bandwidth and frame length control</a:t>
            </a:r>
          </a:p>
          <a:p>
            <a:r>
              <a:rPr lang="en-US" altLang="zh-CN" dirty="0" smtClean="0"/>
              <a:t>0x04000024: (stream 1)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 bandwidth and frame length control</a:t>
            </a:r>
          </a:p>
          <a:p>
            <a:r>
              <a:rPr lang="en-US" altLang="zh-CN" dirty="0" smtClean="0"/>
              <a:t>0x04000028: (stream 2)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 bandwidth and frame length control</a:t>
            </a:r>
          </a:p>
          <a:p>
            <a:r>
              <a:rPr lang="en-US" altLang="zh-CN" dirty="0" smtClean="0"/>
              <a:t>0x0400002c: (stream 3)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 bandwidth and frame length control</a:t>
            </a:r>
          </a:p>
          <a:p>
            <a:r>
              <a:rPr lang="en-US" altLang="zh-CN" dirty="0" smtClean="0"/>
              <a:t>0x04000030: (stream 4)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 bandwidth and frame length control</a:t>
            </a:r>
          </a:p>
          <a:p>
            <a:r>
              <a:rPr lang="en-US" altLang="zh-CN" dirty="0" smtClean="0"/>
              <a:t>0x04000034: (stream 5)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 bandwidth and frame length control</a:t>
            </a:r>
          </a:p>
          <a:p>
            <a:r>
              <a:rPr lang="en-US" altLang="zh-CN" dirty="0" smtClean="0"/>
              <a:t>0x04000038: (stream 6)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 bandwidth and frame length control</a:t>
            </a:r>
          </a:p>
          <a:p>
            <a:r>
              <a:rPr lang="en-US" altLang="zh-CN" dirty="0" smtClean="0"/>
              <a:t>0x0400003c: (stream 7)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 bandwidth and frame length control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FPGA Register Definitions (DATA </a:t>
            </a:r>
            <a:r>
              <a:rPr lang="en-US" altLang="zh-CN" sz="2200" dirty="0" smtClean="0"/>
              <a:t>TX</a:t>
            </a:r>
            <a:r>
              <a:rPr lang="en-US" altLang="zh-CN" dirty="0" smtClean="0"/>
              <a:t> 3)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3540616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424"/>
                <a:gridCol w="3024336"/>
                <a:gridCol w="864096"/>
                <a:gridCol w="36107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Bits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Field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31:00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Scale Factor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R/W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See</a:t>
                      </a:r>
                      <a:r>
                        <a:rPr lang="en-US" altLang="zh-CN" baseline="0" dirty="0" smtClean="0"/>
                        <a:t> Operation Procedure Note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7544" y="1268760"/>
            <a:ext cx="48587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0x04000040: (stream 0)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 bandwidth scale factor</a:t>
            </a:r>
          </a:p>
          <a:p>
            <a:r>
              <a:rPr lang="en-US" altLang="zh-CN" dirty="0" smtClean="0"/>
              <a:t>0x04000044: (stream 1)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 bandwidth scale factor</a:t>
            </a:r>
          </a:p>
          <a:p>
            <a:r>
              <a:rPr lang="en-US" altLang="zh-CN" dirty="0" smtClean="0"/>
              <a:t>0x04000048: (stream 2)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 bandwidth scale factor</a:t>
            </a:r>
          </a:p>
          <a:p>
            <a:r>
              <a:rPr lang="en-US" altLang="zh-CN" dirty="0" smtClean="0"/>
              <a:t>0x0400004c: (stream 3)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 bandwidth scale factor</a:t>
            </a:r>
          </a:p>
          <a:p>
            <a:r>
              <a:rPr lang="en-US" altLang="zh-CN" dirty="0" smtClean="0"/>
              <a:t>0x04000050: (stream 4)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 bandwidth scale factor</a:t>
            </a:r>
          </a:p>
          <a:p>
            <a:r>
              <a:rPr lang="en-US" altLang="zh-CN" dirty="0" smtClean="0"/>
              <a:t>0x04000054: (stream 5)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 bandwidth scale factor</a:t>
            </a:r>
          </a:p>
          <a:p>
            <a:r>
              <a:rPr lang="en-US" altLang="zh-CN" dirty="0" smtClean="0"/>
              <a:t>0x04000058: (stream 6)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 bandwidth scale factor</a:t>
            </a:r>
          </a:p>
          <a:p>
            <a:r>
              <a:rPr lang="en-US" altLang="zh-CN" dirty="0" smtClean="0"/>
              <a:t>0x0400005c: (stream 7)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 bandwidth scale factor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FPGA Register Definitions (DATA </a:t>
            </a:r>
            <a:r>
              <a:rPr lang="en-US" altLang="zh-CN" sz="2200" dirty="0" smtClean="0"/>
              <a:t>TX</a:t>
            </a:r>
            <a:r>
              <a:rPr lang="en-US" altLang="zh-CN" dirty="0" smtClean="0"/>
              <a:t> 4)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3540616"/>
          <a:ext cx="8229600" cy="348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424"/>
                <a:gridCol w="2232248"/>
                <a:gridCol w="864096"/>
                <a:gridCol w="44028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Bits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Field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31:28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Payload 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R/W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0~3: const, </a:t>
                      </a:r>
                      <a:r>
                        <a:rPr lang="en-US" altLang="zh-CN" dirty="0" err="1" smtClean="0"/>
                        <a:t>incr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en-US" altLang="zh-CN" dirty="0" err="1" smtClean="0"/>
                        <a:t>decr</a:t>
                      </a:r>
                      <a:r>
                        <a:rPr lang="en-US" altLang="zh-CN" dirty="0" smtClean="0"/>
                        <a:t>, const; </a:t>
                      </a:r>
                    </a:p>
                    <a:p>
                      <a:r>
                        <a:rPr lang="en-US" altLang="zh-CN" dirty="0" smtClean="0"/>
                        <a:t>4~7: 2e31, 2e23,2e15,2e11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27:24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R/W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23:16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Payload seed Byte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R/W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Seed of payload</a:t>
                      </a:r>
                      <a:r>
                        <a:rPr lang="en-US" altLang="zh-CN" baseline="0" dirty="0" smtClean="0"/>
                        <a:t> type 0~3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15:00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Header</a:t>
                      </a:r>
                      <a:r>
                        <a:rPr lang="en-US" altLang="zh-CN" baseline="0" dirty="0" smtClean="0"/>
                        <a:t> length in Byte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R/W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Currently supports 14:4:248</a:t>
                      </a:r>
                      <a:r>
                        <a:rPr lang="en-US" altLang="zh-CN" baseline="0" dirty="0" smtClean="0"/>
                        <a:t> Byte.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All L2~L4 header content is (4m+2) Byte long, and [31:16] of </a:t>
                      </a:r>
                      <a:r>
                        <a:rPr lang="en-US" altLang="zh-CN" dirty="0" smtClean="0"/>
                        <a:t>0x04000x00</a:t>
                      </a:r>
                      <a:r>
                        <a:rPr lang="en-US" altLang="zh-CN" baseline="0" dirty="0" smtClean="0"/>
                        <a:t> is padded to the header content as a payload indication tag. </a:t>
                      </a:r>
                      <a:endParaRPr lang="zh-CN" altLang="en-US" dirty="0" smtClean="0"/>
                    </a:p>
                    <a:p>
                      <a:r>
                        <a:rPr lang="en-US" altLang="zh-CN" baseline="0" dirty="0" smtClean="0"/>
                        <a:t>So this value must be</a:t>
                      </a:r>
                    </a:p>
                    <a:p>
                      <a:r>
                        <a:rPr lang="en-US" altLang="zh-CN" baseline="0" dirty="0" smtClean="0"/>
                        <a:t>L2~L4 </a:t>
                      </a:r>
                      <a:r>
                        <a:rPr lang="en-US" altLang="zh-CN" baseline="0" dirty="0" err="1" smtClean="0"/>
                        <a:t>HeaderLength</a:t>
                      </a:r>
                      <a:r>
                        <a:rPr lang="en-US" altLang="zh-CN" baseline="0" dirty="0" smtClean="0"/>
                        <a:t> + 2 = 4n Byte.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7544" y="1268760"/>
            <a:ext cx="6459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0x04000000: (stream 0)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 frame header configuration information</a:t>
            </a:r>
          </a:p>
          <a:p>
            <a:r>
              <a:rPr lang="en-US" altLang="zh-CN" dirty="0" smtClean="0"/>
              <a:t>0x04000100: (stream 1)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 frame header configuration information</a:t>
            </a:r>
          </a:p>
          <a:p>
            <a:r>
              <a:rPr lang="en-US" altLang="zh-CN" dirty="0" smtClean="0"/>
              <a:t>0x04000200: (stream 2)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 frame header configuration information</a:t>
            </a:r>
          </a:p>
          <a:p>
            <a:r>
              <a:rPr lang="en-US" altLang="zh-CN" dirty="0" smtClean="0"/>
              <a:t>0x04000300: (stream 3)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 frame header configuration information</a:t>
            </a:r>
          </a:p>
          <a:p>
            <a:r>
              <a:rPr lang="en-US" altLang="zh-CN" dirty="0" smtClean="0"/>
              <a:t>0x04000400: (stream 4)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 frame header configuration information</a:t>
            </a:r>
          </a:p>
          <a:p>
            <a:r>
              <a:rPr lang="en-US" altLang="zh-CN" dirty="0" smtClean="0"/>
              <a:t>0x04000500: (stream 5)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 frame header configuration information</a:t>
            </a:r>
          </a:p>
          <a:p>
            <a:r>
              <a:rPr lang="en-US" altLang="zh-CN" dirty="0" smtClean="0"/>
              <a:t>0x04000600: (stream 6)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 frame header configuration information</a:t>
            </a:r>
          </a:p>
          <a:p>
            <a:r>
              <a:rPr lang="en-US" altLang="zh-CN" dirty="0" smtClean="0"/>
              <a:t>0x04000700: (stream 7)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 frame header configuration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FPGA Register Definitions (DATA </a:t>
            </a:r>
            <a:r>
              <a:rPr lang="en-US" altLang="zh-CN" sz="2200" dirty="0" smtClean="0"/>
              <a:t>TX</a:t>
            </a:r>
            <a:r>
              <a:rPr lang="en-US" altLang="zh-CN" dirty="0" smtClean="0"/>
              <a:t> 5)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3540616"/>
          <a:ext cx="82296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424"/>
                <a:gridCol w="3024336"/>
                <a:gridCol w="864096"/>
                <a:gridCol w="36107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Bits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Field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31:00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Header</a:t>
                      </a:r>
                      <a:r>
                        <a:rPr lang="en-US" altLang="zh-CN" baseline="0" dirty="0" smtClean="0"/>
                        <a:t> content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R/W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All L1~L4 header is (4n+2) Byte long, and [31:16] of </a:t>
                      </a:r>
                      <a:r>
                        <a:rPr lang="en-US" altLang="zh-CN" dirty="0" smtClean="0"/>
                        <a:t>0x04000x00</a:t>
                      </a:r>
                      <a:r>
                        <a:rPr lang="en-US" altLang="zh-CN" baseline="0" dirty="0" smtClean="0"/>
                        <a:t> is padded to the header content as a payload indication tag. 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7544" y="1268760"/>
            <a:ext cx="78224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0x04000000+4 ~ 0x04000000+HeaderLength : (stream 0)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 frame header content</a:t>
            </a:r>
          </a:p>
          <a:p>
            <a:r>
              <a:rPr lang="en-US" altLang="zh-CN" dirty="0" smtClean="0"/>
              <a:t>0x04000100+4 ~ 0x04000100+HeaderLength : (stream 1)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 frame header content</a:t>
            </a:r>
          </a:p>
          <a:p>
            <a:r>
              <a:rPr lang="en-US" altLang="zh-CN" dirty="0" smtClean="0"/>
              <a:t>0x04000200+4 ~ 0x04000200+HeaderLength : (stream 2)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 frame header content</a:t>
            </a:r>
          </a:p>
          <a:p>
            <a:r>
              <a:rPr lang="en-US" altLang="zh-CN" dirty="0" smtClean="0"/>
              <a:t>0x04000300+4 ~ 0x04000300+HeaderLength : (stream 3)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 frame header content</a:t>
            </a:r>
          </a:p>
          <a:p>
            <a:r>
              <a:rPr lang="en-US" altLang="zh-CN" dirty="0" smtClean="0"/>
              <a:t>0x04000400+4 ~ 0x04000400+HeaderLength : (stream 4)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 frame header content</a:t>
            </a:r>
          </a:p>
          <a:p>
            <a:r>
              <a:rPr lang="en-US" altLang="zh-CN" dirty="0" smtClean="0"/>
              <a:t>0x04000500+4 ~ 0x04000500+HeaderLength : (stream 5)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 frame header content</a:t>
            </a:r>
          </a:p>
          <a:p>
            <a:r>
              <a:rPr lang="en-US" altLang="zh-CN" dirty="0" smtClean="0"/>
              <a:t>0x04000600+4 ~ 0x04000600+HeaderLength : (stream 6)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 frame header content</a:t>
            </a:r>
          </a:p>
          <a:p>
            <a:r>
              <a:rPr lang="en-US" altLang="zh-CN" dirty="0" smtClean="0"/>
              <a:t>0x04000700+4 ~ 0x04000700+HeaderLength : (stream 7)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 frame header 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FPGA Register Definitions (DATA </a:t>
            </a:r>
            <a:r>
              <a:rPr lang="en-US" altLang="zh-CN" sz="2200" dirty="0" smtClean="0"/>
              <a:t>TX</a:t>
            </a:r>
            <a:r>
              <a:rPr lang="en-US" altLang="zh-CN" dirty="0" smtClean="0"/>
              <a:t> 6)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3540616"/>
          <a:ext cx="8229600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424"/>
                <a:gridCol w="3024336"/>
                <a:gridCol w="864096"/>
                <a:gridCol w="36107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Bits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Field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Tx</a:t>
                      </a:r>
                      <a:r>
                        <a:rPr lang="en-US" altLang="zh-CN" dirty="0" smtClean="0"/>
                        <a:t> stat </a:t>
                      </a:r>
                      <a:r>
                        <a:rPr lang="en-US" altLang="zh-CN" dirty="0" err="1" smtClean="0"/>
                        <a:t>MAC_Broadcast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R/W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MAC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Des_Addr</a:t>
                      </a:r>
                      <a:r>
                        <a:rPr lang="en-US" altLang="zh-CN" baseline="0" dirty="0" smtClean="0"/>
                        <a:t> is Broadcast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Tx</a:t>
                      </a:r>
                      <a:r>
                        <a:rPr lang="en-US" altLang="zh-CN" dirty="0" smtClean="0"/>
                        <a:t> stat </a:t>
                      </a:r>
                      <a:r>
                        <a:rPr lang="en-US" altLang="zh-CN" dirty="0" err="1" smtClean="0"/>
                        <a:t>MAC_Multicast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R/W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MAC </a:t>
                      </a:r>
                      <a:r>
                        <a:rPr lang="en-US" altLang="zh-CN" dirty="0" err="1" smtClean="0"/>
                        <a:t>Des_Addr</a:t>
                      </a:r>
                      <a:r>
                        <a:rPr lang="en-US" altLang="zh-CN" dirty="0" smtClean="0"/>
                        <a:t> is Multicast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Tx</a:t>
                      </a:r>
                      <a:r>
                        <a:rPr lang="en-US" altLang="zh-CN" dirty="0" smtClean="0"/>
                        <a:t> stat </a:t>
                      </a:r>
                      <a:r>
                        <a:rPr lang="en-US" altLang="zh-CN" dirty="0" err="1" smtClean="0"/>
                        <a:t>MAC_Unicast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R/W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MAC </a:t>
                      </a:r>
                      <a:r>
                        <a:rPr lang="en-US" altLang="zh-CN" dirty="0" err="1" smtClean="0"/>
                        <a:t>Des_Addr</a:t>
                      </a:r>
                      <a:r>
                        <a:rPr lang="en-US" altLang="zh-CN" dirty="0" smtClean="0"/>
                        <a:t> is </a:t>
                      </a:r>
                      <a:r>
                        <a:rPr lang="en-US" altLang="zh-CN" dirty="0" err="1" smtClean="0"/>
                        <a:t>Unicast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Tx</a:t>
                      </a:r>
                      <a:r>
                        <a:rPr lang="en-US" altLang="zh-CN" dirty="0" smtClean="0"/>
                        <a:t> stat </a:t>
                      </a:r>
                      <a:r>
                        <a:rPr lang="en-US" altLang="zh-CN" dirty="0" err="1" smtClean="0"/>
                        <a:t>Keep_Alive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R/W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MAC </a:t>
                      </a:r>
                      <a:r>
                        <a:rPr lang="en-US" altLang="zh-CN" dirty="0" err="1" smtClean="0"/>
                        <a:t>Des_Addr</a:t>
                      </a:r>
                      <a:r>
                        <a:rPr lang="en-US" altLang="zh-CN" baseline="0" dirty="0" smtClean="0"/>
                        <a:t> = </a:t>
                      </a:r>
                      <a:r>
                        <a:rPr lang="en-US" altLang="zh-CN" baseline="0" dirty="0" err="1" smtClean="0"/>
                        <a:t>Src_Addr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27:24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Reserved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R/W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Tx</a:t>
                      </a:r>
                      <a:r>
                        <a:rPr lang="en-US" altLang="zh-CN" dirty="0" smtClean="0"/>
                        <a:t> stat MAC_ARP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R/W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MAC Type is ARP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Tx</a:t>
                      </a:r>
                      <a:r>
                        <a:rPr lang="en-US" altLang="zh-CN" dirty="0" smtClean="0"/>
                        <a:t> stat </a:t>
                      </a:r>
                      <a:r>
                        <a:rPr lang="en-US" altLang="zh-CN" dirty="0" err="1" smtClean="0"/>
                        <a:t>MAC_Pause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R/W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MAC</a:t>
                      </a:r>
                      <a:r>
                        <a:rPr lang="en-US" altLang="zh-CN" baseline="0" dirty="0" smtClean="0"/>
                        <a:t> Type is Pause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21:20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Reserved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R/W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19:16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Reserved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R/W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Tx</a:t>
                      </a:r>
                      <a:r>
                        <a:rPr lang="en-US" altLang="zh-CN" baseline="0" dirty="0" smtClean="0"/>
                        <a:t> stat VLAN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R/W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 VLAN</a:t>
                      </a:r>
                      <a:r>
                        <a:rPr lang="en-US" altLang="zh-CN" baseline="0" dirty="0" smtClean="0"/>
                        <a:t> Stacking is sent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Tx</a:t>
                      </a:r>
                      <a:r>
                        <a:rPr lang="en-US" altLang="zh-CN" baseline="0" dirty="0" smtClean="0"/>
                        <a:t> stat VLAN 2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R/W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VLAN</a:t>
                      </a:r>
                      <a:r>
                        <a:rPr lang="en-US" altLang="zh-CN" baseline="0" dirty="0" smtClean="0"/>
                        <a:t> Stacking is sent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Tx</a:t>
                      </a:r>
                      <a:r>
                        <a:rPr lang="en-US" altLang="zh-CN" baseline="0" dirty="0" smtClean="0"/>
                        <a:t> stat VLAN 3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R/W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 VLAN</a:t>
                      </a:r>
                      <a:r>
                        <a:rPr lang="en-US" altLang="zh-CN" baseline="0" dirty="0" smtClean="0"/>
                        <a:t> Stacking is sent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Reserved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R/W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11:08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Reserved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R/W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Tx</a:t>
                      </a:r>
                      <a:r>
                        <a:rPr lang="en-US" altLang="zh-CN" baseline="0" dirty="0" smtClean="0"/>
                        <a:t> stat MPLS 1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R/W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 MPLS</a:t>
                      </a:r>
                      <a:r>
                        <a:rPr lang="en-US" altLang="zh-CN" baseline="0" dirty="0" smtClean="0"/>
                        <a:t> Stacking is sent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Tx</a:t>
                      </a:r>
                      <a:r>
                        <a:rPr lang="en-US" altLang="zh-CN" baseline="0" dirty="0" smtClean="0"/>
                        <a:t> stat MPLS 2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R/W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 MPLS</a:t>
                      </a:r>
                      <a:r>
                        <a:rPr lang="en-US" altLang="zh-CN" baseline="0" dirty="0" smtClean="0"/>
                        <a:t> Stacking is sent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Tx</a:t>
                      </a:r>
                      <a:r>
                        <a:rPr lang="en-US" altLang="zh-CN" baseline="0" dirty="0" smtClean="0"/>
                        <a:t> stat MPLS 3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R/W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 MPLS</a:t>
                      </a:r>
                      <a:r>
                        <a:rPr lang="en-US" altLang="zh-CN" baseline="0" dirty="0" smtClean="0"/>
                        <a:t> Stacking is sent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Reserved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R/W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03:00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Reserved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R/W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7544" y="1268760"/>
            <a:ext cx="76955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0x04000000+HeaderLength+4: (stream 0)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 frame statistic configuration [63:32]</a:t>
            </a:r>
          </a:p>
          <a:p>
            <a:r>
              <a:rPr lang="en-US" altLang="zh-CN" dirty="0" smtClean="0"/>
              <a:t>0x04000100+HeaderLength+4: (stream 1)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 frame statistic configuration [63:32]</a:t>
            </a:r>
          </a:p>
          <a:p>
            <a:r>
              <a:rPr lang="en-US" altLang="zh-CN" dirty="0" smtClean="0"/>
              <a:t>0x04000200+HeaderLength+4: (stream 2)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 frame statistic configuration [63:32]</a:t>
            </a:r>
          </a:p>
          <a:p>
            <a:r>
              <a:rPr lang="en-US" altLang="zh-CN" dirty="0" smtClean="0"/>
              <a:t>0x04000300+HeaderLength+4: (stream 3)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 frame statistic configuration [63:32]</a:t>
            </a:r>
          </a:p>
          <a:p>
            <a:r>
              <a:rPr lang="en-US" altLang="zh-CN" dirty="0" smtClean="0"/>
              <a:t>0x04000400+HeaderLength+4: (stream 4)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 frame statistic configuration [63:32]</a:t>
            </a:r>
          </a:p>
          <a:p>
            <a:r>
              <a:rPr lang="en-US" altLang="zh-CN" dirty="0" smtClean="0"/>
              <a:t>0x04000500+HeaderLength+4: (stream 5)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 frame statistic configuration [63:32]</a:t>
            </a:r>
          </a:p>
          <a:p>
            <a:r>
              <a:rPr lang="en-US" altLang="zh-CN" dirty="0" smtClean="0"/>
              <a:t>0x04000600+HeaderLength+4: (stream 6)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 frame statistic configuration [63:32]</a:t>
            </a:r>
          </a:p>
          <a:p>
            <a:r>
              <a:rPr lang="en-US" altLang="zh-CN" dirty="0" smtClean="0"/>
              <a:t>0x04000700+HeaderLength+4: (stream 7)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 frame statistic configuration [63:32]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FPGA Register Definitions (DATA </a:t>
            </a:r>
            <a:r>
              <a:rPr lang="en-US" altLang="zh-CN" sz="2200" dirty="0" smtClean="0"/>
              <a:t>TX</a:t>
            </a:r>
            <a:r>
              <a:rPr lang="en-US" altLang="zh-CN" dirty="0" smtClean="0"/>
              <a:t> 7)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3540616"/>
          <a:ext cx="8229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424"/>
                <a:gridCol w="3024336"/>
                <a:gridCol w="864096"/>
                <a:gridCol w="36107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Bits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Field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Tx</a:t>
                      </a:r>
                      <a:r>
                        <a:rPr lang="en-US" altLang="zh-CN" dirty="0" smtClean="0"/>
                        <a:t> stat</a:t>
                      </a:r>
                      <a:r>
                        <a:rPr lang="en-US" altLang="zh-CN" baseline="0" dirty="0" smtClean="0"/>
                        <a:t> IPv4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R/W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IP version is v4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Tx</a:t>
                      </a:r>
                      <a:r>
                        <a:rPr lang="en-US" altLang="zh-CN" dirty="0" smtClean="0"/>
                        <a:t> stat</a:t>
                      </a:r>
                      <a:r>
                        <a:rPr lang="en-US" altLang="zh-CN" baseline="0" dirty="0" smtClean="0"/>
                        <a:t> IPv6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R/W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IP version</a:t>
                      </a:r>
                      <a:r>
                        <a:rPr lang="en-US" altLang="zh-CN" baseline="0" dirty="0" smtClean="0"/>
                        <a:t> is v6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Tx</a:t>
                      </a:r>
                      <a:r>
                        <a:rPr lang="en-US" altLang="zh-CN" dirty="0" smtClean="0"/>
                        <a:t> stat </a:t>
                      </a:r>
                      <a:r>
                        <a:rPr lang="en-US" altLang="zh-CN" dirty="0" err="1" smtClean="0"/>
                        <a:t>IP_Broadcast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R/W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IP </a:t>
                      </a:r>
                      <a:r>
                        <a:rPr lang="en-US" altLang="zh-CN" baseline="0" dirty="0" err="1" smtClean="0"/>
                        <a:t>Des_Addr</a:t>
                      </a:r>
                      <a:r>
                        <a:rPr lang="en-US" altLang="zh-CN" baseline="0" dirty="0" smtClean="0"/>
                        <a:t> is Broadcast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Tx</a:t>
                      </a:r>
                      <a:r>
                        <a:rPr lang="en-US" altLang="zh-CN" dirty="0" smtClean="0"/>
                        <a:t> stat </a:t>
                      </a:r>
                      <a:r>
                        <a:rPr lang="en-US" altLang="zh-CN" dirty="0" err="1" smtClean="0"/>
                        <a:t>IP_Multicast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R/W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IP </a:t>
                      </a:r>
                      <a:r>
                        <a:rPr lang="en-US" altLang="zh-CN" dirty="0" err="1" smtClean="0"/>
                        <a:t>Des_Addr</a:t>
                      </a:r>
                      <a:r>
                        <a:rPr lang="en-US" altLang="zh-CN" dirty="0" smtClean="0"/>
                        <a:t> is Multicast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Tx</a:t>
                      </a:r>
                      <a:r>
                        <a:rPr lang="en-US" altLang="zh-CN" dirty="0" smtClean="0"/>
                        <a:t> stat </a:t>
                      </a:r>
                      <a:r>
                        <a:rPr lang="en-US" altLang="zh-CN" dirty="0" err="1" smtClean="0"/>
                        <a:t>IP_Anycast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R/W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IP </a:t>
                      </a:r>
                      <a:r>
                        <a:rPr lang="en-US" altLang="zh-CN" dirty="0" err="1" smtClean="0"/>
                        <a:t>Des_Addr</a:t>
                      </a:r>
                      <a:r>
                        <a:rPr lang="en-US" altLang="zh-CN" dirty="0" smtClean="0"/>
                        <a:t> is </a:t>
                      </a:r>
                      <a:r>
                        <a:rPr lang="en-US" altLang="zh-CN" dirty="0" err="1" smtClean="0"/>
                        <a:t>Anycast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Tx</a:t>
                      </a:r>
                      <a:r>
                        <a:rPr lang="en-US" altLang="zh-CN" dirty="0" smtClean="0"/>
                        <a:t> stat </a:t>
                      </a:r>
                      <a:r>
                        <a:rPr lang="en-US" altLang="zh-CN" dirty="0" err="1" smtClean="0"/>
                        <a:t>IP_Unicast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R/W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IP </a:t>
                      </a:r>
                      <a:r>
                        <a:rPr lang="en-US" altLang="zh-CN" dirty="0" err="1" smtClean="0"/>
                        <a:t>Des_Addr</a:t>
                      </a:r>
                      <a:r>
                        <a:rPr lang="en-US" altLang="zh-CN" dirty="0" smtClean="0"/>
                        <a:t> is </a:t>
                      </a:r>
                      <a:r>
                        <a:rPr lang="en-US" altLang="zh-CN" dirty="0" err="1" smtClean="0"/>
                        <a:t>Unicast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25:24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Reserved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R/W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Tx</a:t>
                      </a:r>
                      <a:r>
                        <a:rPr lang="en-US" altLang="zh-CN" dirty="0" smtClean="0"/>
                        <a:t> stat IP_TCP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R/W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IP Type is TCP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Tx</a:t>
                      </a:r>
                      <a:r>
                        <a:rPr lang="en-US" altLang="zh-CN" dirty="0" smtClean="0"/>
                        <a:t> stat IP_UDP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R/W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IP</a:t>
                      </a:r>
                      <a:r>
                        <a:rPr lang="en-US" altLang="zh-CN" baseline="0" smtClean="0"/>
                        <a:t> </a:t>
                      </a:r>
                      <a:r>
                        <a:rPr lang="en-US" altLang="zh-CN" smtClean="0"/>
                        <a:t>Type is UDP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21:20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Reserved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R/W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19:00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Reserved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R/W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7544" y="1268760"/>
            <a:ext cx="76059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0x04000000+HeaderLength+8: (stream 0)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 frame statistic configuration [31:0]</a:t>
            </a:r>
          </a:p>
          <a:p>
            <a:r>
              <a:rPr lang="en-US" altLang="zh-CN" dirty="0" smtClean="0"/>
              <a:t>0x04000100+HeaderLength+8: (stream 1)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 frame statistic configuration [31:0]</a:t>
            </a:r>
          </a:p>
          <a:p>
            <a:r>
              <a:rPr lang="en-US" altLang="zh-CN" dirty="0" smtClean="0"/>
              <a:t>0x04000200+HeaderLength+8: (stream 2)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 frame statistic configuration [31:0]</a:t>
            </a:r>
          </a:p>
          <a:p>
            <a:r>
              <a:rPr lang="en-US" altLang="zh-CN" dirty="0" smtClean="0"/>
              <a:t>0x04000300+HeaderLength+8: (stream 3)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 frame statistic configuration [31:0]</a:t>
            </a:r>
          </a:p>
          <a:p>
            <a:r>
              <a:rPr lang="en-US" altLang="zh-CN" dirty="0" smtClean="0"/>
              <a:t>0x04000400+HeaderLength+8: (stream 4)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 frame statistic configuration [31:0]</a:t>
            </a:r>
          </a:p>
          <a:p>
            <a:r>
              <a:rPr lang="en-US" altLang="zh-CN" dirty="0" smtClean="0"/>
              <a:t>0x04000500+HeaderLength+8: (stream 5)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 frame statistic configuration [31:0]</a:t>
            </a:r>
          </a:p>
          <a:p>
            <a:r>
              <a:rPr lang="en-US" altLang="zh-CN" dirty="0" smtClean="0"/>
              <a:t>0x04000600+HeaderLength+8: (stream 6)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 frame statistic configuration [31:0]</a:t>
            </a:r>
          </a:p>
          <a:p>
            <a:r>
              <a:rPr lang="en-US" altLang="zh-CN" dirty="0" smtClean="0"/>
              <a:t>0x04000700+HeaderLength+8: (stream 7)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 frame statistic configuration [31:0]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6644"/>
            <a:ext cx="9144000" cy="208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FPGA Register Definitions (STAT </a:t>
            </a:r>
            <a:r>
              <a:rPr lang="en-US" altLang="zh-CN" sz="2200" dirty="0" smtClean="0"/>
              <a:t>TX-BIT</a:t>
            </a:r>
            <a:r>
              <a:rPr lang="en-US" altLang="zh-CN" dirty="0" smtClean="0"/>
              <a:t> 1)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</p:nvPr>
        </p:nvGraphicFramePr>
        <p:xfrm>
          <a:off x="107504" y="3284984"/>
          <a:ext cx="439248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0x08000000+StrNo.*256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MAC</a:t>
                      </a:r>
                      <a:r>
                        <a:rPr lang="en-US" altLang="zh-CN" baseline="0" dirty="0" smtClean="0"/>
                        <a:t> Broadcast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0x08000004+StrNo.*256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MAC</a:t>
                      </a:r>
                      <a:r>
                        <a:rPr lang="en-US" altLang="zh-CN" baseline="0" dirty="0" smtClean="0"/>
                        <a:t> Multicast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0x08000008+StrNo.*256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MAC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Unicast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0x0800000C+StrNo.*256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MAC</a:t>
                      </a:r>
                      <a:r>
                        <a:rPr lang="en-US" altLang="zh-CN" baseline="0" dirty="0" smtClean="0"/>
                        <a:t> Keep-alive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0x08000010+StrNo.*256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0x08000014+StrNo.*256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0x08000018+StrNo.*256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0x0800001C+StrNo.*256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MAC</a:t>
                      </a:r>
                      <a:r>
                        <a:rPr lang="en-US" altLang="zh-CN" baseline="0" dirty="0" smtClean="0"/>
                        <a:t> CRC error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内容占位符 8"/>
          <p:cNvGraphicFramePr>
            <a:graphicFrameLocks/>
          </p:cNvGraphicFramePr>
          <p:nvPr/>
        </p:nvGraphicFramePr>
        <p:xfrm>
          <a:off x="4644008" y="3284984"/>
          <a:ext cx="439248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0x08000020+StrNo.*256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MAC</a:t>
                      </a:r>
                      <a:r>
                        <a:rPr lang="en-US" altLang="zh-CN" baseline="0" dirty="0" smtClean="0"/>
                        <a:t> Type ARP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0x08000024+StrNo.*256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MAC</a:t>
                      </a:r>
                      <a:r>
                        <a:rPr lang="en-US" altLang="zh-CN" baseline="0" dirty="0" smtClean="0"/>
                        <a:t> Type Pause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0x08000028+StrNo.*256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0x0800002C+StrNo.*256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0x08000030+StrNo.*256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0x08000034+StrNo.*256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0x08000038+StrNo.*256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0x0800003C+StrNo.*256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0" y="1196752"/>
            <a:ext cx="2411760" cy="18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FPGA Feature List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11560" y="1344384"/>
          <a:ext cx="799288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/>
                <a:gridCol w="39964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 Do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1000 Mbps Wire-Speed Processing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>
                          <a:solidFill>
                            <a:srgbClr val="FF0000"/>
                          </a:solidFill>
                        </a:rPr>
                        <a:t>L1/L2/L3/L4 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Loopback w/ Filter</a:t>
                      </a:r>
                      <a:endParaRPr lang="zh-CN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PHY MDIO Control/Status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RJ45 Interface 10/100/1000 Mbps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SFP Interface 100/1000 Mbps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L2/L3/L4 Header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Gen/Parsing (IPv6)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solidFill>
                            <a:srgbClr val="00B050"/>
                          </a:solidFill>
                        </a:rPr>
                        <a:t>Tx</a:t>
                      </a: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 Traffic</a:t>
                      </a:r>
                      <a:r>
                        <a:rPr lang="en-US" altLang="zh-CN" baseline="0" dirty="0" smtClean="0">
                          <a:solidFill>
                            <a:srgbClr val="00B050"/>
                          </a:solidFill>
                        </a:rPr>
                        <a:t> Control (Throughput/Y.1564)</a:t>
                      </a: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“SN+TS+TRIETH” Tag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8 Test+1 Non-Test Stream Stat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CPU</a:t>
                      </a:r>
                      <a:r>
                        <a:rPr lang="en-US" altLang="zh-CN" baseline="0" dirty="0" smtClean="0"/>
                        <a:t> Non-Test Packet </a:t>
                      </a:r>
                      <a:r>
                        <a:rPr lang="en-US" altLang="zh-CN" baseline="0" dirty="0" err="1" smtClean="0"/>
                        <a:t>Tx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CPU Non-Test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Packet Rx w/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 Filter</a:t>
                      </a:r>
                      <a:endParaRPr lang="zh-CN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Configurable Payload Pattern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Error Detect/Inject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SPI Interface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4744"/>
            <a:ext cx="9144000" cy="208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FPGA Register Definitions (STAT </a:t>
            </a:r>
            <a:r>
              <a:rPr lang="en-US" altLang="zh-CN" sz="2200" dirty="0" smtClean="0"/>
              <a:t>TX-BIT</a:t>
            </a:r>
            <a:r>
              <a:rPr lang="en-US" altLang="zh-CN" dirty="0" smtClean="0"/>
              <a:t> 2)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</p:nvPr>
        </p:nvGraphicFramePr>
        <p:xfrm>
          <a:off x="107504" y="3284984"/>
          <a:ext cx="439248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0x08000040+StrNo.*256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VLAN</a:t>
                      </a:r>
                      <a:r>
                        <a:rPr lang="en-US" altLang="zh-CN" baseline="0" dirty="0" smtClean="0"/>
                        <a:t> 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0x08000044+StrNo.*256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VLAN</a:t>
                      </a:r>
                      <a:r>
                        <a:rPr lang="en-US" altLang="zh-CN" baseline="0" dirty="0" smtClean="0"/>
                        <a:t> 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0x08000048+StrNo.*256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VLAN</a:t>
                      </a:r>
                      <a:r>
                        <a:rPr lang="en-US" altLang="zh-CN" baseline="0" dirty="0" smtClean="0"/>
                        <a:t> 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0x0800004C+StrNo.*256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0x08000050+StrNo.*256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0x08000054+StrNo.*256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0x08000058+StrNo.*256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0x0800005C+StrNo.*256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内容占位符 8"/>
          <p:cNvGraphicFramePr>
            <a:graphicFrameLocks/>
          </p:cNvGraphicFramePr>
          <p:nvPr/>
        </p:nvGraphicFramePr>
        <p:xfrm>
          <a:off x="4644008" y="3284984"/>
          <a:ext cx="439248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0x08000060+StrNo.*256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MPLS</a:t>
                      </a:r>
                      <a:r>
                        <a:rPr lang="en-US" altLang="zh-CN" baseline="0" dirty="0" smtClean="0"/>
                        <a:t> 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0x08000064+StrNo.*256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MPLS</a:t>
                      </a:r>
                      <a:r>
                        <a:rPr lang="en-US" altLang="zh-CN" baseline="0" dirty="0" smtClean="0"/>
                        <a:t> 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0x08000068+StrNo.*256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MPLS</a:t>
                      </a:r>
                      <a:r>
                        <a:rPr lang="en-US" altLang="zh-CN" baseline="0" dirty="0" smtClean="0"/>
                        <a:t> 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0x0800006C+StrNo.*256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0x08000070+StrNo.*256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0x08000074+StrNo.*256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0x08000078+StrNo.*256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0x0800007C+StrNo.*256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2267744" y="1196752"/>
            <a:ext cx="2411760" cy="18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6644"/>
            <a:ext cx="9144000" cy="208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FPGA Register Definitions (STAT </a:t>
            </a:r>
            <a:r>
              <a:rPr lang="en-US" altLang="zh-CN" sz="2200" dirty="0" smtClean="0"/>
              <a:t>TX-BIT</a:t>
            </a:r>
            <a:r>
              <a:rPr lang="en-US" altLang="zh-CN" dirty="0" smtClean="0"/>
              <a:t> 3)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</p:nvPr>
        </p:nvGraphicFramePr>
        <p:xfrm>
          <a:off x="107504" y="3284984"/>
          <a:ext cx="439248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0x08000080+StrNo.*256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IPv4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0x08000084+StrNo.*256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IPv6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0x08000088+StrNo.*256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IP</a:t>
                      </a:r>
                      <a:r>
                        <a:rPr lang="en-US" altLang="zh-CN" baseline="0" dirty="0" smtClean="0"/>
                        <a:t> Broadcast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0x0800008C+StrNo.*256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IP</a:t>
                      </a:r>
                      <a:r>
                        <a:rPr lang="en-US" altLang="zh-CN" baseline="0" dirty="0" smtClean="0"/>
                        <a:t> Multicast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0x08000090+StrNo.*256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IP Any-cast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0x08000094+StrNo.*256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IP </a:t>
                      </a:r>
                      <a:r>
                        <a:rPr lang="en-US" altLang="zh-CN" dirty="0" err="1" smtClean="0"/>
                        <a:t>Unicast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0x08000098+StrNo.*256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0x0800009C+StrNo.*256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内容占位符 8"/>
          <p:cNvGraphicFramePr>
            <a:graphicFrameLocks/>
          </p:cNvGraphicFramePr>
          <p:nvPr/>
        </p:nvGraphicFramePr>
        <p:xfrm>
          <a:off x="4644008" y="3284984"/>
          <a:ext cx="439248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0x080000A0+StrNo.*256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IP Type</a:t>
                      </a:r>
                      <a:r>
                        <a:rPr lang="en-US" altLang="zh-CN" baseline="0" dirty="0" smtClean="0"/>
                        <a:t> TCP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0x080000A4+StrNo.*256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IP Type UDP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0x080000A8+StrNo.*256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0x080000AC+StrNo.*256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0x080000B0+StrNo.*256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0x080000B4+StrNo.*256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0x080000B8+StrNo.*256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0x080000BC+StrNo.*256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464496" y="1196752"/>
            <a:ext cx="2411760" cy="18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6644"/>
            <a:ext cx="9144000" cy="208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FPGA Register Definitions (STAT </a:t>
            </a:r>
            <a:r>
              <a:rPr lang="en-US" altLang="zh-CN" sz="2200" dirty="0" smtClean="0"/>
              <a:t>TX-BIT</a:t>
            </a:r>
            <a:r>
              <a:rPr lang="en-US" altLang="zh-CN" dirty="0" smtClean="0"/>
              <a:t> 4)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</p:nvPr>
        </p:nvGraphicFramePr>
        <p:xfrm>
          <a:off x="107504" y="3284984"/>
          <a:ext cx="439248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0x080000C0+StrNo.*256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L4 </a:t>
                      </a:r>
                      <a:r>
                        <a:rPr lang="en-US" altLang="zh-CN" dirty="0" err="1" smtClean="0"/>
                        <a:t>cksum</a:t>
                      </a:r>
                      <a:r>
                        <a:rPr lang="en-US" altLang="zh-CN" dirty="0" smtClean="0"/>
                        <a:t> error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0x080000C4+StrNo.*256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0x080000C8+StrNo.*256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0x080000CC+StrNo.*256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0x080000D0+StrNo.*256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0x080000D4+StrNo.*256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0x080000D8+StrNo.*256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0x080000DC+StrNo.*256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内容占位符 8"/>
          <p:cNvGraphicFramePr>
            <a:graphicFrameLocks/>
          </p:cNvGraphicFramePr>
          <p:nvPr/>
        </p:nvGraphicFramePr>
        <p:xfrm>
          <a:off x="4644008" y="3284984"/>
          <a:ext cx="439248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0x080000E0+StrNo.*256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Any length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0x080000E4+StrNo.*256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Runt length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0x080000E8+StrNo.*256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Jumbo</a:t>
                      </a:r>
                      <a:r>
                        <a:rPr lang="en-US" altLang="zh-CN" baseline="0" dirty="0" smtClean="0"/>
                        <a:t> length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0x080000EC+StrNo.*256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0x080000F0+StrNo.*256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0x080000F4+StrNo.*256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0x080000F8+StrNo.*256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0x080000FC+StrNo.*256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696744" y="1196752"/>
            <a:ext cx="2411760" cy="18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124744"/>
            <a:ext cx="9144000" cy="209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FPGA Register Definitions (STAT </a:t>
            </a:r>
            <a:r>
              <a:rPr lang="en-US" altLang="zh-CN" sz="2200" dirty="0" smtClean="0"/>
              <a:t>TX-VEC</a:t>
            </a:r>
            <a:r>
              <a:rPr lang="en-US" altLang="zh-CN" dirty="0" smtClean="0"/>
              <a:t> 1)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</p:nvPr>
        </p:nvGraphicFramePr>
        <p:xfrm>
          <a:off x="107504" y="3284984"/>
          <a:ext cx="439248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0x08010000+StrNo.*256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0x08010004+StrNo.*256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0x08010008+StrNo.*256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Duplicate frame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0x0801000C+StrNo.*256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0x08010010+StrNo.*256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0x08010014+StrNo.*256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0x08010018+StrNo.*256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Out</a:t>
                      </a:r>
                      <a:r>
                        <a:rPr lang="en-US" altLang="zh-CN" baseline="0" dirty="0" smtClean="0"/>
                        <a:t> of sequence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0x0801001C+StrNo.*256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内容占位符 8"/>
          <p:cNvGraphicFramePr>
            <a:graphicFrameLocks/>
          </p:cNvGraphicFramePr>
          <p:nvPr/>
        </p:nvGraphicFramePr>
        <p:xfrm>
          <a:off x="4644008" y="3284984"/>
          <a:ext cx="439248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0x08010020+StrNo.*256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0x08010024+StrNo.*256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0x08010028+StrNo.*256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Loss</a:t>
                      </a:r>
                      <a:r>
                        <a:rPr lang="en-US" altLang="zh-CN" baseline="0" dirty="0" smtClean="0"/>
                        <a:t> of frame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0x0801002C+StrNo.*256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0x08010030+StrNo.*256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0x08010034+StrNo.*256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0x08010038+StrNo.*256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Bit</a:t>
                      </a:r>
                      <a:r>
                        <a:rPr lang="en-US" altLang="zh-CN" baseline="0" dirty="0" smtClean="0"/>
                        <a:t> error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0x0801003C+StrNo.*256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0" y="1196752"/>
            <a:ext cx="2411760" cy="18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124744"/>
            <a:ext cx="9144000" cy="209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FPGA Register Definitions (STAT </a:t>
            </a:r>
            <a:r>
              <a:rPr lang="en-US" altLang="zh-CN" sz="2200" dirty="0" smtClean="0"/>
              <a:t>TX-VEC</a:t>
            </a:r>
            <a:r>
              <a:rPr lang="en-US" altLang="zh-CN" dirty="0" smtClean="0"/>
              <a:t> 2)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</p:nvPr>
        </p:nvGraphicFramePr>
        <p:xfrm>
          <a:off x="107504" y="3284984"/>
          <a:ext cx="439248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0x08010040+StrNo.*256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0x08010044+StrNo.*256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0x08010048+StrNo.*256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0x0801004C+StrNo.*256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0x08010050+StrNo.*256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0x08010054+StrNo.*256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0x08010058+StrNo.*256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0x0801005C+StrNo.*256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内容占位符 8"/>
          <p:cNvGraphicFramePr>
            <a:graphicFrameLocks/>
          </p:cNvGraphicFramePr>
          <p:nvPr/>
        </p:nvGraphicFramePr>
        <p:xfrm>
          <a:off x="4644008" y="3284984"/>
          <a:ext cx="439248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0x08010060+StrNo.*256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0x08010064+StrNo.*256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0x08010068+StrNo.*256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0x0801006C+StrNo.*256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0x08010070+StrNo.*256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Min.</a:t>
                      </a:r>
                      <a:r>
                        <a:rPr lang="en-US" altLang="zh-CN" baseline="0" dirty="0" smtClean="0"/>
                        <a:t> Info Rate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0x08010074+StrNo.*256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Max.</a:t>
                      </a:r>
                      <a:r>
                        <a:rPr lang="en-US" altLang="zh-CN" baseline="0" dirty="0" smtClean="0"/>
                        <a:t> Info Rate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0x08010078+StrNo.*256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Total</a:t>
                      </a:r>
                      <a:r>
                        <a:rPr lang="en-US" altLang="zh-CN" baseline="0" dirty="0" smtClean="0"/>
                        <a:t> Info Rate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0x0801007C+StrNo.*256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2267744" y="1196752"/>
            <a:ext cx="2411760" cy="18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124744"/>
            <a:ext cx="9144000" cy="209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FPGA Register Definitions (STAT </a:t>
            </a:r>
            <a:r>
              <a:rPr lang="en-US" altLang="zh-CN" sz="2200" dirty="0" smtClean="0"/>
              <a:t>TX-VEC</a:t>
            </a:r>
            <a:r>
              <a:rPr lang="en-US" altLang="zh-CN" dirty="0" smtClean="0"/>
              <a:t> 3)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</p:nvPr>
        </p:nvGraphicFramePr>
        <p:xfrm>
          <a:off x="107504" y="3284984"/>
          <a:ext cx="439248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0x08010080+StrNo.*256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Min.</a:t>
                      </a:r>
                      <a:r>
                        <a:rPr lang="en-US" altLang="zh-CN" baseline="0" dirty="0" smtClean="0"/>
                        <a:t> Line Rate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0x08010084+StrNo.*256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Max</a:t>
                      </a:r>
                      <a:r>
                        <a:rPr lang="en-US" altLang="zh-CN" baseline="0" dirty="0" smtClean="0"/>
                        <a:t>. Line Rate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0x08010088+StrNo.*256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Total</a:t>
                      </a:r>
                      <a:r>
                        <a:rPr lang="en-US" altLang="zh-CN" baseline="0" dirty="0" smtClean="0"/>
                        <a:t> Line Rate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0x0801008C+StrNo.*256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0x08010090+StrNo.*256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0x08010094+StrNo.*256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0x08010098+StrNo.*256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0x0801009C+StrNo.*256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内容占位符 8"/>
          <p:cNvGraphicFramePr>
            <a:graphicFrameLocks/>
          </p:cNvGraphicFramePr>
          <p:nvPr/>
        </p:nvGraphicFramePr>
        <p:xfrm>
          <a:off x="4644008" y="3284984"/>
          <a:ext cx="439248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0x080100A0+StrNo.*256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0x080100A4+StrNo.*256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0x080100A8+StrNo.*256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0x080100AC+StrNo.*256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0x080100B0+StrNo.*256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0x080100B4+StrNo.*256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0x080100B8+StrNo.*256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0x080100BC+StrNo.*256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464496" y="1196752"/>
            <a:ext cx="2411760" cy="18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124744"/>
            <a:ext cx="9144000" cy="209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FPGA Register Definitions (STAT </a:t>
            </a:r>
            <a:r>
              <a:rPr lang="en-US" altLang="zh-CN" sz="2200" dirty="0" smtClean="0"/>
              <a:t>TX-VEC</a:t>
            </a:r>
            <a:r>
              <a:rPr lang="en-US" altLang="zh-CN" dirty="0" smtClean="0"/>
              <a:t> 4)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</p:nvPr>
        </p:nvGraphicFramePr>
        <p:xfrm>
          <a:off x="107504" y="3284984"/>
          <a:ext cx="439248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0x080100C0+StrNo.*256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0x080100C4+StrNo.*256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0x080100C8+StrNo.*256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0x080100CC+StrNo.*256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0x080100D0+StrNo.*256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0x080100D4+StrNo.*256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0x080100D8+StrNo.*256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0x080100DC+StrNo.*256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内容占位符 8"/>
          <p:cNvGraphicFramePr>
            <a:graphicFrameLocks/>
          </p:cNvGraphicFramePr>
          <p:nvPr/>
        </p:nvGraphicFramePr>
        <p:xfrm>
          <a:off x="4644008" y="3284984"/>
          <a:ext cx="439248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0x080100E0+StrNo.*256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0x080100E4+StrNo.*256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0x080100E8+StrNo.*256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0x080100EC+StrNo.*256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0x080100F0+StrNo.*256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0x080100F4+StrNo.*256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0x080100F8+StrNo.*256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0x080100FC+StrNo.*256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6696744" y="1196752"/>
            <a:ext cx="2411760" cy="18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14755"/>
            <a:ext cx="9144000" cy="2098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FPGA Register Definitions (STAT </a:t>
            </a:r>
            <a:r>
              <a:rPr lang="en-US" altLang="zh-CN" sz="2200" dirty="0" smtClean="0"/>
              <a:t>RX-BIT</a:t>
            </a:r>
            <a:r>
              <a:rPr lang="en-US" altLang="zh-CN" dirty="0" smtClean="0"/>
              <a:t> 1)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</p:nvPr>
        </p:nvGraphicFramePr>
        <p:xfrm>
          <a:off x="107504" y="3284984"/>
          <a:ext cx="439248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0x08020000+StrNo.*256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MAC</a:t>
                      </a:r>
                      <a:r>
                        <a:rPr lang="en-US" altLang="zh-CN" baseline="0" dirty="0" smtClean="0"/>
                        <a:t> Broadcast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0x08020004+StrNo.*256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MAC</a:t>
                      </a:r>
                      <a:r>
                        <a:rPr lang="en-US" altLang="zh-CN" baseline="0" dirty="0" smtClean="0"/>
                        <a:t> Multicast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0x08020008+StrNo.*256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MAC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Unicast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0x0802000C+StrNo.*256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MAC</a:t>
                      </a:r>
                      <a:r>
                        <a:rPr lang="en-US" altLang="zh-CN" baseline="0" dirty="0" smtClean="0"/>
                        <a:t> Keep-alive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0x08020010+StrNo.*256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0x08020014+StrNo.*256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0x08020018+StrNo.*256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0x0802001C+StrNo.*256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MAC</a:t>
                      </a:r>
                      <a:r>
                        <a:rPr lang="en-US" altLang="zh-CN" baseline="0" dirty="0" smtClean="0"/>
                        <a:t> CRC error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内容占位符 8"/>
          <p:cNvGraphicFramePr>
            <a:graphicFrameLocks/>
          </p:cNvGraphicFramePr>
          <p:nvPr/>
        </p:nvGraphicFramePr>
        <p:xfrm>
          <a:off x="4644008" y="3284984"/>
          <a:ext cx="439248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0x08020020+StrNo.*256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MAC</a:t>
                      </a:r>
                      <a:r>
                        <a:rPr lang="en-US" altLang="zh-CN" baseline="0" dirty="0" smtClean="0"/>
                        <a:t> Type ARP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0x08020024+StrNo.*256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MAC</a:t>
                      </a:r>
                      <a:r>
                        <a:rPr lang="en-US" altLang="zh-CN" baseline="0" dirty="0" smtClean="0"/>
                        <a:t> Type Pause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0x08020028+StrNo.*256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0x0802002C+StrNo.*256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0x08020030+StrNo.*256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0x08020034+StrNo.*256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0x08020038+StrNo.*256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0x0802003C+StrNo.*256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0" y="1196752"/>
            <a:ext cx="2411760" cy="18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14755"/>
            <a:ext cx="9144000" cy="2098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FPGA Register Definitions (STAT </a:t>
            </a:r>
            <a:r>
              <a:rPr lang="en-US" altLang="zh-CN" sz="2200" dirty="0" smtClean="0"/>
              <a:t>RX-BIT</a:t>
            </a:r>
            <a:r>
              <a:rPr lang="en-US" altLang="zh-CN" dirty="0" smtClean="0"/>
              <a:t> 2)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</p:nvPr>
        </p:nvGraphicFramePr>
        <p:xfrm>
          <a:off x="107504" y="3284984"/>
          <a:ext cx="439248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0x08020040+StrNo.*256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VLAN</a:t>
                      </a:r>
                      <a:r>
                        <a:rPr lang="en-US" altLang="zh-CN" baseline="0" dirty="0" smtClean="0"/>
                        <a:t> 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0x08020044+StrNo.*256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VLAN</a:t>
                      </a:r>
                      <a:r>
                        <a:rPr lang="en-US" altLang="zh-CN" baseline="0" dirty="0" smtClean="0"/>
                        <a:t> 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0x08020048+StrNo.*256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VLAN</a:t>
                      </a:r>
                      <a:r>
                        <a:rPr lang="en-US" altLang="zh-CN" baseline="0" dirty="0" smtClean="0"/>
                        <a:t> 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0x0802004C+StrNo.*256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0x08020050+StrNo.*256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0x08020054+StrNo.*256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0x08020058+StrNo.*256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0x0802005C+StrNo.*256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内容占位符 8"/>
          <p:cNvGraphicFramePr>
            <a:graphicFrameLocks/>
          </p:cNvGraphicFramePr>
          <p:nvPr/>
        </p:nvGraphicFramePr>
        <p:xfrm>
          <a:off x="4644008" y="3284984"/>
          <a:ext cx="439248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0x08020060+StrNo.*256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MPLS</a:t>
                      </a:r>
                      <a:r>
                        <a:rPr lang="en-US" altLang="zh-CN" baseline="0" dirty="0" smtClean="0"/>
                        <a:t> 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0x08020064+StrNo.*256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MPLS</a:t>
                      </a:r>
                      <a:r>
                        <a:rPr lang="en-US" altLang="zh-CN" baseline="0" dirty="0" smtClean="0"/>
                        <a:t> 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0x08020068+StrNo.*256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MPLS</a:t>
                      </a:r>
                      <a:r>
                        <a:rPr lang="en-US" altLang="zh-CN" baseline="0" dirty="0" smtClean="0"/>
                        <a:t> 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0x0802006C+StrNo.*256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0x08020070+StrNo.*256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0x08020074+StrNo.*256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0x08020078+StrNo.*256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0x0802007C+StrNo.*256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2267744" y="1196752"/>
            <a:ext cx="2411760" cy="18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14755"/>
            <a:ext cx="9144000" cy="2098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FPGA Register Definitions (STAT </a:t>
            </a:r>
            <a:r>
              <a:rPr lang="en-US" altLang="zh-CN" sz="2200" dirty="0" smtClean="0"/>
              <a:t>RX-BIT</a:t>
            </a:r>
            <a:r>
              <a:rPr lang="en-US" altLang="zh-CN" dirty="0" smtClean="0"/>
              <a:t> 3)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</p:nvPr>
        </p:nvGraphicFramePr>
        <p:xfrm>
          <a:off x="107504" y="3284984"/>
          <a:ext cx="439248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0x08020080+StrNo.*256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IPv4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0x08020084+StrNo.*256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IPv6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0x08020088+StrNo.*256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IP</a:t>
                      </a:r>
                      <a:r>
                        <a:rPr lang="en-US" altLang="zh-CN" baseline="0" dirty="0" smtClean="0"/>
                        <a:t> Broadcast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0x0802008C+StrNo.*256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IP</a:t>
                      </a:r>
                      <a:r>
                        <a:rPr lang="en-US" altLang="zh-CN" baseline="0" dirty="0" smtClean="0"/>
                        <a:t> Multicast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0x08020090+StrNo.*256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IP Any-cast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0x08020094+StrNo.*256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IP </a:t>
                      </a:r>
                      <a:r>
                        <a:rPr lang="en-US" altLang="zh-CN" dirty="0" err="1" smtClean="0"/>
                        <a:t>Unicast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0x08020098+StrNo.*256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0x0802009C+StrNo.*256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内容占位符 8"/>
          <p:cNvGraphicFramePr>
            <a:graphicFrameLocks/>
          </p:cNvGraphicFramePr>
          <p:nvPr/>
        </p:nvGraphicFramePr>
        <p:xfrm>
          <a:off x="4644008" y="3284984"/>
          <a:ext cx="439248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0x080200A0+StrNo.*256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IP Type</a:t>
                      </a:r>
                      <a:r>
                        <a:rPr lang="en-US" altLang="zh-CN" baseline="0" dirty="0" smtClean="0"/>
                        <a:t> TCP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0x080200A4+StrNo.*256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IP Type UDP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0x080200A8+StrNo.*256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0x080200AC+StrNo.*256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0x080200B0+StrNo.*256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0x080200B4+StrNo.*256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0x080200B8+StrNo.*256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0x080200BC+StrNo.*256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464496" y="1196752"/>
            <a:ext cx="2411760" cy="18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 r="14694"/>
          <a:stretch>
            <a:fillRect/>
          </a:stretch>
        </p:blipFill>
        <p:spPr bwMode="auto">
          <a:xfrm>
            <a:off x="4716016" y="2348880"/>
            <a:ext cx="4176464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 r="14302"/>
          <a:stretch>
            <a:fillRect/>
          </a:stretch>
        </p:blipFill>
        <p:spPr bwMode="auto">
          <a:xfrm>
            <a:off x="288032" y="2339305"/>
            <a:ext cx="421196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FPGA Resource Usage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353542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B050"/>
                </a:solidFill>
              </a:rPr>
              <a:t>Throughput w/ Y.1564 CIR/EIR</a:t>
            </a:r>
          </a:p>
          <a:p>
            <a:pPr algn="ctr"/>
            <a:r>
              <a:rPr lang="en-US" altLang="zh-CN" dirty="0" smtClean="0"/>
              <a:t>(can be fitted into EP4CE10)</a:t>
            </a:r>
          </a:p>
          <a:p>
            <a:pPr algn="ctr"/>
            <a:r>
              <a:rPr lang="en-US" altLang="zh-CN" dirty="0" smtClean="0"/>
              <a:t>(can be fitted into EP4CE15)</a:t>
            </a:r>
            <a:endParaRPr lang="zh-CN" alt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788024" y="1353542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B050"/>
                </a:solidFill>
              </a:rPr>
              <a:t>Throughput w/ Y.1564 CIR/EIR &amp; CBS/EBS</a:t>
            </a:r>
          </a:p>
          <a:p>
            <a:pPr algn="ctr"/>
            <a:r>
              <a:rPr lang="en-US" altLang="zh-CN" dirty="0" smtClean="0"/>
              <a:t>(cannot be fitted into EP4CE10)</a:t>
            </a:r>
          </a:p>
          <a:p>
            <a:pPr algn="ctr"/>
            <a:r>
              <a:rPr lang="en-US" altLang="zh-CN" dirty="0" smtClean="0"/>
              <a:t>(can be fitted into EP4CE15)</a:t>
            </a:r>
            <a:endParaRPr lang="zh-CN" altLang="en-US" dirty="0" smtClean="0"/>
          </a:p>
        </p:txBody>
      </p:sp>
      <p:sp>
        <p:nvSpPr>
          <p:cNvPr id="7" name="椭圆 6"/>
          <p:cNvSpPr/>
          <p:nvPr/>
        </p:nvSpPr>
        <p:spPr>
          <a:xfrm>
            <a:off x="1979712" y="3573016"/>
            <a:ext cx="1440160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372200" y="3573016"/>
            <a:ext cx="1512168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14755"/>
            <a:ext cx="9144000" cy="2098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FPGA Register Definitions (STAT </a:t>
            </a:r>
            <a:r>
              <a:rPr lang="en-US" altLang="zh-CN" sz="2200" dirty="0" smtClean="0"/>
              <a:t>RX-BIT</a:t>
            </a:r>
            <a:r>
              <a:rPr lang="en-US" altLang="zh-CN" dirty="0" smtClean="0"/>
              <a:t> 4)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</p:nvPr>
        </p:nvGraphicFramePr>
        <p:xfrm>
          <a:off x="107504" y="3284984"/>
          <a:ext cx="439248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0x080200C0+StrNo.*256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L4 </a:t>
                      </a:r>
                      <a:r>
                        <a:rPr lang="en-US" altLang="zh-CN" dirty="0" err="1" smtClean="0"/>
                        <a:t>cksum</a:t>
                      </a:r>
                      <a:r>
                        <a:rPr lang="en-US" altLang="zh-CN" dirty="0" smtClean="0"/>
                        <a:t> error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0x080200C4+StrNo.*256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0x080200C8+StrNo.*256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0x080200CC+StrNo.*256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0x080200D0+StrNo.*256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0x080200D4+StrNo.*256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0x080200D8+StrNo.*256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0x080200DC+StrNo.*256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内容占位符 8"/>
          <p:cNvGraphicFramePr>
            <a:graphicFrameLocks/>
          </p:cNvGraphicFramePr>
          <p:nvPr/>
        </p:nvGraphicFramePr>
        <p:xfrm>
          <a:off x="4644008" y="3284984"/>
          <a:ext cx="439248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0x080200E0+StrNo.*256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Any length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0x080200E4+StrNo.*256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Runt length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0x080200E8+StrNo.*256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Jumbo</a:t>
                      </a:r>
                      <a:r>
                        <a:rPr lang="en-US" altLang="zh-CN" baseline="0" dirty="0" smtClean="0"/>
                        <a:t> length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0x080200EC+StrNo.*256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0x080200F0+StrNo.*256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0x080200F4+StrNo.*256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0x080200F8+StrNo.*256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0x080200FC+StrNo.*256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696744" y="1196752"/>
            <a:ext cx="2411760" cy="18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39247"/>
            <a:ext cx="9144000" cy="2073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FPGA Register Definitions (STAT </a:t>
            </a:r>
            <a:r>
              <a:rPr lang="en-US" altLang="zh-CN" sz="2200" dirty="0" smtClean="0"/>
              <a:t>RX-VEC</a:t>
            </a:r>
            <a:r>
              <a:rPr lang="en-US" altLang="zh-CN" dirty="0" smtClean="0"/>
              <a:t> 1)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</p:nvPr>
        </p:nvGraphicFramePr>
        <p:xfrm>
          <a:off x="107504" y="3284984"/>
          <a:ext cx="439248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0x08030000+StrNo.*256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0x08030004+StrNo.*256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0x08030008+StrNo.*256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Duplicate frame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0x0803000C+StrNo.*256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0x08030010+StrNo.*256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0x08030014+StrNo.*256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0x08030018+StrNo.*256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Out</a:t>
                      </a:r>
                      <a:r>
                        <a:rPr lang="en-US" altLang="zh-CN" baseline="0" dirty="0" smtClean="0"/>
                        <a:t> of sequence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0x0803001C+StrNo.*256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内容占位符 8"/>
          <p:cNvGraphicFramePr>
            <a:graphicFrameLocks/>
          </p:cNvGraphicFramePr>
          <p:nvPr/>
        </p:nvGraphicFramePr>
        <p:xfrm>
          <a:off x="4644008" y="3284984"/>
          <a:ext cx="439248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0x08030020+StrNo.*256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0x08030024+StrNo.*256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0x08030028+StrNo.*256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Loss</a:t>
                      </a:r>
                      <a:r>
                        <a:rPr lang="en-US" altLang="zh-CN" baseline="0" dirty="0" smtClean="0"/>
                        <a:t> of frame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0x0803002C+StrNo.*256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0x08030030+StrNo.*256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0x08030034+StrNo.*256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0x08030038+StrNo.*256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Bit</a:t>
                      </a:r>
                      <a:r>
                        <a:rPr lang="en-US" altLang="zh-CN" baseline="0" dirty="0" smtClean="0"/>
                        <a:t> error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0x0803003C+StrNo.*256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0" y="1196752"/>
            <a:ext cx="2411760" cy="18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39247"/>
            <a:ext cx="9144000" cy="2073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FPGA Register Definitions (STAT </a:t>
            </a:r>
            <a:r>
              <a:rPr lang="en-US" altLang="zh-CN" sz="2200" dirty="0" smtClean="0"/>
              <a:t>RX-VEC</a:t>
            </a:r>
            <a:r>
              <a:rPr lang="en-US" altLang="zh-CN" dirty="0" smtClean="0"/>
              <a:t> 2)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</p:nvPr>
        </p:nvGraphicFramePr>
        <p:xfrm>
          <a:off x="107504" y="3284984"/>
          <a:ext cx="439248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0x08030040+StrNo.*256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Min.</a:t>
                      </a:r>
                      <a:r>
                        <a:rPr lang="en-US" altLang="zh-CN" baseline="0" dirty="0" smtClean="0"/>
                        <a:t> Jitter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0x08030044+StrNo.*256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Max.</a:t>
                      </a:r>
                      <a:r>
                        <a:rPr lang="en-US" altLang="zh-CN" baseline="0" dirty="0" smtClean="0"/>
                        <a:t> Jitter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0x08030048+StrNo.*256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Total</a:t>
                      </a:r>
                      <a:r>
                        <a:rPr lang="en-US" altLang="zh-CN" baseline="0" dirty="0" smtClean="0"/>
                        <a:t> Jitter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0x0803004C+StrNo.*256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0x08030050+StrNo.*256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Min.</a:t>
                      </a:r>
                      <a:r>
                        <a:rPr lang="en-US" altLang="zh-CN" baseline="0" dirty="0" smtClean="0"/>
                        <a:t> Delay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0x08030054+StrNo.*256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Max.</a:t>
                      </a:r>
                      <a:r>
                        <a:rPr lang="en-US" altLang="zh-CN" baseline="0" dirty="0" smtClean="0"/>
                        <a:t> Delay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0x08030058+StrNo.*256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Total</a:t>
                      </a:r>
                      <a:r>
                        <a:rPr lang="en-US" altLang="zh-CN" baseline="0" dirty="0" smtClean="0"/>
                        <a:t> Delay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0x0803005C+StrNo.*256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内容占位符 8"/>
          <p:cNvGraphicFramePr>
            <a:graphicFrameLocks/>
          </p:cNvGraphicFramePr>
          <p:nvPr/>
        </p:nvGraphicFramePr>
        <p:xfrm>
          <a:off x="4644008" y="3284984"/>
          <a:ext cx="439248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0x08030060+StrNo.*256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Min.</a:t>
                      </a:r>
                      <a:r>
                        <a:rPr lang="en-US" altLang="zh-CN" baseline="0" dirty="0" smtClean="0"/>
                        <a:t> Interval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0x08030064+StrNo.*256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Max.</a:t>
                      </a:r>
                      <a:r>
                        <a:rPr lang="en-US" altLang="zh-CN" baseline="0" dirty="0" smtClean="0"/>
                        <a:t> Interval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0x08030068+StrNo.*256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Total</a:t>
                      </a:r>
                      <a:r>
                        <a:rPr lang="en-US" altLang="zh-CN" baseline="0" dirty="0" smtClean="0"/>
                        <a:t> Interval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0x0803006C+StrNo.*256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0x08030070+StrNo.*256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Min.</a:t>
                      </a:r>
                      <a:r>
                        <a:rPr lang="en-US" altLang="zh-CN" baseline="0" dirty="0" smtClean="0"/>
                        <a:t> Info Rate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0x08030074+StrNo.*256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Max.</a:t>
                      </a:r>
                      <a:r>
                        <a:rPr lang="en-US" altLang="zh-CN" baseline="0" dirty="0" smtClean="0"/>
                        <a:t> Info Rate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0x08030078+StrNo.*256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Total</a:t>
                      </a:r>
                      <a:r>
                        <a:rPr lang="en-US" altLang="zh-CN" baseline="0" dirty="0" smtClean="0"/>
                        <a:t> Info Rate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0x0803007C+StrNo.*256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2267744" y="1196752"/>
            <a:ext cx="2411760" cy="18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39247"/>
            <a:ext cx="9144000" cy="2073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FPGA Register Definitions (STAT </a:t>
            </a:r>
            <a:r>
              <a:rPr lang="en-US" altLang="zh-CN" sz="2200" dirty="0" smtClean="0"/>
              <a:t>RX-VEC</a:t>
            </a:r>
            <a:r>
              <a:rPr lang="en-US" altLang="zh-CN" dirty="0" smtClean="0"/>
              <a:t> 3)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</p:nvPr>
        </p:nvGraphicFramePr>
        <p:xfrm>
          <a:off x="107504" y="3284984"/>
          <a:ext cx="439248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0x08030080+StrNo.*256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Min.</a:t>
                      </a:r>
                      <a:r>
                        <a:rPr lang="en-US" altLang="zh-CN" baseline="0" dirty="0" smtClean="0"/>
                        <a:t> Line Rate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0x08030084+StrNo.*256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Max</a:t>
                      </a:r>
                      <a:r>
                        <a:rPr lang="en-US" altLang="zh-CN" baseline="0" dirty="0" smtClean="0"/>
                        <a:t>. Line Rate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0x08030088+StrNo.*256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Total</a:t>
                      </a:r>
                      <a:r>
                        <a:rPr lang="en-US" altLang="zh-CN" baseline="0" dirty="0" smtClean="0"/>
                        <a:t> Line Rate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0x0803008C+StrNo.*256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0x08030090+StrNo.*256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0x08030094+StrNo.*256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0x08030098+StrNo.*256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0x0803009C+StrNo.*256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内容占位符 8"/>
          <p:cNvGraphicFramePr>
            <a:graphicFrameLocks/>
          </p:cNvGraphicFramePr>
          <p:nvPr/>
        </p:nvGraphicFramePr>
        <p:xfrm>
          <a:off x="4644008" y="3284984"/>
          <a:ext cx="439248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0x080300A0+StrNo.*256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0x080300A4+StrNo.*256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0x080300A8+StrNo.*256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0x080300AC+StrNo.*256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0x080300B0+StrNo.*256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0x080300B4+StrNo.*256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0x080300B8+StrNo.*256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0x080300BC+StrNo.*256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464496" y="1196752"/>
            <a:ext cx="2411760" cy="18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39247"/>
            <a:ext cx="9144000" cy="2073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FPGA Register Definitions (STAT </a:t>
            </a:r>
            <a:r>
              <a:rPr lang="en-US" altLang="zh-CN" sz="2200" dirty="0" smtClean="0"/>
              <a:t>RX-VEC</a:t>
            </a:r>
            <a:r>
              <a:rPr lang="en-US" altLang="zh-CN" dirty="0" smtClean="0"/>
              <a:t> 4)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</p:nvPr>
        </p:nvGraphicFramePr>
        <p:xfrm>
          <a:off x="107504" y="3284984"/>
          <a:ext cx="439248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0x080300C0+StrNo.*256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0x080300C4+StrNo.*256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0x080300C8+StrNo.*256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0x080300CC+StrNo.*256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0x080300D0+StrNo.*256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0x080300D4+StrNo.*256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0x080300D8+StrNo.*256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0x080300DC+StrNo.*256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内容占位符 8"/>
          <p:cNvGraphicFramePr>
            <a:graphicFrameLocks/>
          </p:cNvGraphicFramePr>
          <p:nvPr/>
        </p:nvGraphicFramePr>
        <p:xfrm>
          <a:off x="4644008" y="3284984"/>
          <a:ext cx="439248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0x080300E0+StrNo.*256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0x080300E4+StrNo.*256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0x080300E8+StrNo.*256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0x080300EC+StrNo.*256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0x080300F0+StrNo.*256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0x080300F4+StrNo.*256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0x080300F8+StrNo.*256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0x080300FC+StrNo.*256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6696744" y="1196752"/>
            <a:ext cx="2411760" cy="18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Backup Pages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FPGA Resource Usage(</a:t>
            </a:r>
            <a:r>
              <a:rPr lang="en-US" altLang="zh-CN" dirty="0" err="1" smtClean="0"/>
              <a:t>cnt’d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77281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L1/L2/L3/L4 Loopback w/ Filter 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48064" y="177281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Packet Capture w/ Filter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FPGA Resource Usage(</a:t>
            </a:r>
            <a:r>
              <a:rPr lang="en-US" altLang="zh-CN" dirty="0" err="1" smtClean="0"/>
              <a:t>cnt’d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77281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TCP </a:t>
            </a:r>
            <a:r>
              <a:rPr lang="en-US" altLang="zh-CN" dirty="0" err="1" smtClean="0"/>
              <a:t>Stateful</a:t>
            </a:r>
            <a:r>
              <a:rPr lang="en-US" altLang="zh-CN" dirty="0" smtClean="0"/>
              <a:t> Wire-Speed Test 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48064" y="177281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VoIP/IPTV Wire-Speed Test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FPGA Resource Usage(</a:t>
            </a:r>
            <a:r>
              <a:rPr lang="en-US" altLang="zh-CN" dirty="0" err="1" smtClean="0"/>
              <a:t>cnt’d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77281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IEEE 1588 PTP Timing Test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176352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Y.1731 OAM&amp;P Test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91680" y="44624"/>
            <a:ext cx="7056784" cy="48965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600" dirty="0" smtClean="0"/>
              <a:t>FPGA</a:t>
            </a:r>
            <a:endParaRPr lang="zh-CN" altLang="en-US" sz="1600" dirty="0"/>
          </a:p>
        </p:txBody>
      </p:sp>
      <p:sp>
        <p:nvSpPr>
          <p:cNvPr id="42" name="矩形 41"/>
          <p:cNvSpPr/>
          <p:nvPr/>
        </p:nvSpPr>
        <p:spPr>
          <a:xfrm>
            <a:off x="1907704" y="548680"/>
            <a:ext cx="1296144" cy="42484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400" dirty="0" smtClean="0"/>
              <a:t>Auxiliary Circuits</a:t>
            </a:r>
            <a:endParaRPr lang="zh-CN" altLang="en-US" sz="1400" dirty="0"/>
          </a:p>
        </p:txBody>
      </p:sp>
      <p:sp>
        <p:nvSpPr>
          <p:cNvPr id="33" name="矩形 32"/>
          <p:cNvSpPr/>
          <p:nvPr/>
        </p:nvSpPr>
        <p:spPr>
          <a:xfrm>
            <a:off x="4860032" y="1196752"/>
            <a:ext cx="3672408" cy="3600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400" dirty="0" smtClean="0"/>
              <a:t>Data Path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5292080" y="5301208"/>
            <a:ext cx="288032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PHY Chip</a:t>
            </a:r>
            <a:endParaRPr lang="zh-CN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300192" y="499343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RGMII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395536" y="1484784"/>
            <a:ext cx="648072" cy="28083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USB to SPI Chip</a:t>
            </a:r>
            <a:endParaRPr lang="zh-CN" altLang="en-US" sz="1400" dirty="0"/>
          </a:p>
        </p:txBody>
      </p:sp>
      <p:sp>
        <p:nvSpPr>
          <p:cNvPr id="11" name="左右箭头 10"/>
          <p:cNvSpPr/>
          <p:nvPr/>
        </p:nvSpPr>
        <p:spPr>
          <a:xfrm>
            <a:off x="1043608" y="2276872"/>
            <a:ext cx="648072" cy="288032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左右箭头 12"/>
          <p:cNvSpPr/>
          <p:nvPr/>
        </p:nvSpPr>
        <p:spPr>
          <a:xfrm>
            <a:off x="1043608" y="3284984"/>
            <a:ext cx="936104" cy="288032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1187624" y="764704"/>
            <a:ext cx="400110" cy="15121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400" dirty="0" smtClean="0"/>
              <a:t>FPGA Configuration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2051720" y="1268760"/>
            <a:ext cx="1008112" cy="5040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VJTAG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2051720" y="2132856"/>
            <a:ext cx="1008112" cy="21602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CPU Emulator</a:t>
            </a:r>
            <a:endParaRPr lang="zh-CN" altLang="en-US" sz="1400" dirty="0"/>
          </a:p>
        </p:txBody>
      </p:sp>
      <p:sp>
        <p:nvSpPr>
          <p:cNvPr id="17" name="上下箭头 16"/>
          <p:cNvSpPr/>
          <p:nvPr/>
        </p:nvSpPr>
        <p:spPr>
          <a:xfrm>
            <a:off x="2431184" y="1772816"/>
            <a:ext cx="196600" cy="360040"/>
          </a:xfrm>
          <a:prstGeom prst="up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8" name="矩形 17"/>
          <p:cNvSpPr/>
          <p:nvPr/>
        </p:nvSpPr>
        <p:spPr>
          <a:xfrm>
            <a:off x="5004048" y="1556792"/>
            <a:ext cx="1584176" cy="31683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400" dirty="0" err="1" smtClean="0"/>
              <a:t>Tx</a:t>
            </a:r>
            <a:endParaRPr lang="zh-CN" altLang="en-US" sz="1400" dirty="0"/>
          </a:p>
        </p:txBody>
      </p:sp>
      <p:sp>
        <p:nvSpPr>
          <p:cNvPr id="19" name="矩形 18"/>
          <p:cNvSpPr/>
          <p:nvPr/>
        </p:nvSpPr>
        <p:spPr>
          <a:xfrm>
            <a:off x="6804247" y="1556792"/>
            <a:ext cx="1584177" cy="31683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400" dirty="0" smtClean="0"/>
              <a:t>Rx</a:t>
            </a:r>
            <a:endParaRPr lang="zh-CN" altLang="en-US" sz="1400" dirty="0"/>
          </a:p>
        </p:txBody>
      </p:sp>
      <p:sp>
        <p:nvSpPr>
          <p:cNvPr id="20" name="下箭头 19"/>
          <p:cNvSpPr/>
          <p:nvPr/>
        </p:nvSpPr>
        <p:spPr>
          <a:xfrm>
            <a:off x="5724128" y="4725144"/>
            <a:ext cx="360040" cy="57606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上箭头 20"/>
          <p:cNvSpPr/>
          <p:nvPr/>
        </p:nvSpPr>
        <p:spPr>
          <a:xfrm>
            <a:off x="7308304" y="4725144"/>
            <a:ext cx="340616" cy="576064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2" name="矩形 21"/>
          <p:cNvSpPr/>
          <p:nvPr/>
        </p:nvSpPr>
        <p:spPr>
          <a:xfrm>
            <a:off x="5364088" y="4293096"/>
            <a:ext cx="1086871" cy="3168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SDR to DDR</a:t>
            </a:r>
            <a:endParaRPr lang="zh-CN" altLang="en-US" sz="1400" dirty="0"/>
          </a:p>
        </p:txBody>
      </p:sp>
      <p:sp>
        <p:nvSpPr>
          <p:cNvPr id="24" name="矩形 23"/>
          <p:cNvSpPr/>
          <p:nvPr/>
        </p:nvSpPr>
        <p:spPr>
          <a:xfrm>
            <a:off x="5364088" y="3861048"/>
            <a:ext cx="1086871" cy="3168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32b to 8b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5370839" y="2766526"/>
            <a:ext cx="1086871" cy="95050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Frame Generator</a:t>
            </a:r>
            <a:endParaRPr lang="zh-CN" alt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5364088" y="2003242"/>
            <a:ext cx="1086871" cy="63367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Traffic Control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6941513" y="4293096"/>
            <a:ext cx="1086871" cy="31683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DDR to SDR</a:t>
            </a:r>
            <a:endParaRPr lang="zh-CN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6941513" y="3861048"/>
            <a:ext cx="1086871" cy="31683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8b to 32b</a:t>
            </a:r>
            <a:endParaRPr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6941513" y="2766526"/>
            <a:ext cx="1086871" cy="95050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Frame Parser</a:t>
            </a:r>
            <a:endParaRPr lang="zh-CN" altLang="en-US" sz="1400" dirty="0"/>
          </a:p>
        </p:txBody>
      </p:sp>
      <p:sp>
        <p:nvSpPr>
          <p:cNvPr id="30" name="矩形 29"/>
          <p:cNvSpPr/>
          <p:nvPr/>
        </p:nvSpPr>
        <p:spPr>
          <a:xfrm>
            <a:off x="6941513" y="2003242"/>
            <a:ext cx="1086871" cy="6336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L1 to L4 Loopback</a:t>
            </a:r>
            <a:endParaRPr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3491880" y="548680"/>
            <a:ext cx="1224136" cy="42484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altLang="zh-CN" sz="1400" dirty="0" smtClean="0"/>
          </a:p>
          <a:p>
            <a:pPr algn="ctr"/>
            <a:r>
              <a:rPr lang="en-US" altLang="zh-CN" sz="1400" dirty="0" smtClean="0"/>
              <a:t>Control Path</a:t>
            </a:r>
            <a:endParaRPr lang="zh-CN" altLang="en-US" sz="1400" dirty="0"/>
          </a:p>
        </p:txBody>
      </p:sp>
      <p:sp>
        <p:nvSpPr>
          <p:cNvPr id="34" name="矩形 33"/>
          <p:cNvSpPr/>
          <p:nvPr/>
        </p:nvSpPr>
        <p:spPr>
          <a:xfrm>
            <a:off x="3635896" y="3933056"/>
            <a:ext cx="936104" cy="5760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PHY MDIO</a:t>
            </a:r>
            <a:endParaRPr lang="zh-CN" altLang="en-US" sz="1400" dirty="0"/>
          </a:p>
        </p:txBody>
      </p:sp>
      <p:sp>
        <p:nvSpPr>
          <p:cNvPr id="35" name="矩形 34"/>
          <p:cNvSpPr/>
          <p:nvPr/>
        </p:nvSpPr>
        <p:spPr>
          <a:xfrm>
            <a:off x="3635896" y="1268760"/>
            <a:ext cx="936104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PLL</a:t>
            </a:r>
            <a:endParaRPr lang="zh-CN" altLang="en-US" sz="1400" dirty="0"/>
          </a:p>
        </p:txBody>
      </p:sp>
      <p:sp>
        <p:nvSpPr>
          <p:cNvPr id="36" name="矩形 35"/>
          <p:cNvSpPr/>
          <p:nvPr/>
        </p:nvSpPr>
        <p:spPr>
          <a:xfrm>
            <a:off x="3707904" y="2204864"/>
            <a:ext cx="792088" cy="14401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CPU I/F</a:t>
            </a:r>
            <a:endParaRPr lang="zh-CN" altLang="en-US" sz="1400" dirty="0"/>
          </a:p>
        </p:txBody>
      </p:sp>
      <p:sp>
        <p:nvSpPr>
          <p:cNvPr id="38" name="下箭头 37"/>
          <p:cNvSpPr/>
          <p:nvPr/>
        </p:nvSpPr>
        <p:spPr>
          <a:xfrm rot="2721254">
            <a:off x="6608605" y="2323962"/>
            <a:ext cx="254897" cy="978408"/>
          </a:xfrm>
          <a:prstGeom prst="down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9" name="矩形 38"/>
          <p:cNvSpPr/>
          <p:nvPr/>
        </p:nvSpPr>
        <p:spPr>
          <a:xfrm>
            <a:off x="4860032" y="548680"/>
            <a:ext cx="3672408" cy="5760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Statistic Queues &amp; Counters</a:t>
            </a:r>
            <a:endParaRPr lang="zh-CN" altLang="en-US" sz="1400" dirty="0"/>
          </a:p>
        </p:txBody>
      </p:sp>
      <p:sp>
        <p:nvSpPr>
          <p:cNvPr id="40" name="矩形 39"/>
          <p:cNvSpPr/>
          <p:nvPr/>
        </p:nvSpPr>
        <p:spPr>
          <a:xfrm>
            <a:off x="5292080" y="5805264"/>
            <a:ext cx="1080120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RJ45</a:t>
            </a:r>
            <a:endParaRPr lang="zh-CN" altLang="en-US" sz="1400" dirty="0"/>
          </a:p>
        </p:txBody>
      </p:sp>
      <p:sp>
        <p:nvSpPr>
          <p:cNvPr id="41" name="矩形 40"/>
          <p:cNvSpPr/>
          <p:nvPr/>
        </p:nvSpPr>
        <p:spPr>
          <a:xfrm>
            <a:off x="7092280" y="5805264"/>
            <a:ext cx="1080120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SFP</a:t>
            </a:r>
            <a:endParaRPr lang="zh-CN" altLang="en-US" sz="1400" dirty="0"/>
          </a:p>
        </p:txBody>
      </p:sp>
      <p:sp>
        <p:nvSpPr>
          <p:cNvPr id="45" name="下箭头 44"/>
          <p:cNvSpPr/>
          <p:nvPr/>
        </p:nvSpPr>
        <p:spPr>
          <a:xfrm>
            <a:off x="5076056" y="2060848"/>
            <a:ext cx="216024" cy="2520280"/>
          </a:xfrm>
          <a:prstGeom prst="down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上箭头 45"/>
          <p:cNvSpPr/>
          <p:nvPr/>
        </p:nvSpPr>
        <p:spPr>
          <a:xfrm>
            <a:off x="8100392" y="2060848"/>
            <a:ext cx="216024" cy="2520280"/>
          </a:xfrm>
          <a:prstGeom prst="up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187624" y="3645024"/>
            <a:ext cx="400110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400" dirty="0" smtClean="0"/>
              <a:t>SPI</a:t>
            </a:r>
            <a:endParaRPr lang="zh-CN" altLang="en-US" sz="1400" dirty="0"/>
          </a:p>
        </p:txBody>
      </p:sp>
      <p:sp>
        <p:nvSpPr>
          <p:cNvPr id="37" name="圆角右箭头 36"/>
          <p:cNvSpPr/>
          <p:nvPr/>
        </p:nvSpPr>
        <p:spPr>
          <a:xfrm rot="10800000" flipH="1">
            <a:off x="4067944" y="4581128"/>
            <a:ext cx="1152128" cy="1080120"/>
          </a:xfrm>
          <a:prstGeom prst="bentArrow">
            <a:avLst>
              <a:gd name="adj1" fmla="val 12995"/>
              <a:gd name="adj2" fmla="val 17219"/>
              <a:gd name="adj3" fmla="val 18331"/>
              <a:gd name="adj4" fmla="val 4375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180528" y="6115943"/>
            <a:ext cx="5112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/>
              <a:t>FPGA Architecture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03848" y="72008"/>
            <a:ext cx="5544616" cy="48965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600" dirty="0" smtClean="0"/>
              <a:t>DUT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4860032" y="1224136"/>
            <a:ext cx="3672408" cy="3600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400" dirty="0" smtClean="0"/>
              <a:t>Data Path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5292080" y="5328592"/>
            <a:ext cx="288032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BFM RGMII</a:t>
            </a:r>
            <a:endParaRPr lang="zh-CN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300192" y="5020815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RGMII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5004048" y="1584176"/>
            <a:ext cx="1584176" cy="31683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400" dirty="0" err="1" smtClean="0"/>
              <a:t>Tx</a:t>
            </a:r>
            <a:endParaRPr lang="zh-CN" altLang="en-US" sz="1400" dirty="0"/>
          </a:p>
        </p:txBody>
      </p:sp>
      <p:sp>
        <p:nvSpPr>
          <p:cNvPr id="19" name="矩形 18"/>
          <p:cNvSpPr/>
          <p:nvPr/>
        </p:nvSpPr>
        <p:spPr>
          <a:xfrm>
            <a:off x="6804247" y="1584176"/>
            <a:ext cx="1584177" cy="31683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400" dirty="0" smtClean="0"/>
              <a:t>Rx</a:t>
            </a:r>
            <a:endParaRPr lang="zh-CN" altLang="en-US" sz="1400" dirty="0"/>
          </a:p>
        </p:txBody>
      </p:sp>
      <p:sp>
        <p:nvSpPr>
          <p:cNvPr id="20" name="下箭头 19"/>
          <p:cNvSpPr/>
          <p:nvPr/>
        </p:nvSpPr>
        <p:spPr>
          <a:xfrm>
            <a:off x="5724128" y="4752528"/>
            <a:ext cx="360040" cy="57606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上箭头 20"/>
          <p:cNvSpPr/>
          <p:nvPr/>
        </p:nvSpPr>
        <p:spPr>
          <a:xfrm>
            <a:off x="7308304" y="4752528"/>
            <a:ext cx="340616" cy="576064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2" name="矩形 21"/>
          <p:cNvSpPr/>
          <p:nvPr/>
        </p:nvSpPr>
        <p:spPr>
          <a:xfrm>
            <a:off x="5364088" y="4320480"/>
            <a:ext cx="1086871" cy="3168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SDR to DDR</a:t>
            </a:r>
            <a:endParaRPr lang="zh-CN" altLang="en-US" sz="1400" dirty="0"/>
          </a:p>
        </p:txBody>
      </p:sp>
      <p:sp>
        <p:nvSpPr>
          <p:cNvPr id="24" name="矩形 23"/>
          <p:cNvSpPr/>
          <p:nvPr/>
        </p:nvSpPr>
        <p:spPr>
          <a:xfrm>
            <a:off x="5364088" y="3888432"/>
            <a:ext cx="1086871" cy="3168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32b to 8b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5370839" y="2793910"/>
            <a:ext cx="1086871" cy="95050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Frame Generator</a:t>
            </a:r>
            <a:endParaRPr lang="zh-CN" alt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5364088" y="2030626"/>
            <a:ext cx="1086871" cy="63367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Traffic Control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6941513" y="4320480"/>
            <a:ext cx="1086871" cy="31683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DDR to SDR</a:t>
            </a:r>
            <a:endParaRPr lang="zh-CN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6941513" y="3888432"/>
            <a:ext cx="1086871" cy="31683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8b to 32b</a:t>
            </a:r>
            <a:endParaRPr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6941513" y="2793910"/>
            <a:ext cx="1086871" cy="95050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Frame Parser</a:t>
            </a:r>
            <a:endParaRPr lang="zh-CN" altLang="en-US" sz="1400" dirty="0"/>
          </a:p>
        </p:txBody>
      </p:sp>
      <p:sp>
        <p:nvSpPr>
          <p:cNvPr id="30" name="矩形 29"/>
          <p:cNvSpPr/>
          <p:nvPr/>
        </p:nvSpPr>
        <p:spPr>
          <a:xfrm>
            <a:off x="6941513" y="2030626"/>
            <a:ext cx="1086871" cy="6336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L1 to L4 Loopback</a:t>
            </a:r>
            <a:endParaRPr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3491880" y="576064"/>
            <a:ext cx="1224136" cy="42484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altLang="zh-CN" sz="1400" dirty="0" smtClean="0"/>
          </a:p>
          <a:p>
            <a:pPr algn="ctr"/>
            <a:r>
              <a:rPr lang="en-US" altLang="zh-CN" sz="1400" dirty="0" smtClean="0"/>
              <a:t>Control Path</a:t>
            </a:r>
            <a:endParaRPr lang="zh-CN" altLang="en-US" sz="1400" dirty="0"/>
          </a:p>
        </p:txBody>
      </p:sp>
      <p:sp>
        <p:nvSpPr>
          <p:cNvPr id="34" name="矩形 33"/>
          <p:cNvSpPr/>
          <p:nvPr/>
        </p:nvSpPr>
        <p:spPr>
          <a:xfrm>
            <a:off x="3635896" y="3960440"/>
            <a:ext cx="936104" cy="5760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PHY MDIO</a:t>
            </a:r>
            <a:endParaRPr lang="zh-CN" altLang="en-US" sz="1400" dirty="0"/>
          </a:p>
        </p:txBody>
      </p:sp>
      <p:sp>
        <p:nvSpPr>
          <p:cNvPr id="35" name="矩形 34"/>
          <p:cNvSpPr/>
          <p:nvPr/>
        </p:nvSpPr>
        <p:spPr>
          <a:xfrm>
            <a:off x="3635896" y="1296144"/>
            <a:ext cx="936104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PLL</a:t>
            </a:r>
            <a:endParaRPr lang="zh-CN" altLang="en-US" sz="1400" dirty="0"/>
          </a:p>
        </p:txBody>
      </p:sp>
      <p:sp>
        <p:nvSpPr>
          <p:cNvPr id="36" name="矩形 35"/>
          <p:cNvSpPr/>
          <p:nvPr/>
        </p:nvSpPr>
        <p:spPr>
          <a:xfrm>
            <a:off x="3707904" y="2232248"/>
            <a:ext cx="792088" cy="14401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CPU I/F</a:t>
            </a:r>
            <a:endParaRPr lang="zh-CN" altLang="en-US" sz="1400" dirty="0"/>
          </a:p>
        </p:txBody>
      </p:sp>
      <p:sp>
        <p:nvSpPr>
          <p:cNvPr id="38" name="下箭头 37"/>
          <p:cNvSpPr/>
          <p:nvPr/>
        </p:nvSpPr>
        <p:spPr>
          <a:xfrm rot="2721254">
            <a:off x="6608605" y="2351346"/>
            <a:ext cx="254897" cy="978408"/>
          </a:xfrm>
          <a:prstGeom prst="down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9" name="矩形 38"/>
          <p:cNvSpPr/>
          <p:nvPr/>
        </p:nvSpPr>
        <p:spPr>
          <a:xfrm>
            <a:off x="4860032" y="576064"/>
            <a:ext cx="3672408" cy="5760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Statistic Queues &amp; Counters</a:t>
            </a:r>
            <a:endParaRPr lang="zh-CN" altLang="en-US" sz="1400" dirty="0"/>
          </a:p>
        </p:txBody>
      </p:sp>
      <p:sp>
        <p:nvSpPr>
          <p:cNvPr id="45" name="下箭头 44"/>
          <p:cNvSpPr/>
          <p:nvPr/>
        </p:nvSpPr>
        <p:spPr>
          <a:xfrm>
            <a:off x="5076056" y="2088232"/>
            <a:ext cx="216024" cy="2520280"/>
          </a:xfrm>
          <a:prstGeom prst="down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上箭头 45"/>
          <p:cNvSpPr/>
          <p:nvPr/>
        </p:nvSpPr>
        <p:spPr>
          <a:xfrm>
            <a:off x="8100392" y="2088232"/>
            <a:ext cx="216024" cy="2520280"/>
          </a:xfrm>
          <a:prstGeom prst="up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-396552" y="6088559"/>
            <a:ext cx="5112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/>
              <a:t>FPGA </a:t>
            </a:r>
            <a:r>
              <a:rPr lang="en-US" altLang="zh-CN" sz="4400" dirty="0" err="1" smtClean="0"/>
              <a:t>Testbench</a:t>
            </a:r>
            <a:endParaRPr lang="zh-CN" altLang="en-US" sz="4400" dirty="0"/>
          </a:p>
        </p:txBody>
      </p:sp>
      <p:sp>
        <p:nvSpPr>
          <p:cNvPr id="44" name="矩形 43"/>
          <p:cNvSpPr/>
          <p:nvPr/>
        </p:nvSpPr>
        <p:spPr>
          <a:xfrm>
            <a:off x="3419872" y="5328592"/>
            <a:ext cx="1368152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BFM MDIO</a:t>
            </a:r>
            <a:endParaRPr lang="zh-CN" altLang="en-US" sz="1400" dirty="0"/>
          </a:p>
        </p:txBody>
      </p:sp>
      <p:sp>
        <p:nvSpPr>
          <p:cNvPr id="48" name="下箭头 47"/>
          <p:cNvSpPr/>
          <p:nvPr/>
        </p:nvSpPr>
        <p:spPr>
          <a:xfrm>
            <a:off x="3923928" y="4752528"/>
            <a:ext cx="360040" cy="57606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9" name="矩形 48"/>
          <p:cNvSpPr/>
          <p:nvPr/>
        </p:nvSpPr>
        <p:spPr>
          <a:xfrm>
            <a:off x="2051720" y="1584176"/>
            <a:ext cx="648072" cy="28083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BFM CPU</a:t>
            </a:r>
            <a:endParaRPr lang="zh-CN" altLang="en-US" sz="1400" dirty="0"/>
          </a:p>
        </p:txBody>
      </p:sp>
      <p:sp>
        <p:nvSpPr>
          <p:cNvPr id="50" name="左右箭头 49"/>
          <p:cNvSpPr/>
          <p:nvPr/>
        </p:nvSpPr>
        <p:spPr>
          <a:xfrm>
            <a:off x="2699792" y="2808312"/>
            <a:ext cx="936104" cy="288032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1" name="空心弧 50"/>
          <p:cNvSpPr/>
          <p:nvPr/>
        </p:nvSpPr>
        <p:spPr>
          <a:xfrm flipV="1">
            <a:off x="5868144" y="5472608"/>
            <a:ext cx="1656184" cy="648072"/>
          </a:xfrm>
          <a:prstGeom prst="blockArc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椭圆 30"/>
          <p:cNvSpPr>
            <a:spLocks noChangeArrowheads="1"/>
          </p:cNvSpPr>
          <p:nvPr/>
        </p:nvSpPr>
        <p:spPr bwMode="auto">
          <a:xfrm>
            <a:off x="6948264" y="6165304"/>
            <a:ext cx="1368152" cy="533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1100" dirty="0" err="1" smtClean="0"/>
              <a:t>phy_rgmii_rx_source.pcap</a:t>
            </a:r>
            <a:endParaRPr lang="zh-CN" altLang="en-US" sz="1100" dirty="0"/>
          </a:p>
        </p:txBody>
      </p:sp>
      <p:sp>
        <p:nvSpPr>
          <p:cNvPr id="53" name="椭圆 30"/>
          <p:cNvSpPr>
            <a:spLocks noChangeArrowheads="1"/>
          </p:cNvSpPr>
          <p:nvPr/>
        </p:nvSpPr>
        <p:spPr bwMode="auto">
          <a:xfrm>
            <a:off x="5076056" y="6165304"/>
            <a:ext cx="1368152" cy="533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1100" dirty="0" err="1" smtClean="0"/>
              <a:t>phy_rgmii_tx_record.pcap</a:t>
            </a:r>
            <a:endParaRPr lang="zh-CN" altLang="en-US" sz="1100" dirty="0"/>
          </a:p>
        </p:txBody>
      </p:sp>
      <p:sp>
        <p:nvSpPr>
          <p:cNvPr id="54" name="椭圆 30"/>
          <p:cNvSpPr>
            <a:spLocks noChangeArrowheads="1"/>
          </p:cNvSpPr>
          <p:nvPr/>
        </p:nvSpPr>
        <p:spPr bwMode="auto">
          <a:xfrm>
            <a:off x="179512" y="2708920"/>
            <a:ext cx="1368152" cy="533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1100" dirty="0" smtClean="0"/>
              <a:t>cpu_bfm.txt</a:t>
            </a:r>
            <a:endParaRPr lang="zh-CN" altLang="en-US" sz="1100" dirty="0"/>
          </a:p>
        </p:txBody>
      </p:sp>
      <p:sp>
        <p:nvSpPr>
          <p:cNvPr id="55" name="右弧形箭头 54"/>
          <p:cNvSpPr/>
          <p:nvPr/>
        </p:nvSpPr>
        <p:spPr>
          <a:xfrm flipH="1">
            <a:off x="4932040" y="5589240"/>
            <a:ext cx="288032" cy="648072"/>
          </a:xfrm>
          <a:prstGeom prst="curved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右弧形箭头 55"/>
          <p:cNvSpPr/>
          <p:nvPr/>
        </p:nvSpPr>
        <p:spPr>
          <a:xfrm flipV="1">
            <a:off x="8244408" y="5589240"/>
            <a:ext cx="288032" cy="648072"/>
          </a:xfrm>
          <a:prstGeom prst="curved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" name="右箭头 56"/>
          <p:cNvSpPr/>
          <p:nvPr/>
        </p:nvSpPr>
        <p:spPr>
          <a:xfrm>
            <a:off x="1619672" y="2852936"/>
            <a:ext cx="432048" cy="21602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FPGA Clock Scheme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67744" y="1916832"/>
            <a:ext cx="1224136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PLL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endCxn id="4" idx="1"/>
          </p:cNvCxnSpPr>
          <p:nvPr/>
        </p:nvCxnSpPr>
        <p:spPr>
          <a:xfrm>
            <a:off x="1043608" y="2564904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08112" y="2257127"/>
            <a:ext cx="118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OSC. 25MHz</a:t>
            </a:r>
            <a:endParaRPr lang="zh-CN" altLang="en-US" sz="1400" dirty="0"/>
          </a:p>
        </p:txBody>
      </p:sp>
      <p:cxnSp>
        <p:nvCxnSpPr>
          <p:cNvPr id="10" name="肘形连接符 9"/>
          <p:cNvCxnSpPr>
            <a:endCxn id="39" idx="1"/>
          </p:cNvCxnSpPr>
          <p:nvPr/>
        </p:nvCxnSpPr>
        <p:spPr>
          <a:xfrm flipV="1">
            <a:off x="3491880" y="1609055"/>
            <a:ext cx="2376264" cy="3600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endCxn id="86" idx="1"/>
          </p:cNvCxnSpPr>
          <p:nvPr/>
        </p:nvCxnSpPr>
        <p:spPr>
          <a:xfrm>
            <a:off x="3491880" y="3121223"/>
            <a:ext cx="2376264" cy="900100"/>
          </a:xfrm>
          <a:prstGeom prst="bentConnector3">
            <a:avLst>
              <a:gd name="adj1" fmla="val 2510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endCxn id="58" idx="1"/>
          </p:cNvCxnSpPr>
          <p:nvPr/>
        </p:nvCxnSpPr>
        <p:spPr>
          <a:xfrm>
            <a:off x="3491880" y="2761183"/>
            <a:ext cx="2376264" cy="612068"/>
          </a:xfrm>
          <a:prstGeom prst="bentConnector3">
            <a:avLst>
              <a:gd name="adj1" fmla="val 494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16016" y="130127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2.5MHz</a:t>
            </a:r>
            <a:endParaRPr lang="zh-CN" altLang="en-US" sz="1400" dirty="0"/>
          </a:p>
        </p:txBody>
      </p:sp>
      <p:sp>
        <p:nvSpPr>
          <p:cNvPr id="39" name="矩形 38"/>
          <p:cNvSpPr/>
          <p:nvPr/>
        </p:nvSpPr>
        <p:spPr>
          <a:xfrm>
            <a:off x="5868144" y="1393031"/>
            <a:ext cx="20162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MDIO PHY Control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716016" y="187734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100MHz</a:t>
            </a:r>
            <a:endParaRPr lang="zh-CN" altLang="en-US" sz="1400" dirty="0"/>
          </a:p>
        </p:txBody>
      </p:sp>
      <p:sp>
        <p:nvSpPr>
          <p:cNvPr id="42" name="矩形 41"/>
          <p:cNvSpPr/>
          <p:nvPr/>
        </p:nvSpPr>
        <p:spPr>
          <a:xfrm>
            <a:off x="5868144" y="1969095"/>
            <a:ext cx="20162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System Timer</a:t>
            </a:r>
            <a:endParaRPr lang="zh-CN" altLang="en-US" dirty="0"/>
          </a:p>
        </p:txBody>
      </p:sp>
      <p:cxnSp>
        <p:nvCxnSpPr>
          <p:cNvPr id="50" name="肘形连接符 49"/>
          <p:cNvCxnSpPr>
            <a:endCxn id="42" idx="1"/>
          </p:cNvCxnSpPr>
          <p:nvPr/>
        </p:nvCxnSpPr>
        <p:spPr>
          <a:xfrm flipV="1">
            <a:off x="3491880" y="2185119"/>
            <a:ext cx="2376264" cy="1440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868144" y="2545159"/>
            <a:ext cx="20162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 Emulator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067944" y="245340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50MHz</a:t>
            </a:r>
            <a:endParaRPr lang="zh-CN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5868144" y="3121223"/>
            <a:ext cx="201622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Statistic Counters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067944" y="3697287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50MHz</a:t>
            </a:r>
            <a:endParaRPr lang="zh-CN" altLang="en-US" sz="1400" dirty="0"/>
          </a:p>
        </p:txBody>
      </p:sp>
      <p:sp>
        <p:nvSpPr>
          <p:cNvPr id="63" name="矩形 62"/>
          <p:cNvSpPr/>
          <p:nvPr/>
        </p:nvSpPr>
        <p:spPr>
          <a:xfrm>
            <a:off x="4932040" y="4509120"/>
            <a:ext cx="23762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Tx</a:t>
            </a:r>
            <a:r>
              <a:rPr lang="en-US" altLang="zh-CN" dirty="0" smtClean="0"/>
              <a:t> Frame Generator 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4932040" y="5157192"/>
            <a:ext cx="23762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Rx Frame Parser</a:t>
            </a:r>
            <a:endParaRPr lang="zh-CN" altLang="en-US" dirty="0"/>
          </a:p>
        </p:txBody>
      </p:sp>
      <p:cxnSp>
        <p:nvCxnSpPr>
          <p:cNvPr id="68" name="肘形连接符 67"/>
          <p:cNvCxnSpPr>
            <a:endCxn id="64" idx="1"/>
          </p:cNvCxnSpPr>
          <p:nvPr/>
        </p:nvCxnSpPr>
        <p:spPr>
          <a:xfrm>
            <a:off x="1043608" y="4725144"/>
            <a:ext cx="3888432" cy="6120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1475656" y="4725144"/>
            <a:ext cx="34563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043608" y="4489375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RGMII 2.5MHz/25MHz/125MHz RX_CLK</a:t>
            </a:r>
            <a:endParaRPr lang="zh-CN" altLang="en-US" sz="1400" dirty="0"/>
          </a:p>
        </p:txBody>
      </p:sp>
      <p:sp>
        <p:nvSpPr>
          <p:cNvPr id="82" name="矩形 81"/>
          <p:cNvSpPr/>
          <p:nvPr/>
        </p:nvSpPr>
        <p:spPr>
          <a:xfrm>
            <a:off x="2627784" y="5589240"/>
            <a:ext cx="1080120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4b DDR </a:t>
            </a:r>
          </a:p>
          <a:p>
            <a:pPr algn="ctr"/>
            <a:r>
              <a:rPr lang="en-US" altLang="zh-CN" sz="1200" dirty="0" smtClean="0"/>
              <a:t>@125MHz</a:t>
            </a:r>
            <a:endParaRPr lang="zh-CN" altLang="en-US" sz="1200" dirty="0"/>
          </a:p>
        </p:txBody>
      </p:sp>
      <p:sp>
        <p:nvSpPr>
          <p:cNvPr id="83" name="矩形 82"/>
          <p:cNvSpPr/>
          <p:nvPr/>
        </p:nvSpPr>
        <p:spPr>
          <a:xfrm>
            <a:off x="3779912" y="5589240"/>
            <a:ext cx="1080120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8b SDR </a:t>
            </a:r>
          </a:p>
          <a:p>
            <a:pPr algn="ctr"/>
            <a:r>
              <a:rPr lang="en-US" altLang="zh-CN" sz="1200" dirty="0" smtClean="0"/>
              <a:t>@125MHz</a:t>
            </a:r>
            <a:endParaRPr lang="zh-CN" altLang="en-US" sz="1200" dirty="0"/>
          </a:p>
        </p:txBody>
      </p:sp>
      <p:sp>
        <p:nvSpPr>
          <p:cNvPr id="84" name="矩形 83"/>
          <p:cNvSpPr/>
          <p:nvPr/>
        </p:nvSpPr>
        <p:spPr>
          <a:xfrm>
            <a:off x="4932040" y="5589240"/>
            <a:ext cx="3888432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32b SDR @125MHz</a:t>
            </a:r>
          </a:p>
          <a:p>
            <a:pPr algn="ctr"/>
            <a:r>
              <a:rPr lang="en-US" altLang="zh-CN" sz="1200" dirty="0" smtClean="0"/>
              <a:t>w/ 4 clock multi-cycle</a:t>
            </a:r>
            <a:endParaRPr lang="zh-CN" alt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323528" y="5672281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    1000Mbps </a:t>
            </a:r>
            <a:r>
              <a:rPr lang="en-US" altLang="zh-CN" sz="1200" dirty="0" err="1" smtClean="0"/>
              <a:t>Datapath</a:t>
            </a:r>
            <a:r>
              <a:rPr lang="en-US" altLang="zh-CN" sz="1200" dirty="0" smtClean="0"/>
              <a:t> Bandwidth:</a:t>
            </a:r>
            <a:endParaRPr lang="zh-CN" altLang="en-US" sz="1200" dirty="0"/>
          </a:p>
        </p:txBody>
      </p:sp>
      <p:sp>
        <p:nvSpPr>
          <p:cNvPr id="86" name="矩形 85"/>
          <p:cNvSpPr/>
          <p:nvPr/>
        </p:nvSpPr>
        <p:spPr>
          <a:xfrm>
            <a:off x="5868144" y="3769295"/>
            <a:ext cx="201622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Tx</a:t>
            </a:r>
            <a:r>
              <a:rPr lang="en-US" altLang="zh-CN" dirty="0" smtClean="0"/>
              <a:t> Traffic Control</a:t>
            </a:r>
            <a:endParaRPr lang="zh-CN" altLang="en-US" dirty="0"/>
          </a:p>
        </p:txBody>
      </p:sp>
      <p:cxnSp>
        <p:nvCxnSpPr>
          <p:cNvPr id="96" name="直接箭头连接符 95"/>
          <p:cNvCxnSpPr>
            <a:endCxn id="56" idx="1"/>
          </p:cNvCxnSpPr>
          <p:nvPr/>
        </p:nvCxnSpPr>
        <p:spPr>
          <a:xfrm>
            <a:off x="4644008" y="2761183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endCxn id="56" idx="3"/>
          </p:cNvCxnSpPr>
          <p:nvPr/>
        </p:nvCxnSpPr>
        <p:spPr>
          <a:xfrm flipH="1">
            <a:off x="7884368" y="2761183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8028384" y="2453406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SPI CLK</a:t>
            </a:r>
            <a:endParaRPr lang="zh-CN" altLang="en-US" sz="1400" dirty="0"/>
          </a:p>
        </p:txBody>
      </p:sp>
      <p:sp>
        <p:nvSpPr>
          <p:cNvPr id="35" name="矩形 34"/>
          <p:cNvSpPr/>
          <p:nvPr/>
        </p:nvSpPr>
        <p:spPr>
          <a:xfrm>
            <a:off x="2627784" y="6093296"/>
            <a:ext cx="1080120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4b SDR @2.5/25MHz</a:t>
            </a:r>
            <a:endParaRPr lang="zh-CN" altLang="en-US" sz="1200" dirty="0"/>
          </a:p>
        </p:txBody>
      </p:sp>
      <p:sp>
        <p:nvSpPr>
          <p:cNvPr id="36" name="矩形 35"/>
          <p:cNvSpPr/>
          <p:nvPr/>
        </p:nvSpPr>
        <p:spPr>
          <a:xfrm>
            <a:off x="3779912" y="6093296"/>
            <a:ext cx="1080120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4b SDR @2.5/25MHz</a:t>
            </a:r>
            <a:endParaRPr lang="zh-CN" altLang="en-US" sz="1200" dirty="0"/>
          </a:p>
        </p:txBody>
      </p:sp>
      <p:sp>
        <p:nvSpPr>
          <p:cNvPr id="37" name="矩形 36"/>
          <p:cNvSpPr/>
          <p:nvPr/>
        </p:nvSpPr>
        <p:spPr>
          <a:xfrm>
            <a:off x="4932040" y="6093296"/>
            <a:ext cx="3888432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32b SDR @2.5/25MHz</a:t>
            </a:r>
          </a:p>
          <a:p>
            <a:pPr algn="ctr"/>
            <a:r>
              <a:rPr lang="en-US" altLang="zh-CN" sz="1200" dirty="0" smtClean="0"/>
              <a:t>w/ 4 clock multi-cycle</a:t>
            </a:r>
            <a:endParaRPr lang="zh-CN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23528" y="6176337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10/100Mbps </a:t>
            </a:r>
            <a:r>
              <a:rPr lang="en-US" altLang="zh-CN" sz="1200" dirty="0" err="1" smtClean="0"/>
              <a:t>Datapath</a:t>
            </a:r>
            <a:r>
              <a:rPr lang="en-US" altLang="zh-CN" sz="1200" dirty="0" smtClean="0"/>
              <a:t> Bandwidth:</a:t>
            </a:r>
            <a:endParaRPr lang="zh-CN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7524328" y="4509120"/>
            <a:ext cx="129614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Loopback</a:t>
            </a:r>
            <a:endParaRPr lang="zh-CN" altLang="en-US" dirty="0"/>
          </a:p>
        </p:txBody>
      </p:sp>
      <p:cxnSp>
        <p:nvCxnSpPr>
          <p:cNvPr id="60" name="直接箭头连接符 59"/>
          <p:cNvCxnSpPr>
            <a:endCxn id="48" idx="1"/>
          </p:cNvCxnSpPr>
          <p:nvPr/>
        </p:nvCxnSpPr>
        <p:spPr>
          <a:xfrm>
            <a:off x="2987824" y="5013176"/>
            <a:ext cx="4536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FPGA Project Structure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 t="15547" r="72137" b="37203"/>
          <a:stretch>
            <a:fillRect/>
          </a:stretch>
        </p:blipFill>
        <p:spPr bwMode="auto">
          <a:xfrm>
            <a:off x="4788024" y="2492896"/>
            <a:ext cx="3625255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 t="23422" r="86527" b="19485"/>
          <a:stretch>
            <a:fillRect/>
          </a:stretch>
        </p:blipFill>
        <p:spPr bwMode="auto">
          <a:xfrm>
            <a:off x="611560" y="1700808"/>
            <a:ext cx="1753047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接箭头连接符 7"/>
          <p:cNvCxnSpPr/>
          <p:nvPr/>
        </p:nvCxnSpPr>
        <p:spPr>
          <a:xfrm flipH="1" flipV="1">
            <a:off x="1979712" y="5373216"/>
            <a:ext cx="324036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1979712" y="4653136"/>
            <a:ext cx="345638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1979712" y="3717032"/>
            <a:ext cx="3456384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1979712" y="3356992"/>
            <a:ext cx="324036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2053" idx="3"/>
          </p:cNvCxnSpPr>
          <p:nvPr/>
        </p:nvCxnSpPr>
        <p:spPr>
          <a:xfrm flipH="1">
            <a:off x="2364607" y="2780928"/>
            <a:ext cx="2495426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FPGA Operation Procedure</a:t>
            </a:r>
            <a:endParaRPr lang="zh-CN" altLang="en-US" dirty="0"/>
          </a:p>
        </p:txBody>
      </p:sp>
      <p:sp>
        <p:nvSpPr>
          <p:cNvPr id="8" name="TextBox 7"/>
          <p:cNvSpPr txBox="1">
            <a:spLocks noChangeAspect="1"/>
          </p:cNvSpPr>
          <p:nvPr/>
        </p:nvSpPr>
        <p:spPr>
          <a:xfrm>
            <a:off x="3257854" y="1700848"/>
            <a:ext cx="2592000" cy="3693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Hardware Init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>
            <a:spLocks noChangeAspect="1"/>
          </p:cNvSpPr>
          <p:nvPr/>
        </p:nvSpPr>
        <p:spPr>
          <a:xfrm>
            <a:off x="3257854" y="2492936"/>
            <a:ext cx="2592000" cy="3693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Test Session Setup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>
            <a:spLocks noChangeAspect="1"/>
          </p:cNvSpPr>
          <p:nvPr/>
        </p:nvSpPr>
        <p:spPr>
          <a:xfrm>
            <a:off x="3257854" y="3285024"/>
            <a:ext cx="2592000" cy="3693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Test Session </a:t>
            </a:r>
            <a:r>
              <a:rPr lang="en-US" altLang="zh-CN" dirty="0" smtClean="0">
                <a:solidFill>
                  <a:srgbClr val="FFFF00"/>
                </a:solidFill>
              </a:rPr>
              <a:t>Start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>
            <a:spLocks noChangeAspect="1"/>
          </p:cNvSpPr>
          <p:nvPr/>
        </p:nvSpPr>
        <p:spPr>
          <a:xfrm>
            <a:off x="3257854" y="4869200"/>
            <a:ext cx="2592000" cy="3693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Test Session </a:t>
            </a:r>
            <a:r>
              <a:rPr lang="en-US" altLang="zh-CN" dirty="0" smtClean="0">
                <a:solidFill>
                  <a:srgbClr val="FFFF00"/>
                </a:solidFill>
              </a:rPr>
              <a:t>Stop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>
            <a:spLocks noChangeAspect="1"/>
          </p:cNvSpPr>
          <p:nvPr/>
        </p:nvSpPr>
        <p:spPr>
          <a:xfrm>
            <a:off x="3257854" y="5661288"/>
            <a:ext cx="2592000" cy="3693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Read Statistic Results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cxnSpLocks noChangeAspect="1"/>
            <a:stCxn id="8" idx="2"/>
            <a:endCxn id="9" idx="0"/>
          </p:cNvCxnSpPr>
          <p:nvPr/>
        </p:nvCxnSpPr>
        <p:spPr>
          <a:xfrm>
            <a:off x="4553854" y="2070180"/>
            <a:ext cx="0" cy="422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cxnSpLocks noChangeAspect="1"/>
            <a:stCxn id="9" idx="2"/>
            <a:endCxn id="10" idx="0"/>
          </p:cNvCxnSpPr>
          <p:nvPr/>
        </p:nvCxnSpPr>
        <p:spPr>
          <a:xfrm>
            <a:off x="4553854" y="2862268"/>
            <a:ext cx="0" cy="422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cxnSpLocks noChangeAspect="1"/>
            <a:stCxn id="10" idx="2"/>
            <a:endCxn id="22" idx="0"/>
          </p:cNvCxnSpPr>
          <p:nvPr/>
        </p:nvCxnSpPr>
        <p:spPr>
          <a:xfrm>
            <a:off x="4553854" y="3654356"/>
            <a:ext cx="0" cy="422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cxnSpLocks noChangeAspect="1"/>
            <a:stCxn id="11" idx="2"/>
            <a:endCxn id="13" idx="0"/>
          </p:cNvCxnSpPr>
          <p:nvPr/>
        </p:nvCxnSpPr>
        <p:spPr>
          <a:xfrm>
            <a:off x="4553854" y="5238532"/>
            <a:ext cx="0" cy="422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>
            <a:spLocks noChangeAspect="1"/>
          </p:cNvSpPr>
          <p:nvPr/>
        </p:nvSpPr>
        <p:spPr>
          <a:xfrm>
            <a:off x="3257854" y="4077077"/>
            <a:ext cx="2592000" cy="37951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Test Session In-Progress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8" name="直接箭头连接符 27"/>
          <p:cNvCxnSpPr>
            <a:cxnSpLocks noChangeAspect="1"/>
            <a:stCxn id="22" idx="2"/>
            <a:endCxn id="11" idx="0"/>
          </p:cNvCxnSpPr>
          <p:nvPr/>
        </p:nvCxnSpPr>
        <p:spPr>
          <a:xfrm>
            <a:off x="4553854" y="4456589"/>
            <a:ext cx="0" cy="412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72200" y="623731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 Details on next page.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20860</TotalTime>
  <Words>3978</Words>
  <Application>Microsoft Office PowerPoint</Application>
  <PresentationFormat>全屏显示(4:3)</PresentationFormat>
  <Paragraphs>1281</Paragraphs>
  <Slides>48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Office 主题</vt:lpstr>
      <vt:lpstr>Giga-Lite FPGA Design</vt:lpstr>
      <vt:lpstr>Ethernet Tester Feature List</vt:lpstr>
      <vt:lpstr>FPGA Feature List</vt:lpstr>
      <vt:lpstr>FPGA Resource Usage</vt:lpstr>
      <vt:lpstr>幻灯片 5</vt:lpstr>
      <vt:lpstr>幻灯片 6</vt:lpstr>
      <vt:lpstr>FPGA Clock Scheme</vt:lpstr>
      <vt:lpstr>FPGA Project Structure</vt:lpstr>
      <vt:lpstr>FPGA Operation Procedure</vt:lpstr>
      <vt:lpstr>FPGA Operation Procedure (cnt’d)</vt:lpstr>
      <vt:lpstr>FPGA Operation Procedure (cnt’d)</vt:lpstr>
      <vt:lpstr>FPGA Operation Procedure (cnt’d)</vt:lpstr>
      <vt:lpstr>FPGA Operation Procedure (cnt’d)</vt:lpstr>
      <vt:lpstr>Demo for the operation procedure</vt:lpstr>
      <vt:lpstr>FPGA Memory Map</vt:lpstr>
      <vt:lpstr>FPGA Register Definitions (CTRL 1)</vt:lpstr>
      <vt:lpstr>FPGA Register Definitions (CTRL 2)</vt:lpstr>
      <vt:lpstr>FPGA Register Definitions (CTRL 3)</vt:lpstr>
      <vt:lpstr>FPGA Register Definitions (CTRL 4)</vt:lpstr>
      <vt:lpstr>FPGA Register Definitions (CTRL 5)</vt:lpstr>
      <vt:lpstr>FPGA Register Definitions (DATA TX 1)</vt:lpstr>
      <vt:lpstr>FPGA Register Definitions (DATA TX 2)</vt:lpstr>
      <vt:lpstr>FPGA Register Definitions (DATA TX 3)</vt:lpstr>
      <vt:lpstr>FPGA Register Definitions (DATA TX 3)</vt:lpstr>
      <vt:lpstr>FPGA Register Definitions (DATA TX 4)</vt:lpstr>
      <vt:lpstr>FPGA Register Definitions (DATA TX 5)</vt:lpstr>
      <vt:lpstr>FPGA Register Definitions (DATA TX 6)</vt:lpstr>
      <vt:lpstr>FPGA Register Definitions (DATA TX 7)</vt:lpstr>
      <vt:lpstr>FPGA Register Definitions (STAT TX-BIT 1)</vt:lpstr>
      <vt:lpstr>FPGA Register Definitions (STAT TX-BIT 2)</vt:lpstr>
      <vt:lpstr>FPGA Register Definitions (STAT TX-BIT 3)</vt:lpstr>
      <vt:lpstr>FPGA Register Definitions (STAT TX-BIT 4)</vt:lpstr>
      <vt:lpstr>FPGA Register Definitions (STAT TX-VEC 1)</vt:lpstr>
      <vt:lpstr>FPGA Register Definitions (STAT TX-VEC 2)</vt:lpstr>
      <vt:lpstr>FPGA Register Definitions (STAT TX-VEC 3)</vt:lpstr>
      <vt:lpstr>FPGA Register Definitions (STAT TX-VEC 4)</vt:lpstr>
      <vt:lpstr>FPGA Register Definitions (STAT RX-BIT 1)</vt:lpstr>
      <vt:lpstr>FPGA Register Definitions (STAT RX-BIT 2)</vt:lpstr>
      <vt:lpstr>FPGA Register Definitions (STAT RX-BIT 3)</vt:lpstr>
      <vt:lpstr>FPGA Register Definitions (STAT RX-BIT 4)</vt:lpstr>
      <vt:lpstr>FPGA Register Definitions (STAT RX-VEC 1)</vt:lpstr>
      <vt:lpstr>FPGA Register Definitions (STAT RX-VEC 2)</vt:lpstr>
      <vt:lpstr>FPGA Register Definitions (STAT RX-VEC 3)</vt:lpstr>
      <vt:lpstr>FPGA Register Definitions (STAT RX-VEC 4)</vt:lpstr>
      <vt:lpstr>Backup Pages</vt:lpstr>
      <vt:lpstr>FPGA Resource Usage(cnt’d)</vt:lpstr>
      <vt:lpstr>FPGA Resource Usage(cnt’d)</vt:lpstr>
      <vt:lpstr>FPGA Resource Usage(cnt’d)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Giga-Lite FPGA Design</dc:title>
  <dc:creator>Bibo BB1 Yang</dc:creator>
  <cp:lastModifiedBy>Bibo BB1 Yang</cp:lastModifiedBy>
  <cp:revision>141</cp:revision>
  <dcterms:created xsi:type="dcterms:W3CDTF">2013-11-12T13:54:37Z</dcterms:created>
  <dcterms:modified xsi:type="dcterms:W3CDTF">2015-04-17T23:30:03Z</dcterms:modified>
</cp:coreProperties>
</file>