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686" r:id="rId2"/>
    <p:sldMasterId id="2147483650" r:id="rId3"/>
    <p:sldMasterId id="2147483651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5213" cy="4280376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3">
          <p15:clr>
            <a:srgbClr val="A4A3A4"/>
          </p15:clr>
        </p15:guide>
        <p15:guide id="2" orient="horz" pos="24328">
          <p15:clr>
            <a:srgbClr val="A4A3A4"/>
          </p15:clr>
        </p15:guide>
        <p15:guide id="3" pos="-1319">
          <p15:clr>
            <a:srgbClr val="A4A3A4"/>
          </p15:clr>
        </p15:guide>
        <p15:guide id="4" pos="5663">
          <p15:clr>
            <a:srgbClr val="A4A3A4"/>
          </p15:clr>
        </p15:guide>
        <p15:guide id="5" pos="6027">
          <p15:clr>
            <a:srgbClr val="A4A3A4"/>
          </p15:clr>
        </p15:guide>
        <p15:guide id="6" pos="20354">
          <p15:clr>
            <a:srgbClr val="A4A3A4"/>
          </p15:clr>
        </p15:guide>
        <p15:guide id="7" pos="13008">
          <p15:clr>
            <a:srgbClr val="A4A3A4"/>
          </p15:clr>
        </p15:guide>
        <p15:guide id="8" pos="133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DD4"/>
    <a:srgbClr val="E0BCF8"/>
    <a:srgbClr val="A748D3"/>
    <a:srgbClr val="942092"/>
    <a:srgbClr val="B944D2"/>
    <a:srgbClr val="18A848"/>
    <a:srgbClr val="F4F1E9"/>
    <a:srgbClr val="CEF0F8"/>
    <a:srgbClr val="FFFFFF"/>
    <a:srgbClr val="1BA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8" autoAdjust="0"/>
    <p:restoredTop sz="94810"/>
  </p:normalViewPr>
  <p:slideViewPr>
    <p:cSldViewPr snapToGrid="0" snapToObjects="1">
      <p:cViewPr>
        <p:scale>
          <a:sx n="90" d="100"/>
          <a:sy n="90" d="100"/>
        </p:scale>
        <p:origin x="1336" y="-5136"/>
      </p:cViewPr>
      <p:guideLst>
        <p:guide orient="horz" pos="5453"/>
        <p:guide orient="horz" pos="24328"/>
        <p:guide pos="-1319"/>
        <p:guide pos="5663"/>
        <p:guide pos="6027"/>
        <p:guide pos="20354"/>
        <p:guide pos="13008"/>
        <p:guide pos="133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1F1A22-D695-4EF4-AF08-4BA35CA41B3B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34FA71-699A-46EB-BB40-1C5FC907D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39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0738" y="741363"/>
            <a:ext cx="26162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150C70-F6DD-4DFB-8C43-B6BB7E698E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296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6200" y="2279650"/>
            <a:ext cx="6527800" cy="362727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213" y="2279650"/>
            <a:ext cx="19432587" cy="36272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1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8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82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194" y="6236439"/>
            <a:ext cx="4587275" cy="35631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632" y="6236439"/>
            <a:ext cx="4588610" cy="35631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7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6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98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8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7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5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68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51618" y="1655375"/>
            <a:ext cx="7229364" cy="4021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191" y="1655375"/>
            <a:ext cx="21561260" cy="4021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36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8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18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032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0" y="6247763"/>
            <a:ext cx="3375038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374" y="6247763"/>
            <a:ext cx="3376374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04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35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5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1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657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96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30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36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47613" y="1655375"/>
            <a:ext cx="7233369" cy="40217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170" y="1655375"/>
            <a:ext cx="21573276" cy="402178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63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00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03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610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954" y="6247763"/>
            <a:ext cx="14486764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2882" y="6247763"/>
            <a:ext cx="14488098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9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213" y="11395075"/>
            <a:ext cx="12979400" cy="27157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1395075"/>
            <a:ext cx="12980987" cy="27157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9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79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186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589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8971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20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6224" y="1655375"/>
            <a:ext cx="7274756" cy="40217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954" y="1655375"/>
            <a:ext cx="21700106" cy="402178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213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9B5332A2-F578-D84E-9F90-0E3C84596C7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238" y="39673213"/>
            <a:ext cx="10218737" cy="2278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2038" y="39673213"/>
            <a:ext cx="6811962" cy="2278062"/>
          </a:xfrm>
          <a:prstGeom prst="rect">
            <a:avLst/>
          </a:prstGeom>
        </p:spPr>
        <p:txBody>
          <a:bodyPr/>
          <a:lstStyle/>
          <a:p>
            <a:fld id="{22AC3DAB-22F0-F745-9E45-9C8B176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0" y="0"/>
            <a:ext cx="30275213" cy="5139497"/>
          </a:xfrm>
          <a:prstGeom prst="rect">
            <a:avLst/>
          </a:prstGeom>
          <a:solidFill>
            <a:srgbClr val="A62DD4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</a:t>
            </a:r>
            <a:r>
              <a:rPr lang="zh-CN" altLang="en-US" dirty="0"/>
              <a:t> </a:t>
            </a:r>
            <a:r>
              <a:rPr lang="en-US" altLang="zh-CN" dirty="0"/>
              <a:t>Name </a:t>
            </a:r>
          </a:p>
        </p:txBody>
      </p:sp>
      <p:pic>
        <p:nvPicPr>
          <p:cNvPr id="9" name="图片 60"/>
          <p:cNvPicPr>
            <a:picLocks noChangeAspect="1"/>
          </p:cNvPicPr>
          <p:nvPr userDrawn="1"/>
        </p:nvPicPr>
        <p:blipFill>
          <a:blip r:embed="rId1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841814"/>
            <a:ext cx="3603942" cy="360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1130661" y="5378015"/>
            <a:ext cx="28013890" cy="5786123"/>
          </a:xfrm>
          <a:prstGeom prst="rect">
            <a:avLst/>
          </a:prstGeom>
          <a:solidFill>
            <a:schemeClr val="bg1"/>
          </a:solidFill>
          <a:ln w="12700">
            <a:solidFill>
              <a:srgbClr val="A62DD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1" name="Rectangle 41"/>
          <p:cNvSpPr>
            <a:spLocks noChangeArrowheads="1"/>
          </p:cNvSpPr>
          <p:nvPr userDrawn="1"/>
        </p:nvSpPr>
        <p:spPr bwMode="auto">
          <a:xfrm>
            <a:off x="1130661" y="11518548"/>
            <a:ext cx="28013890" cy="10460850"/>
          </a:xfrm>
          <a:prstGeom prst="rect">
            <a:avLst/>
          </a:prstGeom>
          <a:solidFill>
            <a:schemeClr val="bg1"/>
          </a:solidFill>
          <a:ln w="12700">
            <a:solidFill>
              <a:srgbClr val="A62DD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F201C-5073-0540-99AA-998155CF89F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5921825" y="1007744"/>
            <a:ext cx="3603943" cy="3483734"/>
          </a:xfrm>
          <a:prstGeom prst="rect">
            <a:avLst/>
          </a:prstGeom>
        </p:spPr>
      </p:pic>
      <p:sp>
        <p:nvSpPr>
          <p:cNvPr id="16" name="Rectangle 41">
            <a:extLst>
              <a:ext uri="{FF2B5EF4-FFF2-40B4-BE49-F238E27FC236}">
                <a16:creationId xmlns:a16="http://schemas.microsoft.com/office/drawing/2014/main" id="{A6934BB4-0B69-4249-BD15-F9987644A6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0660" y="22333808"/>
            <a:ext cx="28013889" cy="19967131"/>
          </a:xfrm>
          <a:prstGeom prst="rect">
            <a:avLst/>
          </a:prstGeom>
          <a:solidFill>
            <a:schemeClr val="bg1"/>
          </a:solidFill>
          <a:ln w="12700">
            <a:solidFill>
              <a:srgbClr val="A62DD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665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b="1" kern="1200" baseline="0">
          <a:solidFill>
            <a:schemeClr val="bg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/>
        </p:nvSpPr>
        <p:spPr bwMode="auto">
          <a:xfrm>
            <a:off x="0" y="0"/>
            <a:ext cx="30275213" cy="52911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644525" y="6242050"/>
            <a:ext cx="9321800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6243638"/>
            <a:ext cx="9304337" cy="3563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20259675" y="6242050"/>
            <a:ext cx="9321800" cy="3562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032" name="Rectangle 41"/>
          <p:cNvSpPr>
            <a:spLocks noChangeArrowheads="1"/>
          </p:cNvSpPr>
          <p:nvPr/>
        </p:nvSpPr>
        <p:spPr bwMode="auto">
          <a:xfrm>
            <a:off x="10452100" y="6242050"/>
            <a:ext cx="9320213" cy="3562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644525" y="42244963"/>
            <a:ext cx="33083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>
                <a:latin typeface="Arial" pitchFamily="34" charset="0"/>
              </a:rPr>
              <a:t>Poster template by ResearchPosters.co.za</a:t>
            </a:r>
          </a:p>
        </p:txBody>
      </p:sp>
    </p:spTree>
    <p:extLst>
      <p:ext uri="{BB962C8B-B14F-4D97-AF65-F5344CB8AC3E}">
        <p14:creationId xmlns:p14="http://schemas.microsoft.com/office/powerpoint/2010/main" val="20801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75213" cy="5473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46113" y="6248400"/>
            <a:ext cx="6880225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6264275"/>
            <a:ext cx="6880225" cy="3562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926388" y="6248400"/>
            <a:ext cx="14322425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22696488" y="6248400"/>
            <a:ext cx="6884987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2057" name="Text Box 14"/>
          <p:cNvSpPr txBox="1">
            <a:spLocks noChangeArrowheads="1"/>
          </p:cNvSpPr>
          <p:nvPr userDrawn="1"/>
        </p:nvSpPr>
        <p:spPr bwMode="auto">
          <a:xfrm>
            <a:off x="646113" y="42260838"/>
            <a:ext cx="33083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30275213" cy="5473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7838" y="6248400"/>
            <a:ext cx="29224287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6248400"/>
            <a:ext cx="29103637" cy="3562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zh-CN"/>
          </a:p>
        </p:txBody>
      </p:sp>
      <p:sp>
        <p:nvSpPr>
          <p:cNvPr id="3079" name="Text Box 14"/>
          <p:cNvSpPr txBox="1">
            <a:spLocks noChangeArrowheads="1"/>
          </p:cNvSpPr>
          <p:nvPr userDrawn="1"/>
        </p:nvSpPr>
        <p:spPr bwMode="auto">
          <a:xfrm>
            <a:off x="477838" y="42244963"/>
            <a:ext cx="33083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781" y="933426"/>
            <a:ext cx="26112787" cy="3931921"/>
          </a:xfrm>
        </p:spPr>
        <p:txBody>
          <a:bodyPr/>
          <a:lstStyle/>
          <a:p>
            <a:r>
              <a:rPr lang="en-US" dirty="0"/>
              <a:t>NFOpt: Eliminating Redundant Logic in NF Programs </a:t>
            </a:r>
            <a:br>
              <a:rPr lang="en-US" dirty="0"/>
            </a:br>
            <a:r>
              <a:rPr lang="en-US" dirty="0"/>
              <a:t>using Operation-Time Configurations  </a:t>
            </a:r>
            <a:br>
              <a:rPr lang="en-US" dirty="0"/>
            </a:br>
            <a:br>
              <a:rPr lang="en-US" dirty="0"/>
            </a:br>
            <a:r>
              <a:rPr lang="en-US" altLang="zh-CN" sz="4400" dirty="0"/>
              <a:t>Bangwen Deng, </a:t>
            </a:r>
            <a:r>
              <a:rPr lang="zh-CN" altLang="en-US" sz="4400" dirty="0"/>
              <a:t> </a:t>
            </a:r>
            <a:r>
              <a:rPr lang="en-US" altLang="zh-CN" sz="4400" dirty="0"/>
              <a:t>Wenfei Wu</a:t>
            </a:r>
            <a:br>
              <a:rPr lang="en-US" altLang="zh-CN" sz="4400" baseline="30000" dirty="0"/>
            </a:br>
            <a:r>
              <a:rPr lang="en-US" altLang="zh-CN" sz="4400" dirty="0"/>
              <a:t>IIIS,</a:t>
            </a:r>
            <a:r>
              <a:rPr lang="zh-CN" altLang="en-US" sz="4400" dirty="0"/>
              <a:t> </a:t>
            </a:r>
            <a:r>
              <a:rPr lang="en-US" altLang="zh-CN" sz="4400" dirty="0"/>
              <a:t>Tsinghua</a:t>
            </a:r>
            <a:r>
              <a:rPr lang="zh-CN" altLang="en-US" sz="4400" dirty="0"/>
              <a:t> </a:t>
            </a:r>
            <a:r>
              <a:rPr lang="en-US" altLang="zh-CN" sz="4400" dirty="0"/>
              <a:t>University</a:t>
            </a:r>
            <a:endParaRPr lang="en-US" sz="3600" dirty="0"/>
          </a:p>
        </p:txBody>
      </p:sp>
      <p:sp>
        <p:nvSpPr>
          <p:cNvPr id="3" name="Text Box 471"/>
          <p:cNvSpPr txBox="1">
            <a:spLocks noChangeArrowheads="1"/>
          </p:cNvSpPr>
          <p:nvPr/>
        </p:nvSpPr>
        <p:spPr bwMode="auto">
          <a:xfrm>
            <a:off x="1136072" y="5311569"/>
            <a:ext cx="28020416" cy="906570"/>
          </a:xfrm>
          <a:prstGeom prst="rect">
            <a:avLst/>
          </a:prstGeom>
          <a:solidFill>
            <a:srgbClr val="A62DD4"/>
          </a:solidFill>
          <a:ln>
            <a:noFill/>
          </a:ln>
        </p:spPr>
        <p:txBody>
          <a:bodyPr wrap="square" lIns="74857" tIns="37421" rIns="74857" bIns="37421">
            <a:spAutoFit/>
          </a:bodyPr>
          <a:lstStyle>
            <a:lvl1pPr defTabSz="7493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LinLibertineTB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2912" y="38861342"/>
            <a:ext cx="273345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LinLibertineTB" charset="0"/>
                <a:ea typeface="LinLibertineTB" charset="0"/>
                <a:cs typeface="LinLibertineTB" charset="0"/>
              </a:rPr>
              <a:t>[1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]  https://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llvm.org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/. </a:t>
            </a:r>
          </a:p>
          <a:p>
            <a:pPr algn="just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[2]  https://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www.snort.org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/. </a:t>
            </a:r>
          </a:p>
          <a:p>
            <a:pPr algn="just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[3]  J. Khalid, 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Gember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-Jacobson, R. Michael, 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Abhashkumar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, and 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Akella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 Paving the way for NFV: Simplifying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middlebox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modifi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cations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using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statealyzr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 In 13th USENIX Symposium on Networked Systems Design and Implementation (NSDI 16), pages 239–253, Santa Clara, CA, 2016. USENIX Association. </a:t>
            </a:r>
          </a:p>
          <a:p>
            <a:pPr algn="just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[4]  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Saadaoui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, H.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Benmoussa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, 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Bouhoula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, and A.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Kalam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 Automatic classification and detection of snort configuration anomalies - a formal approach. pages 27–39, 01 2015. </a:t>
            </a:r>
          </a:p>
          <a:p>
            <a:pPr algn="just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[5]  W. Wu, Y. Zhang, and S. Banerjee. Automatic synthesis of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nf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models by program analysis. In Proceedings of the 15th ACM Workshop on Hot Topics in Networks,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HotNets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’16, pages 29–35, New York, NY, USA, 2016. ACM. </a:t>
            </a:r>
          </a:p>
        </p:txBody>
      </p:sp>
      <p:sp>
        <p:nvSpPr>
          <p:cNvPr id="8" name="Text Box 471"/>
          <p:cNvSpPr txBox="1">
            <a:spLocks noChangeArrowheads="1"/>
          </p:cNvSpPr>
          <p:nvPr/>
        </p:nvSpPr>
        <p:spPr bwMode="auto">
          <a:xfrm>
            <a:off x="1151030" y="11530579"/>
            <a:ext cx="28020416" cy="906570"/>
          </a:xfrm>
          <a:prstGeom prst="rect">
            <a:avLst/>
          </a:prstGeom>
          <a:solidFill>
            <a:srgbClr val="A62DD4"/>
          </a:solidFill>
          <a:ln>
            <a:noFill/>
          </a:ln>
        </p:spPr>
        <p:txBody>
          <a:bodyPr wrap="square" lIns="74857" tIns="37421" rIns="74857" bIns="37421">
            <a:spAutoFit/>
          </a:bodyPr>
          <a:lstStyle>
            <a:lvl1pPr defTabSz="7493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LinLibertineTB" charset="0"/>
              </a:rPr>
              <a:t>NFReducer 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3671" y="6178080"/>
            <a:ext cx="1446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nLibertineTB" charset="0"/>
                <a:ea typeface="LinLibertineTB" charset="0"/>
                <a:cs typeface="LinLibertineTB" charset="0"/>
              </a:rPr>
              <a:t>Background</a:t>
            </a:r>
          </a:p>
          <a:p>
            <a:pPr algn="just"/>
            <a:r>
              <a:rPr lang="zh-CN" altLang="en-US" sz="3600" dirty="0">
                <a:latin typeface="Times New Roman" charset="0"/>
                <a:cs typeface="Times New Roman" charset="0"/>
              </a:rPr>
              <a:t>   </a:t>
            </a:r>
            <a:r>
              <a:rPr lang="en-US" sz="3600" dirty="0">
                <a:latin typeface="Times New Roman" charset="0"/>
                <a:cs typeface="Times New Roman" charset="0"/>
              </a:rPr>
              <a:t>Network functions (NFs) are critical components in the network data plane. Their efficiency is important to the whole network’s end-to-end performance.</a:t>
            </a:r>
          </a:p>
          <a:p>
            <a:pPr algn="just"/>
            <a:r>
              <a:rPr lang="en-US" sz="3600" dirty="0">
                <a:latin typeface="Times New Roman" charset="0"/>
                <a:cs typeface="Times New Roman" charset="0"/>
              </a:rPr>
              <a:t>And a lot of works recognize this critical efficiency issue and propose the corresponding optimization, such as accelerating the NF execution, parallelizing NF (chains)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,</a:t>
            </a:r>
            <a:r>
              <a:rPr lang="en-US" sz="3600" dirty="0">
                <a:latin typeface="Times New Roman" charset="0"/>
                <a:cs typeface="Times New Roman" charset="0"/>
              </a:rPr>
              <a:t> and consolidating NFs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.</a:t>
            </a:r>
            <a:r>
              <a:rPr lang="en-US" sz="3600" dirty="0">
                <a:latin typeface="Times New Roman" charset="0"/>
                <a:cs typeface="Times New Roman" charset="0"/>
              </a:rPr>
              <a:t> A recent trend of DevOps inspires us to propose an orthogonal approach — using the operation-time configurations to optimize NF programs.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803B-1DAD-432F-9C11-CDB3E0EA62DB}"/>
              </a:ext>
            </a:extLst>
          </p:cNvPr>
          <p:cNvSpPr txBox="1"/>
          <p:nvPr/>
        </p:nvSpPr>
        <p:spPr>
          <a:xfrm>
            <a:off x="16222493" y="6355931"/>
            <a:ext cx="125066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LinLibertineTB" charset="0"/>
              </a:rPr>
              <a:t>Contributions: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S</a:t>
            </a:r>
            <a:r>
              <a:rPr lang="en-US" sz="3600" dirty="0">
                <a:latin typeface="Times New Roman" charset="0"/>
                <a:cs typeface="Times New Roman" charset="0"/>
              </a:rPr>
              <a:t>how the existence of redundant logic in NFs in the scenario of DevOps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Design</a:t>
            </a:r>
            <a:r>
              <a:rPr lang="en-US" sz="3600" dirty="0">
                <a:latin typeface="Times New Roman" charset="0"/>
                <a:cs typeface="Times New Roman" charset="0"/>
              </a:rPr>
              <a:t> compiler-based solutions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called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NFOpt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sz="3600" dirty="0">
                <a:latin typeface="Times New Roman" charset="0"/>
                <a:cs typeface="Times New Roman" charset="0"/>
              </a:rPr>
              <a:t>to eliminate the redundant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E</a:t>
            </a:r>
            <a:r>
              <a:rPr lang="en-US" sz="3600" dirty="0">
                <a:latin typeface="Times New Roman" charset="0"/>
                <a:cs typeface="Times New Roman" charset="0"/>
              </a:rPr>
              <a:t>valuat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ion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NFOpt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on</a:t>
            </a:r>
            <a:r>
              <a:rPr lang="en-US" sz="3600" dirty="0">
                <a:latin typeface="Times New Roman" charset="0"/>
                <a:cs typeface="Times New Roman" charset="0"/>
              </a:rPr>
              <a:t> commodity NFs and platform NFs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completely.</a:t>
            </a:r>
            <a:endParaRPr lang="en-US" sz="3600" dirty="0">
              <a:latin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0803" y="17338783"/>
            <a:ext cx="8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Figure 1: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NFReducer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Overview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30242-C675-004C-B20D-5CE8FDFDFA28}"/>
              </a:ext>
            </a:extLst>
          </p:cNvPr>
          <p:cNvSpPr txBox="1"/>
          <p:nvPr/>
        </p:nvSpPr>
        <p:spPr>
          <a:xfrm>
            <a:off x="16478791" y="12749741"/>
            <a:ext cx="121947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charset="0"/>
                <a:cs typeface="Times New Roman" charset="0"/>
              </a:rPr>
              <a:t>Elimi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n</a:t>
            </a:r>
            <a:r>
              <a:rPr lang="en-US" sz="3600" dirty="0">
                <a:latin typeface="Times New Roman" charset="0"/>
                <a:cs typeface="Times New Roman" charset="0"/>
              </a:rPr>
              <a:t>ating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three</a:t>
            </a:r>
            <a:r>
              <a:rPr 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kinds</a:t>
            </a:r>
            <a:r>
              <a:rPr lang="en-US" sz="3600" dirty="0">
                <a:latin typeface="Times New Roman" charset="0"/>
                <a:cs typeface="Times New Roman" charset="0"/>
              </a:rPr>
              <a:t> of 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NF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sz="3600" dirty="0">
                <a:latin typeface="Times New Roman" charset="0"/>
                <a:cs typeface="Times New Roman" charset="0"/>
              </a:rPr>
              <a:t>redundant logic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：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Unused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Logic.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charset="0"/>
              <a:cs typeface="Times New Roman" charset="0"/>
            </a:endParaRPr>
          </a:p>
          <a:p>
            <a:pPr lvl="1"/>
            <a:endParaRPr lang="en-US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Duplicate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Logic.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Overwritten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Logic.</a:t>
            </a:r>
            <a:endParaRPr lang="en-US" sz="3600" dirty="0">
              <a:latin typeface="Times New Roman" charset="0"/>
              <a:cs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D8EDDF-F3CF-104F-842D-5FA6A4E18CD9}"/>
              </a:ext>
            </a:extLst>
          </p:cNvPr>
          <p:cNvSpPr txBox="1"/>
          <p:nvPr/>
        </p:nvSpPr>
        <p:spPr>
          <a:xfrm>
            <a:off x="2205229" y="18011993"/>
            <a:ext cx="607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charset="0"/>
                <a:cs typeface="Times New Roman" charset="0"/>
              </a:rPr>
              <a:t>Taking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as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input: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NF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Source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Code,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NF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Configuration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Identified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Variables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lvl="1"/>
            <a:r>
              <a:rPr lang="zh-CN" altLang="en-US" sz="3600" dirty="0">
                <a:latin typeface="Times New Roman" charset="0"/>
                <a:cs typeface="Times New Roman" charset="0"/>
              </a:rPr>
              <a:t>    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and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6A09D4-E06D-B543-B0DB-6DEFF50E9F25}"/>
              </a:ext>
            </a:extLst>
          </p:cNvPr>
          <p:cNvSpPr txBox="1"/>
          <p:nvPr/>
        </p:nvSpPr>
        <p:spPr>
          <a:xfrm>
            <a:off x="7668654" y="17911009"/>
            <a:ext cx="881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charset="0"/>
                <a:cs typeface="Times New Roman" charset="0"/>
              </a:rPr>
              <a:t>Program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Analyzing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Techniques: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Constant Propagation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&amp;</a:t>
            </a:r>
            <a:r>
              <a:rPr lang="zh-CN" altLang="en-US" sz="3600" dirty="0">
                <a:latin typeface="Times New Roman" charset="0"/>
                <a:cs typeface="Times New Roman" charset="0"/>
              </a:rPr>
              <a:t> </a:t>
            </a:r>
            <a:r>
              <a:rPr lang="en-US" sz="3600" dirty="0">
                <a:latin typeface="Times New Roman" charset="0"/>
                <a:cs typeface="Times New Roman" charset="0"/>
              </a:rPr>
              <a:t>Expression Fold </a:t>
            </a:r>
            <a:endParaRPr lang="en-US" altLang="zh-CN" sz="3600" dirty="0">
              <a:latin typeface="Times New Roman" charset="0"/>
              <a:cs typeface="Times New Roman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Dead Code Elimination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Common Sub-expression Elimination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Copy Propagation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Symbolic Execution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Program Slicing</a:t>
            </a:r>
          </a:p>
        </p:txBody>
      </p:sp>
      <p:sp>
        <p:nvSpPr>
          <p:cNvPr id="47" name="Text Box 471">
            <a:extLst>
              <a:ext uri="{FF2B5EF4-FFF2-40B4-BE49-F238E27FC236}">
                <a16:creationId xmlns:a16="http://schemas.microsoft.com/office/drawing/2014/main" id="{0D31535E-0ED0-3840-B276-4186CEF2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988" y="22365213"/>
            <a:ext cx="28020416" cy="906570"/>
          </a:xfrm>
          <a:prstGeom prst="rect">
            <a:avLst/>
          </a:prstGeom>
          <a:solidFill>
            <a:srgbClr val="A62DD4"/>
          </a:solidFill>
          <a:ln>
            <a:noFill/>
          </a:ln>
        </p:spPr>
        <p:txBody>
          <a:bodyPr wrap="square" lIns="74857" tIns="37421" rIns="74857" bIns="37421">
            <a:spAutoFit/>
          </a:bodyPr>
          <a:lstStyle>
            <a:lvl1pPr defTabSz="7493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LinLibertineTB" charset="0"/>
              </a:rPr>
              <a:t>Evaluation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0115ED-28CE-144E-A891-D2D78381F89C}"/>
              </a:ext>
            </a:extLst>
          </p:cNvPr>
          <p:cNvSpPr txBox="1"/>
          <p:nvPr/>
        </p:nvSpPr>
        <p:spPr>
          <a:xfrm>
            <a:off x="11327519" y="27662649"/>
            <a:ext cx="1566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Eliminate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Unused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Layer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OpenNetVM-FW(left),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Snort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(middle), Suricata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(right)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7C197-02FD-EA4A-97CC-896C2559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45" y="12437714"/>
            <a:ext cx="10042391" cy="4758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205DAE-A3B8-8C4C-93E2-A1D6B97D2E24}"/>
              </a:ext>
            </a:extLst>
          </p:cNvPr>
          <p:cNvSpPr txBox="1"/>
          <p:nvPr/>
        </p:nvSpPr>
        <p:spPr>
          <a:xfrm>
            <a:off x="1369670" y="23388267"/>
            <a:ext cx="8265172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b="1" dirty="0">
                <a:latin typeface="LinLibertineTB" charset="0"/>
              </a:rPr>
              <a:t>Unused</a:t>
            </a:r>
            <a:r>
              <a:rPr lang="zh-CN" altLang="en-US" sz="4800" b="1" dirty="0">
                <a:latin typeface="LinLibertineTB" charset="0"/>
              </a:rPr>
              <a:t> </a:t>
            </a:r>
            <a:r>
              <a:rPr lang="en-US" altLang="zh-CN" sz="4800" b="1" dirty="0">
                <a:latin typeface="LinLibertineTB" charset="0"/>
              </a:rPr>
              <a:t>Logic</a:t>
            </a:r>
            <a:r>
              <a:rPr lang="zh-CN" altLang="en-US" sz="4800" b="1" dirty="0">
                <a:latin typeface="LinLibertineTB" charset="0"/>
              </a:rPr>
              <a:t> </a:t>
            </a:r>
            <a:r>
              <a:rPr lang="en-US" altLang="zh-CN" sz="4800" b="1" dirty="0">
                <a:latin typeface="LinLibertineTB" charset="0"/>
              </a:rPr>
              <a:t>Redundancy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Unused Layer Redundancy </a:t>
            </a:r>
          </a:p>
          <a:p>
            <a:pPr algn="just"/>
            <a:r>
              <a:rPr lang="zh-CN" altLang="en-US" sz="2800" dirty="0">
                <a:latin typeface="Times New Roman" charset="0"/>
                <a:cs typeface="Times New Roman" charset="0"/>
              </a:rPr>
              <a:t>  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</a:t>
            </a:r>
            <a:r>
              <a:rPr lang="en-US" sz="2800" dirty="0">
                <a:latin typeface="Times New Roman" charset="0"/>
                <a:cs typeface="Times New Roman" charset="0"/>
              </a:rPr>
              <a:t>he throughput of the two IDSes and the firewall increase significantly. (e.g., 15% for Snort, 21% for OpenNetVM-Firewall, 15%-10× and 40% to 3× for Suricata in single-thread mode and multi-thread mode, respectively)</a:t>
            </a:r>
          </a:p>
          <a:p>
            <a:pPr algn="just"/>
            <a:endParaRPr lang="en-US" sz="2800" dirty="0">
              <a:latin typeface="Times New Roman" charset="0"/>
              <a:cs typeface="Times New Roman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charset="0"/>
                <a:cs typeface="Times New Roman" charset="0"/>
              </a:rPr>
              <a:t>Unused Protocol Redundancy</a:t>
            </a:r>
          </a:p>
          <a:p>
            <a:pPr algn="just"/>
            <a:r>
              <a:rPr lang="zh-CN" altLang="en-US" sz="2800" dirty="0">
                <a:latin typeface="Times New Roman" charset="0"/>
                <a:cs typeface="Times New Roman" charset="0"/>
              </a:rPr>
              <a:t>    </a:t>
            </a:r>
            <a:r>
              <a:rPr lang="en-US" sz="2800" dirty="0">
                <a:latin typeface="Times New Roman" charset="0"/>
                <a:cs typeface="Times New Roman" charset="0"/>
              </a:rPr>
              <a:t>When the proportion of UDP packets increases to 50%, removing the redundancy can achieve 40% and 2.5× performance gain for Snort and Suricata, respectively. In OpenNetVM-Firewall, configurations are embed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d</a:t>
            </a:r>
            <a:r>
              <a:rPr lang="en-US" sz="2800" dirty="0">
                <a:latin typeface="Times New Roman" charset="0"/>
                <a:cs typeface="Times New Roman" charset="0"/>
              </a:rPr>
              <a:t>ed in code, the compiler would apply some optimizations before we apply NFOpt, the performance gain is moderated. </a:t>
            </a:r>
          </a:p>
          <a:p>
            <a:endParaRPr lang="en-US" sz="3600" dirty="0">
              <a:latin typeface="Times New Roman" charset="0"/>
              <a:cs typeface="Times New Roman" charset="0"/>
            </a:endParaRPr>
          </a:p>
          <a:p>
            <a:r>
              <a:rPr lang="en-US" sz="4800" b="1" dirty="0">
                <a:latin typeface="LinLibertineTB" charset="0"/>
              </a:rPr>
              <a:t>Duplicated Logic Redundancy</a:t>
            </a:r>
          </a:p>
          <a:p>
            <a:pPr algn="just"/>
            <a:r>
              <a:rPr lang="en-US" altLang="zh-CN" sz="2800" dirty="0">
                <a:latin typeface="Times New Roman" charset="0"/>
                <a:cs typeface="Times New Roman" charset="0"/>
              </a:rPr>
              <a:t>T</a:t>
            </a:r>
            <a:r>
              <a:rPr lang="en-US" sz="2800" dirty="0">
                <a:latin typeface="Times New Roman" charset="0"/>
                <a:cs typeface="Times New Roman" charset="0"/>
              </a:rPr>
              <a:t>he Duplicated Logic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elimination</a:t>
            </a:r>
            <a:r>
              <a:rPr lang="en-US" sz="2800" dirty="0">
                <a:latin typeface="Times New Roman" charset="0"/>
                <a:cs typeface="Times New Roman" charset="0"/>
              </a:rPr>
              <a:t> can help improve throughout by more than 25% for monitor and Snort IDS chain, and improve throughout by nearly 55% for the two </a:t>
            </a:r>
            <a:r>
              <a:rPr lang="en-US" sz="2800" dirty="0" err="1">
                <a:latin typeface="Times New Roman" charset="0"/>
                <a:cs typeface="Times New Roman" charset="0"/>
              </a:rPr>
              <a:t>OpenNetVM</a:t>
            </a:r>
            <a:r>
              <a:rPr lang="en-US" sz="2800" dirty="0">
                <a:latin typeface="Times New Roman" charset="0"/>
                <a:cs typeface="Times New Roman" charset="0"/>
              </a:rPr>
              <a:t>-Firewall instances.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latin typeface="LinLibertineTB" charset="0"/>
              </a:rPr>
              <a:t>Overwritten Logic Redundancy</a:t>
            </a:r>
            <a:endParaRPr lang="en-US" sz="2800" dirty="0">
              <a:latin typeface="Times New Roman" charset="0"/>
              <a:cs typeface="Times New Roman" charset="0"/>
            </a:endParaRPr>
          </a:p>
          <a:p>
            <a:pPr algn="just"/>
            <a:r>
              <a:rPr lang="zh-CN" altLang="en-US" sz="2800" dirty="0">
                <a:latin typeface="Times New Roman" charset="0"/>
                <a:cs typeface="Times New Roman" charset="0"/>
              </a:rPr>
              <a:t>  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After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elimination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of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</a:t>
            </a:r>
            <a:r>
              <a:rPr lang="en-US" sz="2800" dirty="0">
                <a:latin typeface="Times New Roman" charset="0"/>
                <a:cs typeface="Times New Roman" charset="0"/>
              </a:rPr>
              <a:t>he Overwritten Logic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elimination</a:t>
            </a:r>
            <a:r>
              <a:rPr 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O</a:t>
            </a:r>
            <a:r>
              <a:rPr lang="en-US" sz="2800" dirty="0">
                <a:latin typeface="Times New Roman" charset="0"/>
                <a:cs typeface="Times New Roman" charset="0"/>
              </a:rPr>
              <a:t>ptimized program can achieve about 7% performance gain in both case when UDP proportion reaches to 50%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.</a:t>
            </a:r>
            <a:r>
              <a:rPr lang="en-US" sz="2800" dirty="0">
                <a:latin typeface="Times New Roman" charset="0"/>
                <a:cs typeface="Times New Roman" charset="0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2144AD-2186-9346-9BCC-E26E57B5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770" y="14191160"/>
            <a:ext cx="9108798" cy="27718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A71DFE-8BF5-DE4C-B082-F17D2572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7309" y="18674072"/>
            <a:ext cx="9889720" cy="250188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41686A1-D277-C14D-9EFD-A0EAFECD1CDD}"/>
              </a:ext>
            </a:extLst>
          </p:cNvPr>
          <p:cNvGrpSpPr/>
          <p:nvPr/>
        </p:nvGrpSpPr>
        <p:grpSpPr>
          <a:xfrm>
            <a:off x="9908922" y="23504902"/>
            <a:ext cx="19115558" cy="4253944"/>
            <a:chOff x="3567789" y="23819968"/>
            <a:chExt cx="20274135" cy="425394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CA932C5-CF3B-4B41-BCEE-E32C15E92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7789" y="23819968"/>
              <a:ext cx="6839027" cy="4114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28F736-E585-3E48-9786-BD226D10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85344" y="23819968"/>
              <a:ext cx="6839027" cy="41148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671AD83-0372-B04B-B8CE-1EBB6104C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002897" y="23959112"/>
              <a:ext cx="6839027" cy="41148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EB5E64-16A8-5242-A076-1EFEFC1A0E9C}"/>
              </a:ext>
            </a:extLst>
          </p:cNvPr>
          <p:cNvGrpSpPr/>
          <p:nvPr/>
        </p:nvGrpSpPr>
        <p:grpSpPr>
          <a:xfrm>
            <a:off x="9908921" y="28143768"/>
            <a:ext cx="19042621" cy="4119927"/>
            <a:chOff x="11609204" y="29714046"/>
            <a:chExt cx="20426659" cy="4119927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F203AE1-A2BC-9448-B50A-CF557129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09204" y="29719173"/>
              <a:ext cx="6839028" cy="41148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5472509-63B8-9A48-9406-3CD1D9A5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448232" y="29714046"/>
              <a:ext cx="6839027" cy="41148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E254361-D922-654C-99A7-203B5266D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196836" y="29714046"/>
              <a:ext cx="6839027" cy="41148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499805-AEC8-B943-ACD6-89AEC8C7C836}"/>
              </a:ext>
            </a:extLst>
          </p:cNvPr>
          <p:cNvGrpSpPr/>
          <p:nvPr/>
        </p:nvGrpSpPr>
        <p:grpSpPr>
          <a:xfrm>
            <a:off x="11772140" y="32754991"/>
            <a:ext cx="14774945" cy="4093320"/>
            <a:chOff x="8491516" y="35436513"/>
            <a:chExt cx="14774945" cy="4230176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67FD42-45DB-8749-9FB0-83E7BC1D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951261" y="35551889"/>
              <a:ext cx="7315200" cy="41148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3FCBDF-4036-9242-ABC9-98421CAFA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91516" y="35436513"/>
              <a:ext cx="7315200" cy="41148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2026E4F-A208-FC4E-B6CF-61D195AAC0C5}"/>
              </a:ext>
            </a:extLst>
          </p:cNvPr>
          <p:cNvSpPr txBox="1"/>
          <p:nvPr/>
        </p:nvSpPr>
        <p:spPr>
          <a:xfrm>
            <a:off x="11327518" y="32344272"/>
            <a:ext cx="1590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Eliminate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Unused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OpenNetVM-FW(left),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Snort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(middle), Suricata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(right)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F84C23-1D10-8F4D-8E49-4E9C3E8BAF60}"/>
              </a:ext>
            </a:extLst>
          </p:cNvPr>
          <p:cNvSpPr txBox="1"/>
          <p:nvPr/>
        </p:nvSpPr>
        <p:spPr>
          <a:xfrm>
            <a:off x="11504631" y="36810972"/>
            <a:ext cx="1590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Gain 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Eliminating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Duplicate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Overwritten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Text Box 471">
            <a:extLst>
              <a:ext uri="{FF2B5EF4-FFF2-40B4-BE49-F238E27FC236}">
                <a16:creationId xmlns:a16="http://schemas.microsoft.com/office/drawing/2014/main" id="{E4B619B8-985D-A14B-903B-1EB8E502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65" y="37814180"/>
            <a:ext cx="28020416" cy="906570"/>
          </a:xfrm>
          <a:prstGeom prst="rect">
            <a:avLst/>
          </a:prstGeom>
          <a:solidFill>
            <a:srgbClr val="A62DD4"/>
          </a:solidFill>
          <a:ln>
            <a:noFill/>
          </a:ln>
        </p:spPr>
        <p:txBody>
          <a:bodyPr wrap="square" lIns="74857" tIns="37421" rIns="74857" bIns="37421">
            <a:spAutoFit/>
          </a:bodyPr>
          <a:lstStyle>
            <a:lvl1pPr defTabSz="7493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LinLibertineTB" charset="0"/>
              </a:rPr>
              <a:t>References</a:t>
            </a:r>
            <a:endParaRPr lang="en-US" sz="5400" b="1" dirty="0">
              <a:solidFill>
                <a:schemeClr val="bg1"/>
              </a:solidFill>
              <a:latin typeface="LinLibertineT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2535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ResearchPosters 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D5667"/>
      </a:accent2>
      <a:accent3>
        <a:srgbClr val="14819B"/>
      </a:accent3>
      <a:accent4>
        <a:srgbClr val="000000"/>
      </a:accent4>
      <a:accent5>
        <a:srgbClr val="CEF0F8"/>
      </a:accent5>
      <a:accent6>
        <a:srgbClr val="BF9000"/>
      </a:accent6>
      <a:hlink>
        <a:srgbClr val="6CD3EB"/>
      </a:hlink>
      <a:folHlink>
        <a:srgbClr val="FFC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12634</TotalTime>
  <Words>620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LinLibertineTB</vt:lpstr>
      <vt:lpstr>Arial</vt:lpstr>
      <vt:lpstr>Arial Black</vt:lpstr>
      <vt:lpstr>Arial Narrow</vt:lpstr>
      <vt:lpstr>Calibri</vt:lpstr>
      <vt:lpstr>Times New Roman</vt:lpstr>
      <vt:lpstr>4_Custom Design</vt:lpstr>
      <vt:lpstr>3_Custom Design</vt:lpstr>
      <vt:lpstr>1_Custom Design</vt:lpstr>
      <vt:lpstr>2_Custom Design</vt:lpstr>
      <vt:lpstr>NFOpt: Eliminating Redundant Logic in NF Programs  using Operation-Time Configurations    Bangwen Deng,  Wenfei Wu IIIS, Tsinghua University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Portrait Poster Template</dc:title>
  <dc:subject>Free PowerPoint poster templates</dc:subject>
  <dc:creator>Copywrite Digital - Tralee - 066 7128671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黄 宏毅</cp:lastModifiedBy>
  <cp:revision>544</cp:revision>
  <cp:lastPrinted>2020-12-18T02:57:39Z</cp:lastPrinted>
  <dcterms:created xsi:type="dcterms:W3CDTF">2009-11-10T07:29:27Z</dcterms:created>
  <dcterms:modified xsi:type="dcterms:W3CDTF">2020-12-21T13:43:37Z</dcterms:modified>
  <cp:category>Powerpoint poster templates</cp:category>
</cp:coreProperties>
</file>