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28"/>
  </p:notesMasterIdLst>
  <p:handoutMasterIdLst>
    <p:handoutMasterId r:id="rId29"/>
  </p:handoutMasterIdLst>
  <p:sldIdLst>
    <p:sldId id="256" r:id="rId2"/>
    <p:sldId id="279" r:id="rId3"/>
    <p:sldId id="283" r:id="rId4"/>
    <p:sldId id="280" r:id="rId5"/>
    <p:sldId id="257" r:id="rId6"/>
    <p:sldId id="278" r:id="rId7"/>
    <p:sldId id="258" r:id="rId8"/>
    <p:sldId id="284" r:id="rId9"/>
    <p:sldId id="285" r:id="rId10"/>
    <p:sldId id="259" r:id="rId11"/>
    <p:sldId id="286" r:id="rId12"/>
    <p:sldId id="260" r:id="rId13"/>
    <p:sldId id="287" r:id="rId14"/>
    <p:sldId id="261" r:id="rId15"/>
    <p:sldId id="262" r:id="rId16"/>
    <p:sldId id="264" r:id="rId17"/>
    <p:sldId id="263" r:id="rId18"/>
    <p:sldId id="267" r:id="rId19"/>
    <p:sldId id="266" r:id="rId20"/>
    <p:sldId id="265" r:id="rId21"/>
    <p:sldId id="282" r:id="rId22"/>
    <p:sldId id="269" r:id="rId23"/>
    <p:sldId id="270" r:id="rId24"/>
    <p:sldId id="271" r:id="rId25"/>
    <p:sldId id="272" r:id="rId26"/>
    <p:sldId id="27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seyin Yagli" initials="HY" lastIdx="1" clrIdx="0">
    <p:extLst>
      <p:ext uri="{19B8F6BF-5375-455C-9EA6-DF929625EA0E}">
        <p15:presenceInfo xmlns:p15="http://schemas.microsoft.com/office/powerpoint/2012/main" userId="cf77980beae2fe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82956" autoAdjust="0"/>
  </p:normalViewPr>
  <p:slideViewPr>
    <p:cSldViewPr snapToGrid="0">
      <p:cViewPr varScale="1">
        <p:scale>
          <a:sx n="93" d="100"/>
          <a:sy n="93" d="100"/>
        </p:scale>
        <p:origin x="6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us\Documents\compar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F:\hus\dersler\Tez\StrainGraphs.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F:\hus\dersler\Tez\Strain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hus\dersler\Tez\Strain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hus\dersler\Tez\StrainGrap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hus\dersler\Tez\StrainGrap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F:\hus\dersler\Tez\StrainGraph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F:\hus\dersler\Tez\StrainGraph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F:\hus\dersler\Tez\StrainGraph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F:\hus\dersler\Tez\StrainGraph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v>CPU</c:v>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tr-T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numRef>
              <c:f>Sayfa1!$A$2:$A$5</c:f>
              <c:numCache>
                <c:formatCode>General</c:formatCode>
                <c:ptCount val="4"/>
                <c:pt idx="0">
                  <c:v>70</c:v>
                </c:pt>
                <c:pt idx="1">
                  <c:v>140</c:v>
                </c:pt>
                <c:pt idx="2">
                  <c:v>210</c:v>
                </c:pt>
                <c:pt idx="3">
                  <c:v>280</c:v>
                </c:pt>
              </c:numCache>
            </c:numRef>
          </c:cat>
          <c:val>
            <c:numRef>
              <c:f>Sayfa1!$B$2:$B$5</c:f>
              <c:numCache>
                <c:formatCode>General</c:formatCode>
                <c:ptCount val="4"/>
                <c:pt idx="0" formatCode="#,##0">
                  <c:v>40.463000000000001</c:v>
                </c:pt>
                <c:pt idx="1">
                  <c:v>159.636</c:v>
                </c:pt>
                <c:pt idx="2">
                  <c:v>359.45499999999993</c:v>
                </c:pt>
                <c:pt idx="3">
                  <c:v>763.87</c:v>
                </c:pt>
              </c:numCache>
            </c:numRef>
          </c:val>
          <c:smooth val="0"/>
        </c:ser>
        <c:ser>
          <c:idx val="1"/>
          <c:order val="1"/>
          <c:tx>
            <c:v>GPU1</c:v>
          </c:tx>
          <c:spPr>
            <a:ln w="31750" cap="rnd">
              <a:solidFill>
                <a:schemeClr val="accent2"/>
              </a:solidFill>
              <a:round/>
            </a:ln>
            <a:effectLst/>
          </c:spPr>
          <c:marker>
            <c:symbol val="circle"/>
            <c:size val="17"/>
            <c:spPr>
              <a:solidFill>
                <a:schemeClr val="accent2"/>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tr-T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val>
            <c:numRef>
              <c:f>Sayfa1!$C$2:$C$5</c:f>
              <c:numCache>
                <c:formatCode>General</c:formatCode>
                <c:ptCount val="4"/>
                <c:pt idx="0">
                  <c:v>73.679999999999993</c:v>
                </c:pt>
                <c:pt idx="1">
                  <c:v>152.30000000000001</c:v>
                </c:pt>
                <c:pt idx="2">
                  <c:v>216</c:v>
                </c:pt>
                <c:pt idx="3">
                  <c:v>277.89999999999992</c:v>
                </c:pt>
              </c:numCache>
            </c:numRef>
          </c:val>
          <c:smooth val="0"/>
        </c:ser>
        <c:ser>
          <c:idx val="2"/>
          <c:order val="2"/>
          <c:tx>
            <c:v>GPU2</c:v>
          </c:tx>
          <c:spPr>
            <a:ln w="31750" cap="rnd">
              <a:solidFill>
                <a:schemeClr val="accent3"/>
              </a:solidFill>
              <a:round/>
            </a:ln>
            <a:effectLst/>
          </c:spPr>
          <c:marker>
            <c:symbol val="circle"/>
            <c:size val="17"/>
            <c:spPr>
              <a:solidFill>
                <a:schemeClr val="accent3"/>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tr-T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val>
            <c:numRef>
              <c:f>Sayfa1!$D$2:$D$5</c:f>
              <c:numCache>
                <c:formatCode>General</c:formatCode>
                <c:ptCount val="4"/>
                <c:pt idx="0">
                  <c:v>72.400000000000006</c:v>
                </c:pt>
                <c:pt idx="1">
                  <c:v>149.22</c:v>
                </c:pt>
                <c:pt idx="2">
                  <c:v>214.6</c:v>
                </c:pt>
                <c:pt idx="3">
                  <c:v>277.68</c:v>
                </c:pt>
              </c:numCache>
            </c:numRef>
          </c:val>
          <c:smooth val="0"/>
        </c:ser>
        <c:ser>
          <c:idx val="3"/>
          <c:order val="3"/>
          <c:tx>
            <c:v>GPU3</c:v>
          </c:tx>
          <c:spPr>
            <a:ln w="31750" cap="rnd">
              <a:solidFill>
                <a:schemeClr val="accent4"/>
              </a:solidFill>
              <a:round/>
            </a:ln>
            <a:effectLst/>
          </c:spPr>
          <c:marker>
            <c:symbol val="circle"/>
            <c:size val="17"/>
            <c:spPr>
              <a:solidFill>
                <a:schemeClr val="accent4"/>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tr-T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val>
            <c:numRef>
              <c:f>Sayfa1!$E$2:$E$5</c:f>
              <c:numCache>
                <c:formatCode>General</c:formatCode>
                <c:ptCount val="4"/>
                <c:pt idx="0">
                  <c:v>72.5</c:v>
                </c:pt>
                <c:pt idx="1">
                  <c:v>148.19</c:v>
                </c:pt>
                <c:pt idx="2">
                  <c:v>213.95000000000002</c:v>
                </c:pt>
                <c:pt idx="3">
                  <c:v>276.89999999999992</c:v>
                </c:pt>
              </c:numCache>
            </c:numRef>
          </c:val>
          <c:smooth val="0"/>
        </c:ser>
        <c:dLbls>
          <c:dLblPos val="ctr"/>
          <c:showLegendKey val="0"/>
          <c:showVal val="1"/>
          <c:showCatName val="0"/>
          <c:showSerName val="0"/>
          <c:showPercent val="0"/>
          <c:showBubbleSize val="0"/>
        </c:dLbls>
        <c:marker val="1"/>
        <c:smooth val="0"/>
        <c:axId val="-131661744"/>
        <c:axId val="-131674256"/>
      </c:lineChart>
      <c:catAx>
        <c:axId val="-131661744"/>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tr-TR"/>
                  <a:t>Number of atoms</a:t>
                </a:r>
              </a:p>
            </c:rich>
          </c:tx>
          <c:layout/>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tr-TR"/>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tr-TR"/>
          </a:p>
        </c:txPr>
        <c:crossAx val="-131674256"/>
        <c:crosses val="autoZero"/>
        <c:auto val="1"/>
        <c:lblAlgn val="ctr"/>
        <c:lblOffset val="100"/>
        <c:noMultiLvlLbl val="0"/>
      </c:catAx>
      <c:valAx>
        <c:axId val="-1316742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tr-TR"/>
                  <a:t>Simulation time (seconds)</a:t>
                </a:r>
              </a:p>
            </c:rich>
          </c:tx>
          <c:layout/>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tr-TR"/>
            </a:p>
          </c:txPr>
        </c:title>
        <c:numFmt formatCode="#,##0" sourceLinked="1"/>
        <c:majorTickMark val="none"/>
        <c:minorTickMark val="none"/>
        <c:tickLblPos val="nextTo"/>
        <c:crossAx val="-131661744"/>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tr-TR"/>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tr-T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tr-TR"/>
              <a:t>111 - small</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tr-TR"/>
        </a:p>
      </c:txPr>
    </c:title>
    <c:autoTitleDeleted val="0"/>
    <c:plotArea>
      <c:layout/>
      <c:lineChart>
        <c:grouping val="standard"/>
        <c:varyColors val="0"/>
        <c:ser>
          <c:idx val="1"/>
          <c:order val="0"/>
          <c:tx>
            <c:strRef>
              <c:f>'111'!$F$3</c:f>
              <c:strCache>
                <c:ptCount val="1"/>
                <c:pt idx="0">
                  <c:v>300K</c:v>
                </c:pt>
              </c:strCache>
            </c:strRef>
          </c:tx>
          <c:spPr>
            <a:ln w="22225" cap="rnd" cmpd="sng" algn="ctr">
              <a:solidFill>
                <a:schemeClr val="accent2"/>
              </a:solidFill>
              <a:round/>
            </a:ln>
            <a:effectLst/>
          </c:spPr>
          <c:marker>
            <c:symbol val="none"/>
          </c:marker>
          <c:cat>
            <c:numRef>
              <c:f>'111'!$C$5:$C$16</c:f>
              <c:numCache>
                <c:formatCode>0.00000</c:formatCode>
                <c:ptCount val="12"/>
                <c:pt idx="0">
                  <c:v>0</c:v>
                </c:pt>
                <c:pt idx="1">
                  <c:v>1.25</c:v>
                </c:pt>
                <c:pt idx="2">
                  <c:v>2.5625</c:v>
                </c:pt>
                <c:pt idx="3">
                  <c:v>3.9406299999999987</c:v>
                </c:pt>
                <c:pt idx="4">
                  <c:v>5.3876600000000003</c:v>
                </c:pt>
                <c:pt idx="5">
                  <c:v>6.9070399999999985</c:v>
                </c:pt>
                <c:pt idx="6">
                  <c:v>8.5023899999999983</c:v>
                </c:pt>
                <c:pt idx="7">
                  <c:v>10.177509999999998</c:v>
                </c:pt>
                <c:pt idx="8">
                  <c:v>11.936390000000003</c:v>
                </c:pt>
                <c:pt idx="9">
                  <c:v>13.783209999999997</c:v>
                </c:pt>
                <c:pt idx="10">
                  <c:v>15.722369999999998</c:v>
                </c:pt>
                <c:pt idx="11">
                  <c:v>17.758479999999999</c:v>
                </c:pt>
              </c:numCache>
            </c:numRef>
          </c:cat>
          <c:val>
            <c:numRef>
              <c:f>'111'!$O$5:$O$16</c:f>
              <c:numCache>
                <c:formatCode>0.00000</c:formatCode>
                <c:ptCount val="12"/>
                <c:pt idx="0">
                  <c:v>0</c:v>
                </c:pt>
              </c:numCache>
            </c:numRef>
          </c:val>
          <c:smooth val="0"/>
        </c:ser>
        <c:ser>
          <c:idx val="0"/>
          <c:order val="1"/>
          <c:tx>
            <c:strRef>
              <c:f>'111'!$D$3</c:f>
              <c:strCache>
                <c:ptCount val="1"/>
                <c:pt idx="0">
                  <c:v>1K</c:v>
                </c:pt>
              </c:strCache>
            </c:strRef>
          </c:tx>
          <c:spPr>
            <a:ln w="22225" cap="rnd" cmpd="sng" algn="ctr">
              <a:solidFill>
                <a:schemeClr val="accent1"/>
              </a:solidFill>
              <a:round/>
            </a:ln>
            <a:effectLst/>
          </c:spPr>
          <c:marker>
            <c:symbol val="none"/>
          </c:marker>
          <c:cat>
            <c:numRef>
              <c:f>'111'!$C$5:$C$16</c:f>
              <c:numCache>
                <c:formatCode>0.00000</c:formatCode>
                <c:ptCount val="12"/>
                <c:pt idx="0">
                  <c:v>0</c:v>
                </c:pt>
                <c:pt idx="1">
                  <c:v>1.25</c:v>
                </c:pt>
                <c:pt idx="2">
                  <c:v>2.5625</c:v>
                </c:pt>
                <c:pt idx="3">
                  <c:v>3.9406299999999987</c:v>
                </c:pt>
                <c:pt idx="4">
                  <c:v>5.3876600000000003</c:v>
                </c:pt>
                <c:pt idx="5">
                  <c:v>6.9070399999999985</c:v>
                </c:pt>
                <c:pt idx="6">
                  <c:v>8.5023899999999983</c:v>
                </c:pt>
                <c:pt idx="7">
                  <c:v>10.177509999999998</c:v>
                </c:pt>
                <c:pt idx="8">
                  <c:v>11.936390000000003</c:v>
                </c:pt>
                <c:pt idx="9">
                  <c:v>13.783209999999997</c:v>
                </c:pt>
                <c:pt idx="10">
                  <c:v>15.722369999999998</c:v>
                </c:pt>
                <c:pt idx="11">
                  <c:v>17.758479999999999</c:v>
                </c:pt>
              </c:numCache>
            </c:numRef>
          </c:cat>
          <c:val>
            <c:numRef>
              <c:f>'111'!$M$5:$M$16</c:f>
              <c:numCache>
                <c:formatCode>0.00000</c:formatCode>
                <c:ptCount val="12"/>
                <c:pt idx="0">
                  <c:v>0</c:v>
                </c:pt>
                <c:pt idx="1">
                  <c:v>1.1610000000000014</c:v>
                </c:pt>
                <c:pt idx="2">
                  <c:v>-2.0889999999999986</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31684048"/>
        <c:axId val="-131682960"/>
      </c:lineChart>
      <c:catAx>
        <c:axId val="-131684048"/>
        <c:scaling>
          <c:orientation val="minMax"/>
        </c:scaling>
        <c:delete val="0"/>
        <c:axPos val="b"/>
        <c:numFmt formatCode="0.0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tr-TR"/>
          </a:p>
        </c:txPr>
        <c:crossAx val="-131682960"/>
        <c:crosses val="autoZero"/>
        <c:auto val="1"/>
        <c:lblAlgn val="ctr"/>
        <c:lblOffset val="100"/>
        <c:noMultiLvlLbl val="0"/>
      </c:catAx>
      <c:valAx>
        <c:axId val="-131682960"/>
        <c:scaling>
          <c:orientation val="minMax"/>
        </c:scaling>
        <c:delete val="0"/>
        <c:axPos val="l"/>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tr-TR"/>
          </a:p>
        </c:txPr>
        <c:crossAx val="-131684048"/>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tr-TR"/>
        </a:p>
      </c:txPr>
    </c:legend>
    <c:plotVisOnly val="1"/>
    <c:dispBlanksAs val="gap"/>
    <c:showDLblsOverMax val="0"/>
  </c:chart>
  <c:spPr>
    <a:solidFill>
      <a:schemeClr val="lt1"/>
    </a:solidFill>
    <a:ln>
      <a:noFill/>
    </a:ln>
    <a:effectLst/>
  </c:spPr>
  <c:txPr>
    <a:bodyPr/>
    <a:lstStyle/>
    <a:p>
      <a:pPr>
        <a:defRPr/>
      </a:pPr>
      <a:endParaRPr lang="tr-T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tr-TR"/>
              <a:t>100 - big</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tr-TR"/>
        </a:p>
      </c:txPr>
    </c:title>
    <c:autoTitleDeleted val="0"/>
    <c:plotArea>
      <c:layout/>
      <c:lineChart>
        <c:grouping val="standard"/>
        <c:varyColors val="0"/>
        <c:ser>
          <c:idx val="0"/>
          <c:order val="0"/>
          <c:tx>
            <c:strRef>
              <c:f>'100'!$D$3</c:f>
              <c:strCache>
                <c:ptCount val="1"/>
                <c:pt idx="0">
                  <c:v>1K</c:v>
                </c:pt>
              </c:strCache>
            </c:strRef>
          </c:tx>
          <c:spPr>
            <a:ln w="22225" cap="rnd" cmpd="sng" algn="ctr">
              <a:solidFill>
                <a:schemeClr val="accent1"/>
              </a:solidFill>
              <a:round/>
            </a:ln>
            <a:effectLst/>
          </c:spPr>
          <c:marker>
            <c:symbol val="none"/>
          </c:marker>
          <c:cat>
            <c:numRef>
              <c:f>'100'!$C$5:$C$18</c:f>
              <c:numCache>
                <c:formatCode>0.00000</c:formatCode>
                <c:ptCount val="14"/>
                <c:pt idx="0">
                  <c:v>0</c:v>
                </c:pt>
                <c:pt idx="1">
                  <c:v>1.2635000000000005</c:v>
                </c:pt>
                <c:pt idx="2">
                  <c:v>2.5901800000000001</c:v>
                </c:pt>
                <c:pt idx="3">
                  <c:v>3.9831800000000008</c:v>
                </c:pt>
                <c:pt idx="4">
                  <c:v>5.4458400000000005</c:v>
                </c:pt>
                <c:pt idx="5">
                  <c:v>6.9816400000000023</c:v>
                </c:pt>
                <c:pt idx="6">
                  <c:v>8.5942200000000035</c:v>
                </c:pt>
                <c:pt idx="7">
                  <c:v>10.287429999999997</c:v>
                </c:pt>
                <c:pt idx="8">
                  <c:v>12.065299999999997</c:v>
                </c:pt>
                <c:pt idx="9">
                  <c:v>13.932060000000003</c:v>
                </c:pt>
                <c:pt idx="10">
                  <c:v>15.892170000000004</c:v>
                </c:pt>
                <c:pt idx="11">
                  <c:v>17.950280000000003</c:v>
                </c:pt>
                <c:pt idx="12">
                  <c:v>20.11129</c:v>
                </c:pt>
                <c:pt idx="13">
                  <c:v>22.380350000000004</c:v>
                </c:pt>
              </c:numCache>
            </c:numRef>
          </c:cat>
          <c:val>
            <c:numRef>
              <c:f>'100'!$E$5:$E$18</c:f>
              <c:numCache>
                <c:formatCode>0.00000</c:formatCode>
                <c:ptCount val="14"/>
                <c:pt idx="0">
                  <c:v>0</c:v>
                </c:pt>
                <c:pt idx="1">
                  <c:v>4.5099999999999909</c:v>
                </c:pt>
                <c:pt idx="2">
                  <c:v>9.3799999999999955</c:v>
                </c:pt>
                <c:pt idx="3">
                  <c:v>14.590000000000032</c:v>
                </c:pt>
                <c:pt idx="4">
                  <c:v>20.610000000000014</c:v>
                </c:pt>
                <c:pt idx="5">
                  <c:v>19.629999999999995</c:v>
                </c:pt>
                <c:pt idx="6">
                  <c:v>21.670000000000016</c:v>
                </c:pt>
                <c:pt idx="7">
                  <c:v>23.769999999999982</c:v>
                </c:pt>
                <c:pt idx="8">
                  <c:v>27.949999999999989</c:v>
                </c:pt>
                <c:pt idx="9">
                  <c:v>32.350000000000023</c:v>
                </c:pt>
                <c:pt idx="10">
                  <c:v>11.019999999999982</c:v>
                </c:pt>
              </c:numCache>
            </c:numRef>
          </c:val>
          <c:smooth val="0"/>
        </c:ser>
        <c:ser>
          <c:idx val="1"/>
          <c:order val="1"/>
          <c:tx>
            <c:strRef>
              <c:f>'100'!$F$3</c:f>
              <c:strCache>
                <c:ptCount val="1"/>
                <c:pt idx="0">
                  <c:v>300K</c:v>
                </c:pt>
              </c:strCache>
            </c:strRef>
          </c:tx>
          <c:spPr>
            <a:ln w="22225" cap="rnd" cmpd="sng" algn="ctr">
              <a:solidFill>
                <a:schemeClr val="accent2"/>
              </a:solidFill>
              <a:round/>
            </a:ln>
            <a:effectLst/>
          </c:spPr>
          <c:marker>
            <c:symbol val="none"/>
          </c:marker>
          <c:cat>
            <c:numRef>
              <c:f>'100'!$C$5:$C$18</c:f>
              <c:numCache>
                <c:formatCode>0.00000</c:formatCode>
                <c:ptCount val="14"/>
                <c:pt idx="0">
                  <c:v>0</c:v>
                </c:pt>
                <c:pt idx="1">
                  <c:v>1.2635000000000005</c:v>
                </c:pt>
                <c:pt idx="2">
                  <c:v>2.5901800000000001</c:v>
                </c:pt>
                <c:pt idx="3">
                  <c:v>3.9831800000000008</c:v>
                </c:pt>
                <c:pt idx="4">
                  <c:v>5.4458400000000005</c:v>
                </c:pt>
                <c:pt idx="5">
                  <c:v>6.9816400000000023</c:v>
                </c:pt>
                <c:pt idx="6">
                  <c:v>8.5942200000000035</c:v>
                </c:pt>
                <c:pt idx="7">
                  <c:v>10.287429999999997</c:v>
                </c:pt>
                <c:pt idx="8">
                  <c:v>12.065299999999997</c:v>
                </c:pt>
                <c:pt idx="9">
                  <c:v>13.932060000000003</c:v>
                </c:pt>
                <c:pt idx="10">
                  <c:v>15.892170000000004</c:v>
                </c:pt>
                <c:pt idx="11">
                  <c:v>17.950280000000003</c:v>
                </c:pt>
                <c:pt idx="12">
                  <c:v>20.11129</c:v>
                </c:pt>
                <c:pt idx="13">
                  <c:v>22.380350000000004</c:v>
                </c:pt>
              </c:numCache>
            </c:numRef>
          </c:cat>
          <c:val>
            <c:numRef>
              <c:f>'100'!$G$5:$G$18</c:f>
              <c:numCache>
                <c:formatCode>0.00000</c:formatCode>
                <c:ptCount val="14"/>
                <c:pt idx="0">
                  <c:v>0</c:v>
                </c:pt>
                <c:pt idx="1">
                  <c:v>4.5799999999999841</c:v>
                </c:pt>
                <c:pt idx="2">
                  <c:v>9.4399999999999977</c:v>
                </c:pt>
                <c:pt idx="3">
                  <c:v>10.079999999999984</c:v>
                </c:pt>
                <c:pt idx="4">
                  <c:v>10.019999999999982</c:v>
                </c:pt>
                <c:pt idx="5">
                  <c:v>12.910000000000025</c:v>
                </c:pt>
                <c:pt idx="6">
                  <c:v>17.560000000000002</c:v>
                </c:pt>
                <c:pt idx="7">
                  <c:v>21.449999999999989</c:v>
                </c:pt>
                <c:pt idx="8">
                  <c:v>25.879999999999995</c:v>
                </c:pt>
                <c:pt idx="9">
                  <c:v>29.100000000000023</c:v>
                </c:pt>
                <c:pt idx="10">
                  <c:v>32.480000000000018</c:v>
                </c:pt>
                <c:pt idx="11">
                  <c:v>34.740000000000009</c:v>
                </c:pt>
                <c:pt idx="12">
                  <c:v>39.370000000000005</c:v>
                </c:pt>
                <c:pt idx="13">
                  <c:v>-8.4599999999999795</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31700912"/>
        <c:axId val="-131695472"/>
      </c:lineChart>
      <c:catAx>
        <c:axId val="-131700912"/>
        <c:scaling>
          <c:orientation val="minMax"/>
        </c:scaling>
        <c:delete val="0"/>
        <c:axPos val="b"/>
        <c:numFmt formatCode="0.0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tr-TR"/>
          </a:p>
        </c:txPr>
        <c:crossAx val="-131695472"/>
        <c:crosses val="autoZero"/>
        <c:auto val="1"/>
        <c:lblAlgn val="ctr"/>
        <c:lblOffset val="100"/>
        <c:noMultiLvlLbl val="0"/>
      </c:catAx>
      <c:valAx>
        <c:axId val="-131695472"/>
        <c:scaling>
          <c:orientation val="minMax"/>
        </c:scaling>
        <c:delete val="0"/>
        <c:axPos val="l"/>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tr-TR"/>
          </a:p>
        </c:txPr>
        <c:crossAx val="-13170091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tr-TR"/>
        </a:p>
      </c:txPr>
    </c:legend>
    <c:plotVisOnly val="1"/>
    <c:dispBlanksAs val="gap"/>
    <c:showDLblsOverMax val="0"/>
  </c:chart>
  <c:spPr>
    <a:solidFill>
      <a:schemeClr val="lt1"/>
    </a:solidFill>
    <a:ln>
      <a:noFill/>
    </a:ln>
    <a:effectLst/>
  </c:spPr>
  <c:txPr>
    <a:bodyPr/>
    <a:lstStyle/>
    <a:p>
      <a:pPr>
        <a:defRPr/>
      </a:pPr>
      <a:endParaRPr lang="tr-T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tr-TR"/>
              <a:t>110 - big</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tr-TR"/>
        </a:p>
      </c:txPr>
    </c:title>
    <c:autoTitleDeleted val="0"/>
    <c:plotArea>
      <c:layout/>
      <c:lineChart>
        <c:grouping val="standard"/>
        <c:varyColors val="0"/>
        <c:ser>
          <c:idx val="0"/>
          <c:order val="0"/>
          <c:tx>
            <c:strRef>
              <c:f>'110'!$D$3</c:f>
              <c:strCache>
                <c:ptCount val="1"/>
                <c:pt idx="0">
                  <c:v>1K</c:v>
                </c:pt>
              </c:strCache>
            </c:strRef>
          </c:tx>
          <c:spPr>
            <a:ln w="22225" cap="rnd" cmpd="sng" algn="ctr">
              <a:solidFill>
                <a:schemeClr val="accent1"/>
              </a:solidFill>
              <a:round/>
            </a:ln>
            <a:effectLst/>
          </c:spPr>
          <c:marker>
            <c:symbol val="none"/>
          </c:marker>
          <c:cat>
            <c:numRef>
              <c:f>'110'!$C$5:$C$18</c:f>
              <c:numCache>
                <c:formatCode>0.00000</c:formatCode>
                <c:ptCount val="14"/>
                <c:pt idx="0">
                  <c:v>0</c:v>
                </c:pt>
                <c:pt idx="1">
                  <c:v>1.2749999999999986</c:v>
                </c:pt>
                <c:pt idx="2">
                  <c:v>2.6137499999999996</c:v>
                </c:pt>
                <c:pt idx="3">
                  <c:v>4.0194399999999995</c:v>
                </c:pt>
                <c:pt idx="4">
                  <c:v>5.4954099999999997</c:v>
                </c:pt>
                <c:pt idx="5">
                  <c:v>7.045180000000002</c:v>
                </c:pt>
                <c:pt idx="6">
                  <c:v>8.6724400000000017</c:v>
                </c:pt>
                <c:pt idx="7">
                  <c:v>10.381059999999998</c:v>
                </c:pt>
                <c:pt idx="8">
                  <c:v>12.175109999999997</c:v>
                </c:pt>
                <c:pt idx="9">
                  <c:v>14.058869999999999</c:v>
                </c:pt>
                <c:pt idx="10">
                  <c:v>16.036810000000003</c:v>
                </c:pt>
              </c:numCache>
            </c:numRef>
          </c:cat>
          <c:val>
            <c:numRef>
              <c:f>'110'!$E$5:$E$15</c:f>
              <c:numCache>
                <c:formatCode>0.00000</c:formatCode>
                <c:ptCount val="11"/>
                <c:pt idx="0">
                  <c:v>0</c:v>
                </c:pt>
                <c:pt idx="1">
                  <c:v>2.1800000000000637</c:v>
                </c:pt>
                <c:pt idx="2">
                  <c:v>10.680000000000064</c:v>
                </c:pt>
                <c:pt idx="3">
                  <c:v>18.090000000000032</c:v>
                </c:pt>
                <c:pt idx="4">
                  <c:v>26.160000000000082</c:v>
                </c:pt>
                <c:pt idx="5">
                  <c:v>34.029999999999973</c:v>
                </c:pt>
                <c:pt idx="6">
                  <c:v>41.710000000000036</c:v>
                </c:pt>
                <c:pt idx="7">
                  <c:v>46.529999999999973</c:v>
                </c:pt>
                <c:pt idx="8">
                  <c:v>50.75</c:v>
                </c:pt>
                <c:pt idx="9">
                  <c:v>57.240000000000009</c:v>
                </c:pt>
                <c:pt idx="10">
                  <c:v>44.930000000000064</c:v>
                </c:pt>
              </c:numCache>
            </c:numRef>
          </c:val>
          <c:smooth val="0"/>
        </c:ser>
        <c:ser>
          <c:idx val="1"/>
          <c:order val="1"/>
          <c:tx>
            <c:strRef>
              <c:f>'110'!$F$3</c:f>
              <c:strCache>
                <c:ptCount val="1"/>
                <c:pt idx="0">
                  <c:v>300K</c:v>
                </c:pt>
              </c:strCache>
            </c:strRef>
          </c:tx>
          <c:spPr>
            <a:ln w="22225" cap="rnd" cmpd="sng" algn="ctr">
              <a:solidFill>
                <a:schemeClr val="accent2"/>
              </a:solidFill>
              <a:round/>
            </a:ln>
            <a:effectLst/>
          </c:spPr>
          <c:marker>
            <c:symbol val="none"/>
          </c:marker>
          <c:cat>
            <c:numRef>
              <c:f>'110'!$C$5:$C$18</c:f>
              <c:numCache>
                <c:formatCode>0.00000</c:formatCode>
                <c:ptCount val="14"/>
                <c:pt idx="0">
                  <c:v>0</c:v>
                </c:pt>
                <c:pt idx="1">
                  <c:v>1.2749999999999986</c:v>
                </c:pt>
                <c:pt idx="2">
                  <c:v>2.6137499999999996</c:v>
                </c:pt>
                <c:pt idx="3">
                  <c:v>4.0194399999999995</c:v>
                </c:pt>
                <c:pt idx="4">
                  <c:v>5.4954099999999997</c:v>
                </c:pt>
                <c:pt idx="5">
                  <c:v>7.045180000000002</c:v>
                </c:pt>
                <c:pt idx="6">
                  <c:v>8.6724400000000017</c:v>
                </c:pt>
                <c:pt idx="7">
                  <c:v>10.381059999999998</c:v>
                </c:pt>
                <c:pt idx="8">
                  <c:v>12.175109999999997</c:v>
                </c:pt>
                <c:pt idx="9">
                  <c:v>14.058869999999999</c:v>
                </c:pt>
                <c:pt idx="10">
                  <c:v>16.036810000000003</c:v>
                </c:pt>
              </c:numCache>
            </c:numRef>
          </c:cat>
          <c:val>
            <c:numRef>
              <c:f>'110'!$G$5:$G$15</c:f>
              <c:numCache>
                <c:formatCode>0.00000</c:formatCode>
                <c:ptCount val="11"/>
                <c:pt idx="0">
                  <c:v>0</c:v>
                </c:pt>
                <c:pt idx="1">
                  <c:v>-0.5</c:v>
                </c:pt>
                <c:pt idx="2">
                  <c:v>8.2400000000000091</c:v>
                </c:pt>
                <c:pt idx="3">
                  <c:v>9.1200000000000045</c:v>
                </c:pt>
                <c:pt idx="4">
                  <c:v>20.049999999999955</c:v>
                </c:pt>
                <c:pt idx="5">
                  <c:v>28.149999999999977</c:v>
                </c:pt>
                <c:pt idx="6">
                  <c:v>17.5</c:v>
                </c:pt>
                <c:pt idx="7">
                  <c:v>21.230000000000018</c:v>
                </c:pt>
                <c:pt idx="8">
                  <c:v>26.399999999999977</c:v>
                </c:pt>
                <c:pt idx="9">
                  <c:v>31.309999999999945</c:v>
                </c:pt>
                <c:pt idx="10">
                  <c:v>12.549999999999955</c:v>
                </c:pt>
              </c:numCache>
            </c:numRef>
          </c:val>
          <c:smooth val="0"/>
        </c:ser>
        <c:dLbls>
          <c:dLblPos val="t"/>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31667184"/>
        <c:axId val="-131672624"/>
      </c:lineChart>
      <c:catAx>
        <c:axId val="-131667184"/>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US" dirty="0" smtClean="0"/>
                  <a:t>Percent elongatıon</a:t>
                </a:r>
                <a:endParaRPr lang="tr-TR" dirty="0"/>
              </a:p>
            </c:rich>
          </c:tx>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tr-TR"/>
            </a:p>
          </c:txPr>
        </c:title>
        <c:numFmt formatCode="0.0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tr-TR"/>
          </a:p>
        </c:txPr>
        <c:crossAx val="-131672624"/>
        <c:crosses val="autoZero"/>
        <c:auto val="1"/>
        <c:lblAlgn val="ctr"/>
        <c:lblOffset val="100"/>
        <c:noMultiLvlLbl val="0"/>
      </c:catAx>
      <c:valAx>
        <c:axId val="-131672624"/>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US" dirty="0" smtClean="0"/>
                  <a:t>Delta potentıal</a:t>
                </a:r>
                <a:r>
                  <a:rPr lang="en-US" baseline="0" dirty="0" smtClean="0"/>
                  <a:t> energy</a:t>
                </a:r>
                <a:endParaRPr lang="tr-TR" dirty="0"/>
              </a:p>
            </c:rich>
          </c:tx>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tr-TR"/>
            </a:p>
          </c:txPr>
        </c:title>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tr-TR"/>
          </a:p>
        </c:txPr>
        <c:crossAx val="-131667184"/>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tr-TR"/>
        </a:p>
      </c:txPr>
    </c:legend>
    <c:plotVisOnly val="1"/>
    <c:dispBlanksAs val="gap"/>
    <c:showDLblsOverMax val="0"/>
  </c:chart>
  <c:spPr>
    <a:solidFill>
      <a:schemeClr val="lt1"/>
    </a:solidFill>
    <a:ln>
      <a:noFill/>
    </a:ln>
    <a:effectLst/>
  </c:spPr>
  <c:txPr>
    <a:bodyPr/>
    <a:lstStyle/>
    <a:p>
      <a:pPr>
        <a:defRPr/>
      </a:pPr>
      <a:endParaRPr lang="tr-T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tr-TR"/>
              <a:t>111 - big</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tr-TR"/>
        </a:p>
      </c:txPr>
    </c:title>
    <c:autoTitleDeleted val="0"/>
    <c:plotArea>
      <c:layout/>
      <c:lineChart>
        <c:grouping val="standard"/>
        <c:varyColors val="0"/>
        <c:ser>
          <c:idx val="0"/>
          <c:order val="0"/>
          <c:tx>
            <c:strRef>
              <c:f>'111'!$D$3</c:f>
              <c:strCache>
                <c:ptCount val="1"/>
                <c:pt idx="0">
                  <c:v>1K</c:v>
                </c:pt>
              </c:strCache>
            </c:strRef>
          </c:tx>
          <c:spPr>
            <a:ln w="22225" cap="rnd" cmpd="sng" algn="ctr">
              <a:solidFill>
                <a:schemeClr val="accent1"/>
              </a:solidFill>
              <a:round/>
            </a:ln>
            <a:effectLst/>
          </c:spPr>
          <c:marker>
            <c:symbol val="none"/>
          </c:marker>
          <c:cat>
            <c:numRef>
              <c:f>'111'!$C$5:$C$18</c:f>
              <c:numCache>
                <c:formatCode>0.00000</c:formatCode>
                <c:ptCount val="14"/>
                <c:pt idx="0">
                  <c:v>0</c:v>
                </c:pt>
                <c:pt idx="1">
                  <c:v>1.25</c:v>
                </c:pt>
                <c:pt idx="2">
                  <c:v>2.5625</c:v>
                </c:pt>
                <c:pt idx="3">
                  <c:v>3.9406299999999987</c:v>
                </c:pt>
                <c:pt idx="4">
                  <c:v>5.3876600000000003</c:v>
                </c:pt>
                <c:pt idx="5">
                  <c:v>6.9070399999999985</c:v>
                </c:pt>
                <c:pt idx="6">
                  <c:v>8.5023899999999983</c:v>
                </c:pt>
                <c:pt idx="7">
                  <c:v>10.177509999999998</c:v>
                </c:pt>
                <c:pt idx="8">
                  <c:v>11.936390000000003</c:v>
                </c:pt>
                <c:pt idx="9">
                  <c:v>13.783209999999997</c:v>
                </c:pt>
                <c:pt idx="10">
                  <c:v>15.722369999999998</c:v>
                </c:pt>
                <c:pt idx="11">
                  <c:v>17.758479999999999</c:v>
                </c:pt>
              </c:numCache>
            </c:numRef>
          </c:cat>
          <c:val>
            <c:numRef>
              <c:f>'111'!$E$5:$E$16</c:f>
              <c:numCache>
                <c:formatCode>0.00000</c:formatCode>
                <c:ptCount val="12"/>
                <c:pt idx="0">
                  <c:v>0</c:v>
                </c:pt>
                <c:pt idx="1">
                  <c:v>2.3999999999999773</c:v>
                </c:pt>
                <c:pt idx="2">
                  <c:v>9.8700000000000045</c:v>
                </c:pt>
                <c:pt idx="3">
                  <c:v>13.96999999999997</c:v>
                </c:pt>
                <c:pt idx="4">
                  <c:v>17.539999999999964</c:v>
                </c:pt>
                <c:pt idx="5">
                  <c:v>17.560000000000002</c:v>
                </c:pt>
                <c:pt idx="6">
                  <c:v>17.550000000000011</c:v>
                </c:pt>
              </c:numCache>
            </c:numRef>
          </c:val>
          <c:smooth val="0"/>
        </c:ser>
        <c:ser>
          <c:idx val="1"/>
          <c:order val="1"/>
          <c:tx>
            <c:strRef>
              <c:f>'111'!$F$3</c:f>
              <c:strCache>
                <c:ptCount val="1"/>
                <c:pt idx="0">
                  <c:v>300K</c:v>
                </c:pt>
              </c:strCache>
            </c:strRef>
          </c:tx>
          <c:spPr>
            <a:ln w="22225" cap="rnd" cmpd="sng" algn="ctr">
              <a:solidFill>
                <a:schemeClr val="accent2"/>
              </a:solidFill>
              <a:round/>
            </a:ln>
            <a:effectLst/>
          </c:spPr>
          <c:marker>
            <c:symbol val="none"/>
          </c:marker>
          <c:cat>
            <c:numRef>
              <c:f>'111'!$C$5:$C$18</c:f>
              <c:numCache>
                <c:formatCode>0.00000</c:formatCode>
                <c:ptCount val="14"/>
                <c:pt idx="0">
                  <c:v>0</c:v>
                </c:pt>
                <c:pt idx="1">
                  <c:v>1.25</c:v>
                </c:pt>
                <c:pt idx="2">
                  <c:v>2.5625</c:v>
                </c:pt>
                <c:pt idx="3">
                  <c:v>3.9406299999999987</c:v>
                </c:pt>
                <c:pt idx="4">
                  <c:v>5.3876600000000003</c:v>
                </c:pt>
                <c:pt idx="5">
                  <c:v>6.9070399999999985</c:v>
                </c:pt>
                <c:pt idx="6">
                  <c:v>8.5023899999999983</c:v>
                </c:pt>
                <c:pt idx="7">
                  <c:v>10.177509999999998</c:v>
                </c:pt>
                <c:pt idx="8">
                  <c:v>11.936390000000003</c:v>
                </c:pt>
                <c:pt idx="9">
                  <c:v>13.783209999999997</c:v>
                </c:pt>
                <c:pt idx="10">
                  <c:v>15.722369999999998</c:v>
                </c:pt>
                <c:pt idx="11">
                  <c:v>17.758479999999999</c:v>
                </c:pt>
              </c:numCache>
            </c:numRef>
          </c:cat>
          <c:val>
            <c:numRef>
              <c:f>'111'!$G$5:$G$16</c:f>
              <c:numCache>
                <c:formatCode>0.00000</c:formatCode>
                <c:ptCount val="12"/>
                <c:pt idx="0">
                  <c:v>0</c:v>
                </c:pt>
                <c:pt idx="1">
                  <c:v>2.5500000000000114</c:v>
                </c:pt>
                <c:pt idx="2">
                  <c:v>1.2300000000000182</c:v>
                </c:pt>
                <c:pt idx="3">
                  <c:v>3.2900000000000205</c:v>
                </c:pt>
                <c:pt idx="4">
                  <c:v>7.7300000000000182</c:v>
                </c:pt>
                <c:pt idx="5">
                  <c:v>10.720000000000027</c:v>
                </c:pt>
                <c:pt idx="6">
                  <c:v>13.960000000000036</c:v>
                </c:pt>
                <c:pt idx="7">
                  <c:v>17.150000000000034</c:v>
                </c:pt>
                <c:pt idx="8">
                  <c:v>19.139999999999986</c:v>
                </c:pt>
              </c:numCache>
            </c:numRef>
          </c:val>
          <c:smooth val="0"/>
        </c:ser>
        <c:dLbls>
          <c:dLblPos val="ctr"/>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31724304"/>
        <c:axId val="-131691120"/>
      </c:lineChart>
      <c:catAx>
        <c:axId val="-131724304"/>
        <c:scaling>
          <c:orientation val="minMax"/>
        </c:scaling>
        <c:delete val="0"/>
        <c:axPos val="b"/>
        <c:numFmt formatCode="0.0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tr-TR"/>
          </a:p>
        </c:txPr>
        <c:crossAx val="-131691120"/>
        <c:crosses val="autoZero"/>
        <c:auto val="1"/>
        <c:lblAlgn val="ctr"/>
        <c:lblOffset val="100"/>
        <c:noMultiLvlLbl val="0"/>
      </c:catAx>
      <c:valAx>
        <c:axId val="-131691120"/>
        <c:scaling>
          <c:orientation val="minMax"/>
        </c:scaling>
        <c:delete val="0"/>
        <c:axPos val="l"/>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tr-TR"/>
          </a:p>
        </c:txPr>
        <c:crossAx val="-131724304"/>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tr-TR"/>
        </a:p>
      </c:txPr>
    </c:legend>
    <c:plotVisOnly val="1"/>
    <c:dispBlanksAs val="gap"/>
    <c:showDLblsOverMax val="0"/>
  </c:chart>
  <c:spPr>
    <a:solidFill>
      <a:schemeClr val="lt1"/>
    </a:solidFill>
    <a:ln>
      <a:noFill/>
    </a:ln>
    <a:effectLst/>
  </c:spPr>
  <c:txPr>
    <a:bodyPr/>
    <a:lstStyle/>
    <a:p>
      <a:pPr>
        <a:defRPr/>
      </a:pPr>
      <a:endParaRPr lang="tr-T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tr-TR"/>
              <a:t>100 - medium</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tr-TR"/>
        </a:p>
      </c:txPr>
    </c:title>
    <c:autoTitleDeleted val="0"/>
    <c:plotArea>
      <c:layout/>
      <c:lineChart>
        <c:grouping val="standard"/>
        <c:varyColors val="0"/>
        <c:ser>
          <c:idx val="0"/>
          <c:order val="0"/>
          <c:tx>
            <c:strRef>
              <c:f>'100'!$D$3</c:f>
              <c:strCache>
                <c:ptCount val="1"/>
                <c:pt idx="0">
                  <c:v>1K</c:v>
                </c:pt>
              </c:strCache>
            </c:strRef>
          </c:tx>
          <c:spPr>
            <a:ln w="22225" cap="rnd" cmpd="sng" algn="ctr">
              <a:solidFill>
                <a:schemeClr val="accent1"/>
              </a:solidFill>
              <a:round/>
            </a:ln>
            <a:effectLst/>
          </c:spPr>
          <c:marker>
            <c:symbol val="none"/>
          </c:marker>
          <c:cat>
            <c:numRef>
              <c:f>'100'!$C$5:$C$18</c:f>
              <c:numCache>
                <c:formatCode>0.00000</c:formatCode>
                <c:ptCount val="14"/>
                <c:pt idx="0">
                  <c:v>0</c:v>
                </c:pt>
                <c:pt idx="1">
                  <c:v>1.2635000000000005</c:v>
                </c:pt>
                <c:pt idx="2">
                  <c:v>2.5901800000000001</c:v>
                </c:pt>
                <c:pt idx="3">
                  <c:v>3.9831800000000008</c:v>
                </c:pt>
                <c:pt idx="4">
                  <c:v>5.4458400000000005</c:v>
                </c:pt>
                <c:pt idx="5">
                  <c:v>6.9816400000000023</c:v>
                </c:pt>
                <c:pt idx="6">
                  <c:v>8.5942200000000035</c:v>
                </c:pt>
                <c:pt idx="7">
                  <c:v>10.287429999999997</c:v>
                </c:pt>
                <c:pt idx="8">
                  <c:v>12.065299999999997</c:v>
                </c:pt>
                <c:pt idx="9">
                  <c:v>13.932060000000003</c:v>
                </c:pt>
                <c:pt idx="10">
                  <c:v>15.892170000000004</c:v>
                </c:pt>
                <c:pt idx="11">
                  <c:v>17.950280000000003</c:v>
                </c:pt>
                <c:pt idx="12">
                  <c:v>20.11129</c:v>
                </c:pt>
                <c:pt idx="13">
                  <c:v>22.380350000000004</c:v>
                </c:pt>
              </c:numCache>
            </c:numRef>
          </c:cat>
          <c:val>
            <c:numRef>
              <c:f>'100'!$I$5:$I$18</c:f>
              <c:numCache>
                <c:formatCode>0.00000</c:formatCode>
                <c:ptCount val="14"/>
                <c:pt idx="0">
                  <c:v>0</c:v>
                </c:pt>
                <c:pt idx="1">
                  <c:v>-1.660000000000025</c:v>
                </c:pt>
                <c:pt idx="2">
                  <c:v>-8.0100000000000193</c:v>
                </c:pt>
              </c:numCache>
            </c:numRef>
          </c:val>
          <c:smooth val="0"/>
        </c:ser>
        <c:ser>
          <c:idx val="1"/>
          <c:order val="1"/>
          <c:tx>
            <c:strRef>
              <c:f>'100'!$F$3</c:f>
              <c:strCache>
                <c:ptCount val="1"/>
                <c:pt idx="0">
                  <c:v>300K</c:v>
                </c:pt>
              </c:strCache>
            </c:strRef>
          </c:tx>
          <c:spPr>
            <a:ln w="22225" cap="rnd" cmpd="sng" algn="ctr">
              <a:solidFill>
                <a:schemeClr val="accent2"/>
              </a:solidFill>
              <a:round/>
            </a:ln>
            <a:effectLst/>
          </c:spPr>
          <c:marker>
            <c:symbol val="none"/>
          </c:marker>
          <c:cat>
            <c:numRef>
              <c:f>'100'!$C$5:$C$18</c:f>
              <c:numCache>
                <c:formatCode>0.00000</c:formatCode>
                <c:ptCount val="14"/>
                <c:pt idx="0">
                  <c:v>0</c:v>
                </c:pt>
                <c:pt idx="1">
                  <c:v>1.2635000000000005</c:v>
                </c:pt>
                <c:pt idx="2">
                  <c:v>2.5901800000000001</c:v>
                </c:pt>
                <c:pt idx="3">
                  <c:v>3.9831800000000008</c:v>
                </c:pt>
                <c:pt idx="4">
                  <c:v>5.4458400000000005</c:v>
                </c:pt>
                <c:pt idx="5">
                  <c:v>6.9816400000000023</c:v>
                </c:pt>
                <c:pt idx="6">
                  <c:v>8.5942200000000035</c:v>
                </c:pt>
                <c:pt idx="7">
                  <c:v>10.287429999999997</c:v>
                </c:pt>
                <c:pt idx="8">
                  <c:v>12.065299999999997</c:v>
                </c:pt>
                <c:pt idx="9">
                  <c:v>13.932060000000003</c:v>
                </c:pt>
                <c:pt idx="10">
                  <c:v>15.892170000000004</c:v>
                </c:pt>
                <c:pt idx="11">
                  <c:v>17.950280000000003</c:v>
                </c:pt>
                <c:pt idx="12">
                  <c:v>20.11129</c:v>
                </c:pt>
                <c:pt idx="13">
                  <c:v>22.380350000000004</c:v>
                </c:pt>
              </c:numCache>
            </c:numRef>
          </c:cat>
          <c:val>
            <c:numRef>
              <c:f>'100'!$K$5:$K$18</c:f>
              <c:numCache>
                <c:formatCode>0.00000</c:formatCode>
                <c:ptCount val="14"/>
                <c:pt idx="0">
                  <c:v>0</c:v>
                </c:pt>
                <c:pt idx="1">
                  <c:v>1.6699999999999875</c:v>
                </c:pt>
                <c:pt idx="2">
                  <c:v>4.5999999999999943</c:v>
                </c:pt>
                <c:pt idx="3">
                  <c:v>6.8799999999999955</c:v>
                </c:pt>
                <c:pt idx="4">
                  <c:v>8.8400000000000034</c:v>
                </c:pt>
                <c:pt idx="5">
                  <c:v>-11.640000000000015</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31705808"/>
        <c:axId val="-131716688"/>
      </c:lineChart>
      <c:catAx>
        <c:axId val="-131705808"/>
        <c:scaling>
          <c:orientation val="minMax"/>
        </c:scaling>
        <c:delete val="0"/>
        <c:axPos val="b"/>
        <c:numFmt formatCode="0.0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tr-TR"/>
          </a:p>
        </c:txPr>
        <c:crossAx val="-131716688"/>
        <c:crosses val="autoZero"/>
        <c:auto val="1"/>
        <c:lblAlgn val="ctr"/>
        <c:lblOffset val="100"/>
        <c:noMultiLvlLbl val="0"/>
      </c:catAx>
      <c:valAx>
        <c:axId val="-131716688"/>
        <c:scaling>
          <c:orientation val="minMax"/>
        </c:scaling>
        <c:delete val="0"/>
        <c:axPos val="l"/>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tr-TR"/>
          </a:p>
        </c:txPr>
        <c:crossAx val="-131705808"/>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tr-TR"/>
        </a:p>
      </c:txPr>
    </c:legend>
    <c:plotVisOnly val="1"/>
    <c:dispBlanksAs val="gap"/>
    <c:showDLblsOverMax val="0"/>
  </c:chart>
  <c:spPr>
    <a:solidFill>
      <a:schemeClr val="lt1"/>
    </a:solidFill>
    <a:ln>
      <a:noFill/>
    </a:ln>
    <a:effectLst>
      <a:softEdge rad="0"/>
    </a:effectLst>
  </c:spPr>
  <c:txPr>
    <a:bodyPr/>
    <a:lstStyle/>
    <a:p>
      <a:pPr>
        <a:defRPr/>
      </a:pPr>
      <a:endParaRPr lang="tr-T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tr-TR"/>
              <a:t>110 - medium</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tr-TR"/>
        </a:p>
      </c:txPr>
    </c:title>
    <c:autoTitleDeleted val="0"/>
    <c:plotArea>
      <c:layout/>
      <c:lineChart>
        <c:grouping val="standard"/>
        <c:varyColors val="0"/>
        <c:ser>
          <c:idx val="0"/>
          <c:order val="0"/>
          <c:tx>
            <c:strRef>
              <c:f>'110'!$D$3</c:f>
              <c:strCache>
                <c:ptCount val="1"/>
                <c:pt idx="0">
                  <c:v>1K</c:v>
                </c:pt>
              </c:strCache>
            </c:strRef>
          </c:tx>
          <c:spPr>
            <a:ln w="22225" cap="rnd" cmpd="sng" algn="ctr">
              <a:solidFill>
                <a:schemeClr val="accent1"/>
              </a:solidFill>
              <a:round/>
            </a:ln>
            <a:effectLst/>
          </c:spPr>
          <c:marker>
            <c:symbol val="none"/>
          </c:marker>
          <c:cat>
            <c:numRef>
              <c:f>'110'!$C$5:$C$18</c:f>
              <c:numCache>
                <c:formatCode>0.00000</c:formatCode>
                <c:ptCount val="14"/>
                <c:pt idx="0">
                  <c:v>0</c:v>
                </c:pt>
                <c:pt idx="1">
                  <c:v>1.2749999999999986</c:v>
                </c:pt>
                <c:pt idx="2">
                  <c:v>2.6137499999999996</c:v>
                </c:pt>
                <c:pt idx="3">
                  <c:v>4.0194399999999995</c:v>
                </c:pt>
                <c:pt idx="4">
                  <c:v>5.4954099999999997</c:v>
                </c:pt>
                <c:pt idx="5">
                  <c:v>7.045180000000002</c:v>
                </c:pt>
                <c:pt idx="6">
                  <c:v>8.6724400000000017</c:v>
                </c:pt>
                <c:pt idx="7">
                  <c:v>10.381059999999998</c:v>
                </c:pt>
                <c:pt idx="8">
                  <c:v>12.175109999999997</c:v>
                </c:pt>
                <c:pt idx="9">
                  <c:v>14.058869999999999</c:v>
                </c:pt>
                <c:pt idx="10">
                  <c:v>16.036810000000003</c:v>
                </c:pt>
              </c:numCache>
            </c:numRef>
          </c:cat>
          <c:val>
            <c:numRef>
              <c:f>'110'!$I$5:$I$15</c:f>
              <c:numCache>
                <c:formatCode>0.00000</c:formatCode>
                <c:ptCount val="11"/>
                <c:pt idx="0">
                  <c:v>0</c:v>
                </c:pt>
                <c:pt idx="1">
                  <c:v>0.5</c:v>
                </c:pt>
                <c:pt idx="2">
                  <c:v>4.8000000000000114</c:v>
                </c:pt>
                <c:pt idx="3">
                  <c:v>9.6000000000000227</c:v>
                </c:pt>
                <c:pt idx="4">
                  <c:v>14.630000000000052</c:v>
                </c:pt>
                <c:pt idx="5">
                  <c:v>18.590000000000032</c:v>
                </c:pt>
                <c:pt idx="6">
                  <c:v>19.560000000000002</c:v>
                </c:pt>
                <c:pt idx="7">
                  <c:v>16.700000000000045</c:v>
                </c:pt>
              </c:numCache>
            </c:numRef>
          </c:val>
          <c:smooth val="0"/>
        </c:ser>
        <c:ser>
          <c:idx val="1"/>
          <c:order val="1"/>
          <c:tx>
            <c:strRef>
              <c:f>'110'!$F$3</c:f>
              <c:strCache>
                <c:ptCount val="1"/>
                <c:pt idx="0">
                  <c:v>300K</c:v>
                </c:pt>
              </c:strCache>
            </c:strRef>
          </c:tx>
          <c:spPr>
            <a:ln w="22225" cap="rnd" cmpd="sng" algn="ctr">
              <a:solidFill>
                <a:schemeClr val="accent2"/>
              </a:solidFill>
              <a:round/>
            </a:ln>
            <a:effectLst/>
          </c:spPr>
          <c:marker>
            <c:symbol val="none"/>
          </c:marker>
          <c:cat>
            <c:numRef>
              <c:f>'110'!$C$5:$C$18</c:f>
              <c:numCache>
                <c:formatCode>0.00000</c:formatCode>
                <c:ptCount val="14"/>
                <c:pt idx="0">
                  <c:v>0</c:v>
                </c:pt>
                <c:pt idx="1">
                  <c:v>1.2749999999999986</c:v>
                </c:pt>
                <c:pt idx="2">
                  <c:v>2.6137499999999996</c:v>
                </c:pt>
                <c:pt idx="3">
                  <c:v>4.0194399999999995</c:v>
                </c:pt>
                <c:pt idx="4">
                  <c:v>5.4954099999999997</c:v>
                </c:pt>
                <c:pt idx="5">
                  <c:v>7.045180000000002</c:v>
                </c:pt>
                <c:pt idx="6">
                  <c:v>8.6724400000000017</c:v>
                </c:pt>
                <c:pt idx="7">
                  <c:v>10.381059999999998</c:v>
                </c:pt>
                <c:pt idx="8">
                  <c:v>12.175109999999997</c:v>
                </c:pt>
                <c:pt idx="9">
                  <c:v>14.058869999999999</c:v>
                </c:pt>
                <c:pt idx="10">
                  <c:v>16.036810000000003</c:v>
                </c:pt>
              </c:numCache>
            </c:numRef>
          </c:cat>
          <c:val>
            <c:numRef>
              <c:f>'110'!$K$5:$K$15</c:f>
              <c:numCache>
                <c:formatCode>0.00000</c:formatCode>
                <c:ptCount val="11"/>
                <c:pt idx="0">
                  <c:v>0</c:v>
                </c:pt>
                <c:pt idx="1">
                  <c:v>1.0099999999999909</c:v>
                </c:pt>
                <c:pt idx="2">
                  <c:v>6.0799999999999841</c:v>
                </c:pt>
                <c:pt idx="3">
                  <c:v>10.829999999999984</c:v>
                </c:pt>
                <c:pt idx="4">
                  <c:v>14.609999999999957</c:v>
                </c:pt>
                <c:pt idx="5">
                  <c:v>17.669999999999959</c:v>
                </c:pt>
                <c:pt idx="6">
                  <c:v>20.979999999999961</c:v>
                </c:pt>
                <c:pt idx="7">
                  <c:v>-5.4399999999999977</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31721040"/>
        <c:axId val="-131719408"/>
      </c:lineChart>
      <c:catAx>
        <c:axId val="-131721040"/>
        <c:scaling>
          <c:orientation val="minMax"/>
        </c:scaling>
        <c:delete val="0"/>
        <c:axPos val="b"/>
        <c:numFmt formatCode="0.0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tr-TR"/>
          </a:p>
        </c:txPr>
        <c:crossAx val="-131719408"/>
        <c:crosses val="autoZero"/>
        <c:auto val="1"/>
        <c:lblAlgn val="ctr"/>
        <c:lblOffset val="100"/>
        <c:noMultiLvlLbl val="0"/>
      </c:catAx>
      <c:valAx>
        <c:axId val="-131719408"/>
        <c:scaling>
          <c:orientation val="minMax"/>
        </c:scaling>
        <c:delete val="0"/>
        <c:axPos val="l"/>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tr-TR"/>
          </a:p>
        </c:txPr>
        <c:crossAx val="-131721040"/>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tr-TR"/>
        </a:p>
      </c:txPr>
    </c:legend>
    <c:plotVisOnly val="1"/>
    <c:dispBlanksAs val="gap"/>
    <c:showDLblsOverMax val="0"/>
  </c:chart>
  <c:spPr>
    <a:solidFill>
      <a:schemeClr val="lt1"/>
    </a:solidFill>
    <a:ln>
      <a:noFill/>
    </a:ln>
    <a:effectLst/>
  </c:spPr>
  <c:txPr>
    <a:bodyPr/>
    <a:lstStyle/>
    <a:p>
      <a:pPr>
        <a:defRPr/>
      </a:pPr>
      <a:endParaRPr lang="tr-T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tr-TR"/>
              <a:t>111 - medium</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tr-TR"/>
        </a:p>
      </c:txPr>
    </c:title>
    <c:autoTitleDeleted val="0"/>
    <c:plotArea>
      <c:layout/>
      <c:lineChart>
        <c:grouping val="standard"/>
        <c:varyColors val="0"/>
        <c:ser>
          <c:idx val="0"/>
          <c:order val="0"/>
          <c:tx>
            <c:strRef>
              <c:f>'111'!$D$3</c:f>
              <c:strCache>
                <c:ptCount val="1"/>
                <c:pt idx="0">
                  <c:v>1K</c:v>
                </c:pt>
              </c:strCache>
            </c:strRef>
          </c:tx>
          <c:spPr>
            <a:ln w="22225" cap="rnd" cmpd="sng" algn="ctr">
              <a:solidFill>
                <a:schemeClr val="accent1"/>
              </a:solidFill>
              <a:round/>
            </a:ln>
            <a:effectLst/>
          </c:spPr>
          <c:marker>
            <c:symbol val="none"/>
          </c:marker>
          <c:cat>
            <c:numRef>
              <c:f>'111'!$C$5:$C$16</c:f>
              <c:numCache>
                <c:formatCode>0.00000</c:formatCode>
                <c:ptCount val="12"/>
                <c:pt idx="0">
                  <c:v>0</c:v>
                </c:pt>
                <c:pt idx="1">
                  <c:v>1.25</c:v>
                </c:pt>
                <c:pt idx="2">
                  <c:v>2.5625</c:v>
                </c:pt>
                <c:pt idx="3">
                  <c:v>3.9406299999999987</c:v>
                </c:pt>
                <c:pt idx="4">
                  <c:v>5.3876600000000003</c:v>
                </c:pt>
                <c:pt idx="5">
                  <c:v>6.9070399999999985</c:v>
                </c:pt>
                <c:pt idx="6">
                  <c:v>8.5023899999999983</c:v>
                </c:pt>
                <c:pt idx="7">
                  <c:v>10.177509999999998</c:v>
                </c:pt>
                <c:pt idx="8">
                  <c:v>11.936390000000003</c:v>
                </c:pt>
                <c:pt idx="9">
                  <c:v>13.783209999999997</c:v>
                </c:pt>
                <c:pt idx="10">
                  <c:v>15.722369999999998</c:v>
                </c:pt>
                <c:pt idx="11">
                  <c:v>17.758479999999999</c:v>
                </c:pt>
              </c:numCache>
            </c:numRef>
          </c:cat>
          <c:val>
            <c:numRef>
              <c:f>'111'!$I$5:$I$16</c:f>
              <c:numCache>
                <c:formatCode>0.00000</c:formatCode>
                <c:ptCount val="12"/>
                <c:pt idx="0">
                  <c:v>0</c:v>
                </c:pt>
                <c:pt idx="1">
                  <c:v>0.87999999999999545</c:v>
                </c:pt>
                <c:pt idx="2">
                  <c:v>3.9799999999999898</c:v>
                </c:pt>
                <c:pt idx="3">
                  <c:v>-11.400000000000006</c:v>
                </c:pt>
              </c:numCache>
            </c:numRef>
          </c:val>
          <c:smooth val="0"/>
        </c:ser>
        <c:ser>
          <c:idx val="1"/>
          <c:order val="1"/>
          <c:tx>
            <c:strRef>
              <c:f>'111'!$F$3</c:f>
              <c:strCache>
                <c:ptCount val="1"/>
                <c:pt idx="0">
                  <c:v>300K</c:v>
                </c:pt>
              </c:strCache>
            </c:strRef>
          </c:tx>
          <c:spPr>
            <a:ln w="22225" cap="rnd" cmpd="sng" algn="ctr">
              <a:solidFill>
                <a:schemeClr val="accent2"/>
              </a:solidFill>
              <a:round/>
            </a:ln>
            <a:effectLst/>
          </c:spPr>
          <c:marker>
            <c:symbol val="none"/>
          </c:marker>
          <c:cat>
            <c:numRef>
              <c:f>'111'!$C$5:$C$16</c:f>
              <c:numCache>
                <c:formatCode>0.00000</c:formatCode>
                <c:ptCount val="12"/>
                <c:pt idx="0">
                  <c:v>0</c:v>
                </c:pt>
                <c:pt idx="1">
                  <c:v>1.25</c:v>
                </c:pt>
                <c:pt idx="2">
                  <c:v>2.5625</c:v>
                </c:pt>
                <c:pt idx="3">
                  <c:v>3.9406299999999987</c:v>
                </c:pt>
                <c:pt idx="4">
                  <c:v>5.3876600000000003</c:v>
                </c:pt>
                <c:pt idx="5">
                  <c:v>6.9070399999999985</c:v>
                </c:pt>
                <c:pt idx="6">
                  <c:v>8.5023899999999983</c:v>
                </c:pt>
                <c:pt idx="7">
                  <c:v>10.177509999999998</c:v>
                </c:pt>
                <c:pt idx="8">
                  <c:v>11.936390000000003</c:v>
                </c:pt>
                <c:pt idx="9">
                  <c:v>13.783209999999997</c:v>
                </c:pt>
                <c:pt idx="10">
                  <c:v>15.722369999999998</c:v>
                </c:pt>
                <c:pt idx="11">
                  <c:v>17.758479999999999</c:v>
                </c:pt>
              </c:numCache>
            </c:numRef>
          </c:cat>
          <c:val>
            <c:numRef>
              <c:f>'111'!$K$5:$K$16</c:f>
              <c:numCache>
                <c:formatCode>0.00000</c:formatCode>
                <c:ptCount val="12"/>
                <c:pt idx="0">
                  <c:v>0</c:v>
                </c:pt>
                <c:pt idx="1">
                  <c:v>0.84000000000000341</c:v>
                </c:pt>
                <c:pt idx="2">
                  <c:v>4.1100000000000136</c:v>
                </c:pt>
                <c:pt idx="3">
                  <c:v>-1.4499999999999886</c:v>
                </c:pt>
                <c:pt idx="4">
                  <c:v>1.2700000000000102</c:v>
                </c:pt>
                <c:pt idx="5">
                  <c:v>2.7199999999999989</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62885920"/>
        <c:axId val="-262897888"/>
      </c:lineChart>
      <c:catAx>
        <c:axId val="-262885920"/>
        <c:scaling>
          <c:orientation val="minMax"/>
        </c:scaling>
        <c:delete val="0"/>
        <c:axPos val="b"/>
        <c:numFmt formatCode="0.0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tr-TR"/>
          </a:p>
        </c:txPr>
        <c:crossAx val="-262897888"/>
        <c:crosses val="autoZero"/>
        <c:auto val="1"/>
        <c:lblAlgn val="ctr"/>
        <c:lblOffset val="100"/>
        <c:noMultiLvlLbl val="0"/>
      </c:catAx>
      <c:valAx>
        <c:axId val="-262897888"/>
        <c:scaling>
          <c:orientation val="minMax"/>
        </c:scaling>
        <c:delete val="0"/>
        <c:axPos val="l"/>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tr-TR"/>
          </a:p>
        </c:txPr>
        <c:crossAx val="-262885920"/>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tr-TR"/>
        </a:p>
      </c:txPr>
    </c:legend>
    <c:plotVisOnly val="1"/>
    <c:dispBlanksAs val="gap"/>
    <c:showDLblsOverMax val="0"/>
  </c:chart>
  <c:spPr>
    <a:solidFill>
      <a:schemeClr val="lt1"/>
    </a:solidFill>
    <a:ln>
      <a:noFill/>
    </a:ln>
    <a:effectLst/>
  </c:spPr>
  <c:txPr>
    <a:bodyPr/>
    <a:lstStyle/>
    <a:p>
      <a:pPr>
        <a:defRPr/>
      </a:pPr>
      <a:endParaRPr lang="tr-T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tr-TR"/>
              <a:t>100 - small</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tr-TR"/>
        </a:p>
      </c:txPr>
    </c:title>
    <c:autoTitleDeleted val="0"/>
    <c:plotArea>
      <c:layout/>
      <c:lineChart>
        <c:grouping val="standard"/>
        <c:varyColors val="0"/>
        <c:ser>
          <c:idx val="0"/>
          <c:order val="0"/>
          <c:tx>
            <c:strRef>
              <c:f>'100'!$D$3</c:f>
              <c:strCache>
                <c:ptCount val="1"/>
                <c:pt idx="0">
                  <c:v>1K</c:v>
                </c:pt>
              </c:strCache>
            </c:strRef>
          </c:tx>
          <c:spPr>
            <a:ln w="22225" cap="rnd" cmpd="sng" algn="ctr">
              <a:solidFill>
                <a:schemeClr val="accent1"/>
              </a:solidFill>
              <a:round/>
            </a:ln>
            <a:effectLst/>
          </c:spPr>
          <c:marker>
            <c:symbol val="none"/>
          </c:marker>
          <c:cat>
            <c:numRef>
              <c:f>'100'!$C$5:$C$18</c:f>
              <c:numCache>
                <c:formatCode>0.00000</c:formatCode>
                <c:ptCount val="14"/>
                <c:pt idx="0">
                  <c:v>0</c:v>
                </c:pt>
                <c:pt idx="1">
                  <c:v>1.2635000000000005</c:v>
                </c:pt>
                <c:pt idx="2">
                  <c:v>2.5901800000000001</c:v>
                </c:pt>
                <c:pt idx="3">
                  <c:v>3.9831800000000008</c:v>
                </c:pt>
                <c:pt idx="4">
                  <c:v>5.4458400000000005</c:v>
                </c:pt>
                <c:pt idx="5">
                  <c:v>6.9816400000000023</c:v>
                </c:pt>
                <c:pt idx="6">
                  <c:v>8.5942200000000035</c:v>
                </c:pt>
                <c:pt idx="7">
                  <c:v>10.287429999999997</c:v>
                </c:pt>
                <c:pt idx="8">
                  <c:v>12.065299999999997</c:v>
                </c:pt>
                <c:pt idx="9">
                  <c:v>13.932060000000003</c:v>
                </c:pt>
                <c:pt idx="10">
                  <c:v>15.892170000000004</c:v>
                </c:pt>
                <c:pt idx="11">
                  <c:v>17.950280000000003</c:v>
                </c:pt>
                <c:pt idx="12">
                  <c:v>20.11129</c:v>
                </c:pt>
                <c:pt idx="13">
                  <c:v>22.380350000000004</c:v>
                </c:pt>
              </c:numCache>
            </c:numRef>
          </c:cat>
          <c:val>
            <c:numRef>
              <c:f>'100'!$M$5:$M$18</c:f>
              <c:numCache>
                <c:formatCode>0.00000</c:formatCode>
                <c:ptCount val="14"/>
                <c:pt idx="0">
                  <c:v>0</c:v>
                </c:pt>
                <c:pt idx="1">
                  <c:v>1.2520000000000024</c:v>
                </c:pt>
                <c:pt idx="2">
                  <c:v>2.4990000000000023</c:v>
                </c:pt>
                <c:pt idx="3">
                  <c:v>-11.955999999999996</c:v>
                </c:pt>
              </c:numCache>
            </c:numRef>
          </c:val>
          <c:smooth val="0"/>
        </c:ser>
        <c:ser>
          <c:idx val="1"/>
          <c:order val="1"/>
          <c:tx>
            <c:strRef>
              <c:f>'100'!$F$3</c:f>
              <c:strCache>
                <c:ptCount val="1"/>
                <c:pt idx="0">
                  <c:v>300K</c:v>
                </c:pt>
              </c:strCache>
            </c:strRef>
          </c:tx>
          <c:spPr>
            <a:ln w="22225" cap="rnd" cmpd="sng" algn="ctr">
              <a:solidFill>
                <a:schemeClr val="accent2"/>
              </a:solidFill>
              <a:round/>
            </a:ln>
            <a:effectLst/>
          </c:spPr>
          <c:marker>
            <c:symbol val="none"/>
          </c:marker>
          <c:cat>
            <c:numRef>
              <c:f>'100'!$C$5:$C$18</c:f>
              <c:numCache>
                <c:formatCode>0.00000</c:formatCode>
                <c:ptCount val="14"/>
                <c:pt idx="0">
                  <c:v>0</c:v>
                </c:pt>
                <c:pt idx="1">
                  <c:v>1.2635000000000005</c:v>
                </c:pt>
                <c:pt idx="2">
                  <c:v>2.5901800000000001</c:v>
                </c:pt>
                <c:pt idx="3">
                  <c:v>3.9831800000000008</c:v>
                </c:pt>
                <c:pt idx="4">
                  <c:v>5.4458400000000005</c:v>
                </c:pt>
                <c:pt idx="5">
                  <c:v>6.9816400000000023</c:v>
                </c:pt>
                <c:pt idx="6">
                  <c:v>8.5942200000000035</c:v>
                </c:pt>
                <c:pt idx="7">
                  <c:v>10.287429999999997</c:v>
                </c:pt>
                <c:pt idx="8">
                  <c:v>12.065299999999997</c:v>
                </c:pt>
                <c:pt idx="9">
                  <c:v>13.932060000000003</c:v>
                </c:pt>
                <c:pt idx="10">
                  <c:v>15.892170000000004</c:v>
                </c:pt>
                <c:pt idx="11">
                  <c:v>17.950280000000003</c:v>
                </c:pt>
                <c:pt idx="12">
                  <c:v>20.11129</c:v>
                </c:pt>
                <c:pt idx="13">
                  <c:v>22.380350000000004</c:v>
                </c:pt>
              </c:numCache>
            </c:numRef>
          </c:cat>
          <c:val>
            <c:numRef>
              <c:f>'100'!$O$5:$O$18</c:f>
              <c:numCache>
                <c:formatCode>0.00000</c:formatCode>
                <c:ptCount val="14"/>
                <c:pt idx="0">
                  <c:v>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62906592"/>
        <c:axId val="-262899520"/>
      </c:lineChart>
      <c:catAx>
        <c:axId val="-262906592"/>
        <c:scaling>
          <c:orientation val="minMax"/>
        </c:scaling>
        <c:delete val="0"/>
        <c:axPos val="b"/>
        <c:numFmt formatCode="0.0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tr-TR"/>
          </a:p>
        </c:txPr>
        <c:crossAx val="-262899520"/>
        <c:crosses val="autoZero"/>
        <c:auto val="1"/>
        <c:lblAlgn val="ctr"/>
        <c:lblOffset val="100"/>
        <c:noMultiLvlLbl val="0"/>
      </c:catAx>
      <c:valAx>
        <c:axId val="-262899520"/>
        <c:scaling>
          <c:orientation val="minMax"/>
        </c:scaling>
        <c:delete val="0"/>
        <c:axPos val="l"/>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tr-TR"/>
          </a:p>
        </c:txPr>
        <c:crossAx val="-26290659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tr-TR"/>
        </a:p>
      </c:txPr>
    </c:legend>
    <c:plotVisOnly val="1"/>
    <c:dispBlanksAs val="gap"/>
    <c:showDLblsOverMax val="0"/>
  </c:chart>
  <c:spPr>
    <a:solidFill>
      <a:schemeClr val="lt1"/>
    </a:solidFill>
    <a:ln>
      <a:noFill/>
    </a:ln>
    <a:effectLst/>
  </c:spPr>
  <c:txPr>
    <a:bodyPr/>
    <a:lstStyle/>
    <a:p>
      <a:pPr>
        <a:defRPr/>
      </a:pPr>
      <a:endParaRPr lang="tr-T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tr-TR"/>
              <a:t>110 - small</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tr-TR"/>
        </a:p>
      </c:txPr>
    </c:title>
    <c:autoTitleDeleted val="0"/>
    <c:plotArea>
      <c:layout/>
      <c:lineChart>
        <c:grouping val="standard"/>
        <c:varyColors val="0"/>
        <c:ser>
          <c:idx val="0"/>
          <c:order val="0"/>
          <c:tx>
            <c:strRef>
              <c:f>'110'!$D$3</c:f>
              <c:strCache>
                <c:ptCount val="1"/>
                <c:pt idx="0">
                  <c:v>1K</c:v>
                </c:pt>
              </c:strCache>
            </c:strRef>
          </c:tx>
          <c:spPr>
            <a:ln w="22225" cap="rnd" cmpd="sng" algn="ctr">
              <a:solidFill>
                <a:schemeClr val="accent1"/>
              </a:solidFill>
              <a:round/>
            </a:ln>
            <a:effectLst/>
          </c:spPr>
          <c:marker>
            <c:symbol val="none"/>
          </c:marker>
          <c:cat>
            <c:numRef>
              <c:f>'110'!$C$5:$C$15</c:f>
              <c:numCache>
                <c:formatCode>0.00000</c:formatCode>
                <c:ptCount val="11"/>
                <c:pt idx="0">
                  <c:v>0</c:v>
                </c:pt>
                <c:pt idx="1">
                  <c:v>1.2749999999999986</c:v>
                </c:pt>
                <c:pt idx="2">
                  <c:v>2.6137499999999996</c:v>
                </c:pt>
                <c:pt idx="3">
                  <c:v>4.0194399999999995</c:v>
                </c:pt>
                <c:pt idx="4">
                  <c:v>5.4954099999999997</c:v>
                </c:pt>
                <c:pt idx="5">
                  <c:v>7.045180000000002</c:v>
                </c:pt>
                <c:pt idx="6">
                  <c:v>8.6724400000000017</c:v>
                </c:pt>
                <c:pt idx="7">
                  <c:v>10.381059999999998</c:v>
                </c:pt>
                <c:pt idx="8">
                  <c:v>12.175109999999997</c:v>
                </c:pt>
                <c:pt idx="9">
                  <c:v>14.058869999999999</c:v>
                </c:pt>
                <c:pt idx="10">
                  <c:v>16.036810000000003</c:v>
                </c:pt>
              </c:numCache>
            </c:numRef>
          </c:cat>
          <c:val>
            <c:numRef>
              <c:f>'110'!$M$5:$M$15</c:f>
              <c:numCache>
                <c:formatCode>0.00000</c:formatCode>
                <c:ptCount val="11"/>
                <c:pt idx="0">
                  <c:v>0</c:v>
                </c:pt>
                <c:pt idx="1">
                  <c:v>0.10999999999998522</c:v>
                </c:pt>
                <c:pt idx="2">
                  <c:v>2.6800000000000068</c:v>
                </c:pt>
                <c:pt idx="3">
                  <c:v>6.0199999999999818</c:v>
                </c:pt>
                <c:pt idx="4">
                  <c:v>7.4399999999999977</c:v>
                </c:pt>
                <c:pt idx="5">
                  <c:v>8.6500000000000057</c:v>
                </c:pt>
                <c:pt idx="6">
                  <c:v>8.6800000000000068</c:v>
                </c:pt>
              </c:numCache>
            </c:numRef>
          </c:val>
          <c:smooth val="0"/>
        </c:ser>
        <c:ser>
          <c:idx val="1"/>
          <c:order val="1"/>
          <c:tx>
            <c:strRef>
              <c:f>'110'!$F$3</c:f>
              <c:strCache>
                <c:ptCount val="1"/>
                <c:pt idx="0">
                  <c:v>300K</c:v>
                </c:pt>
              </c:strCache>
            </c:strRef>
          </c:tx>
          <c:spPr>
            <a:ln w="22225" cap="rnd" cmpd="sng" algn="ctr">
              <a:solidFill>
                <a:schemeClr val="accent2"/>
              </a:solidFill>
              <a:round/>
            </a:ln>
            <a:effectLst/>
          </c:spPr>
          <c:marker>
            <c:symbol val="none"/>
          </c:marker>
          <c:cat>
            <c:numRef>
              <c:f>'110'!$C$5:$C$15</c:f>
              <c:numCache>
                <c:formatCode>0.00000</c:formatCode>
                <c:ptCount val="11"/>
                <c:pt idx="0">
                  <c:v>0</c:v>
                </c:pt>
                <c:pt idx="1">
                  <c:v>1.2749999999999986</c:v>
                </c:pt>
                <c:pt idx="2">
                  <c:v>2.6137499999999996</c:v>
                </c:pt>
                <c:pt idx="3">
                  <c:v>4.0194399999999995</c:v>
                </c:pt>
                <c:pt idx="4">
                  <c:v>5.4954099999999997</c:v>
                </c:pt>
                <c:pt idx="5">
                  <c:v>7.045180000000002</c:v>
                </c:pt>
                <c:pt idx="6">
                  <c:v>8.6724400000000017</c:v>
                </c:pt>
                <c:pt idx="7">
                  <c:v>10.381059999999998</c:v>
                </c:pt>
                <c:pt idx="8">
                  <c:v>12.175109999999997</c:v>
                </c:pt>
                <c:pt idx="9">
                  <c:v>14.058869999999999</c:v>
                </c:pt>
                <c:pt idx="10">
                  <c:v>16.036810000000003</c:v>
                </c:pt>
              </c:numCache>
            </c:numRef>
          </c:cat>
          <c:val>
            <c:numRef>
              <c:f>'110'!$O$5:$O$15</c:f>
              <c:numCache>
                <c:formatCode>0.00000</c:formatCode>
                <c:ptCount val="11"/>
                <c:pt idx="0">
                  <c:v>0</c:v>
                </c:pt>
                <c:pt idx="1">
                  <c:v>0.43000000000000682</c:v>
                </c:pt>
                <c:pt idx="2">
                  <c:v>3</c:v>
                </c:pt>
                <c:pt idx="3">
                  <c:v>5.3799999999999955</c:v>
                </c:pt>
                <c:pt idx="4">
                  <c:v>6.9099999999999966</c:v>
                </c:pt>
                <c:pt idx="5">
                  <c:v>7.2700000000000102</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31693296"/>
        <c:axId val="-131718320"/>
      </c:lineChart>
      <c:catAx>
        <c:axId val="-131693296"/>
        <c:scaling>
          <c:orientation val="minMax"/>
        </c:scaling>
        <c:delete val="0"/>
        <c:axPos val="b"/>
        <c:numFmt formatCode="0.0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tr-TR"/>
          </a:p>
        </c:txPr>
        <c:crossAx val="-131718320"/>
        <c:crosses val="autoZero"/>
        <c:auto val="1"/>
        <c:lblAlgn val="ctr"/>
        <c:lblOffset val="100"/>
        <c:noMultiLvlLbl val="0"/>
      </c:catAx>
      <c:valAx>
        <c:axId val="-131718320"/>
        <c:scaling>
          <c:orientation val="minMax"/>
        </c:scaling>
        <c:delete val="0"/>
        <c:axPos val="l"/>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tr-TR"/>
          </a:p>
        </c:txPr>
        <c:crossAx val="-131693296"/>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tr-TR"/>
        </a:p>
      </c:txPr>
    </c:legend>
    <c:plotVisOnly val="1"/>
    <c:dispBlanksAs val="gap"/>
    <c:showDLblsOverMax val="0"/>
  </c:chart>
  <c:spPr>
    <a:solidFill>
      <a:schemeClr val="lt1"/>
    </a:solid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12BBF8-CAF7-4BBF-A4E1-19EF717F8421}" type="doc">
      <dgm:prSet loTypeId="urn:microsoft.com/office/officeart/2005/8/layout/radial5" loCatId="cycle" qsTypeId="urn:microsoft.com/office/officeart/2005/8/quickstyle/simple5" qsCatId="simple" csTypeId="urn:microsoft.com/office/officeart/2005/8/colors/accent1_2" csCatId="accent1" phldr="1"/>
      <dgm:spPr/>
      <dgm:t>
        <a:bodyPr/>
        <a:lstStyle/>
        <a:p>
          <a:endParaRPr lang="tr-TR"/>
        </a:p>
      </dgm:t>
    </dgm:pt>
    <dgm:pt modelId="{6594D35F-EBC2-4674-B29D-DE06A360CC9F}">
      <dgm:prSet phldrT="[Text]"/>
      <dgm:spPr/>
      <dgm:t>
        <a:bodyPr/>
        <a:lstStyle/>
        <a:p>
          <a:r>
            <a:rPr lang="en-US" dirty="0" smtClean="0"/>
            <a:t>Cu</a:t>
          </a:r>
          <a:endParaRPr lang="tr-TR" dirty="0"/>
        </a:p>
      </dgm:t>
    </dgm:pt>
    <dgm:pt modelId="{1B3694ED-5C52-4FB8-A161-4252438495CF}" type="parTrans" cxnId="{95601C48-C477-46CE-94D8-EF29A538CA49}">
      <dgm:prSet/>
      <dgm:spPr/>
      <dgm:t>
        <a:bodyPr/>
        <a:lstStyle/>
        <a:p>
          <a:endParaRPr lang="tr-TR"/>
        </a:p>
      </dgm:t>
    </dgm:pt>
    <dgm:pt modelId="{21634C46-04D8-4C5E-918D-F752D3E52987}" type="sibTrans" cxnId="{95601C48-C477-46CE-94D8-EF29A538CA49}">
      <dgm:prSet/>
      <dgm:spPr/>
      <dgm:t>
        <a:bodyPr/>
        <a:lstStyle/>
        <a:p>
          <a:endParaRPr lang="tr-TR"/>
        </a:p>
      </dgm:t>
    </dgm:pt>
    <dgm:pt modelId="{12812A15-8EE3-4C58-9C82-1B81AE629172}">
      <dgm:prSet phldrT="[Text]"/>
      <dgm:spPr/>
      <dgm:t>
        <a:bodyPr/>
        <a:lstStyle/>
        <a:p>
          <a:r>
            <a:rPr lang="en-US" dirty="0" smtClean="0"/>
            <a:t>Cu</a:t>
          </a:r>
          <a:endParaRPr lang="tr-TR" dirty="0"/>
        </a:p>
      </dgm:t>
    </dgm:pt>
    <dgm:pt modelId="{E6657A2A-99BD-456D-B4B0-093DF054BAC8}" type="parTrans" cxnId="{08E18DA6-C55C-4BBC-BB21-A06F93211200}">
      <dgm:prSet/>
      <dgm:spPr/>
      <dgm:t>
        <a:bodyPr/>
        <a:lstStyle/>
        <a:p>
          <a:endParaRPr lang="tr-TR"/>
        </a:p>
      </dgm:t>
    </dgm:pt>
    <dgm:pt modelId="{5674F232-E3F3-4B19-A3B4-40DBDA105E29}" type="sibTrans" cxnId="{08E18DA6-C55C-4BBC-BB21-A06F93211200}">
      <dgm:prSet/>
      <dgm:spPr/>
      <dgm:t>
        <a:bodyPr/>
        <a:lstStyle/>
        <a:p>
          <a:endParaRPr lang="tr-TR"/>
        </a:p>
      </dgm:t>
    </dgm:pt>
    <dgm:pt modelId="{682A3C94-C5C8-4F10-BFCA-D06D8C2D2206}">
      <dgm:prSet phldrT="[Text]"/>
      <dgm:spPr/>
      <dgm:t>
        <a:bodyPr/>
        <a:lstStyle/>
        <a:p>
          <a:r>
            <a:rPr lang="en-US" dirty="0" smtClean="0"/>
            <a:t>Cu</a:t>
          </a:r>
          <a:endParaRPr lang="tr-TR" dirty="0"/>
        </a:p>
      </dgm:t>
    </dgm:pt>
    <dgm:pt modelId="{C396D5BA-FC6D-459B-9F34-6F7DFE02EA47}" type="parTrans" cxnId="{590DAE0F-ACA2-4012-B9FD-29C2157AFA9F}">
      <dgm:prSet/>
      <dgm:spPr/>
      <dgm:t>
        <a:bodyPr/>
        <a:lstStyle/>
        <a:p>
          <a:endParaRPr lang="tr-TR"/>
        </a:p>
      </dgm:t>
    </dgm:pt>
    <dgm:pt modelId="{40E43F57-BAD4-4B59-BF39-CA2C53C25CC2}" type="sibTrans" cxnId="{590DAE0F-ACA2-4012-B9FD-29C2157AFA9F}">
      <dgm:prSet/>
      <dgm:spPr/>
      <dgm:t>
        <a:bodyPr/>
        <a:lstStyle/>
        <a:p>
          <a:endParaRPr lang="tr-TR"/>
        </a:p>
      </dgm:t>
    </dgm:pt>
    <dgm:pt modelId="{C684952A-780B-45B5-BDF7-8FC530DE6AF5}">
      <dgm:prSet phldrT="[Text]"/>
      <dgm:spPr/>
      <dgm:t>
        <a:bodyPr/>
        <a:lstStyle/>
        <a:p>
          <a:r>
            <a:rPr lang="en-US" dirty="0" smtClean="0"/>
            <a:t>Cu</a:t>
          </a:r>
          <a:endParaRPr lang="tr-TR" dirty="0"/>
        </a:p>
      </dgm:t>
    </dgm:pt>
    <dgm:pt modelId="{51AE5EBC-2122-459E-BCE6-3BD6CCA0103B}" type="parTrans" cxnId="{0AEF657A-8F37-4BC2-8309-6FBE59D12C0D}">
      <dgm:prSet/>
      <dgm:spPr/>
      <dgm:t>
        <a:bodyPr/>
        <a:lstStyle/>
        <a:p>
          <a:endParaRPr lang="tr-TR"/>
        </a:p>
      </dgm:t>
    </dgm:pt>
    <dgm:pt modelId="{992FA582-47EF-4829-961F-873ED6C9077A}" type="sibTrans" cxnId="{0AEF657A-8F37-4BC2-8309-6FBE59D12C0D}">
      <dgm:prSet/>
      <dgm:spPr/>
      <dgm:t>
        <a:bodyPr/>
        <a:lstStyle/>
        <a:p>
          <a:endParaRPr lang="tr-TR"/>
        </a:p>
      </dgm:t>
    </dgm:pt>
    <dgm:pt modelId="{8D33F8F9-C9A5-4E09-A561-80571B0E4EEC}">
      <dgm:prSet phldrT="[Text]"/>
      <dgm:spPr/>
      <dgm:t>
        <a:bodyPr/>
        <a:lstStyle/>
        <a:p>
          <a:r>
            <a:rPr lang="en-US" dirty="0" smtClean="0"/>
            <a:t>Cu</a:t>
          </a:r>
          <a:endParaRPr lang="tr-TR" dirty="0"/>
        </a:p>
      </dgm:t>
    </dgm:pt>
    <dgm:pt modelId="{E07E545E-6AAE-42F4-BC42-85F103475AE6}" type="parTrans" cxnId="{EA7498F3-7690-4E3F-A288-564D143F9A67}">
      <dgm:prSet/>
      <dgm:spPr/>
      <dgm:t>
        <a:bodyPr/>
        <a:lstStyle/>
        <a:p>
          <a:endParaRPr lang="tr-TR"/>
        </a:p>
      </dgm:t>
    </dgm:pt>
    <dgm:pt modelId="{69889CBE-7D11-46BF-8AEB-FB4D86751EBE}" type="sibTrans" cxnId="{EA7498F3-7690-4E3F-A288-564D143F9A67}">
      <dgm:prSet/>
      <dgm:spPr/>
      <dgm:t>
        <a:bodyPr/>
        <a:lstStyle/>
        <a:p>
          <a:endParaRPr lang="tr-TR"/>
        </a:p>
      </dgm:t>
    </dgm:pt>
    <dgm:pt modelId="{5B6AC1D1-AF8E-4135-8735-F4B43E4278A8}" type="pres">
      <dgm:prSet presAssocID="{4912BBF8-CAF7-4BBF-A4E1-19EF717F8421}" presName="Name0" presStyleCnt="0">
        <dgm:presLayoutVars>
          <dgm:chMax val="1"/>
          <dgm:dir/>
          <dgm:animLvl val="ctr"/>
          <dgm:resizeHandles val="exact"/>
        </dgm:presLayoutVars>
      </dgm:prSet>
      <dgm:spPr/>
    </dgm:pt>
    <dgm:pt modelId="{B63BD5AC-81FB-4195-8695-222954A87DC0}" type="pres">
      <dgm:prSet presAssocID="{6594D35F-EBC2-4674-B29D-DE06A360CC9F}" presName="centerShape" presStyleLbl="node0" presStyleIdx="0" presStyleCnt="1"/>
      <dgm:spPr/>
    </dgm:pt>
    <dgm:pt modelId="{819809F8-200A-4288-8E55-D6C9C92461F8}" type="pres">
      <dgm:prSet presAssocID="{E6657A2A-99BD-456D-B4B0-093DF054BAC8}" presName="parTrans" presStyleLbl="sibTrans2D1" presStyleIdx="0" presStyleCnt="4"/>
      <dgm:spPr/>
    </dgm:pt>
    <dgm:pt modelId="{C7C35358-F72B-426C-A182-B66A5D7F926F}" type="pres">
      <dgm:prSet presAssocID="{E6657A2A-99BD-456D-B4B0-093DF054BAC8}" presName="connectorText" presStyleLbl="sibTrans2D1" presStyleIdx="0" presStyleCnt="4"/>
      <dgm:spPr/>
    </dgm:pt>
    <dgm:pt modelId="{1D82B60C-45BD-4B7B-8373-2EDBD417BF3B}" type="pres">
      <dgm:prSet presAssocID="{12812A15-8EE3-4C58-9C82-1B81AE629172}" presName="node" presStyleLbl="node1" presStyleIdx="0" presStyleCnt="4">
        <dgm:presLayoutVars>
          <dgm:bulletEnabled val="1"/>
        </dgm:presLayoutVars>
      </dgm:prSet>
      <dgm:spPr/>
    </dgm:pt>
    <dgm:pt modelId="{2831DF69-3F76-4B6F-88CA-FCAD179FB132}" type="pres">
      <dgm:prSet presAssocID="{C396D5BA-FC6D-459B-9F34-6F7DFE02EA47}" presName="parTrans" presStyleLbl="sibTrans2D1" presStyleIdx="1" presStyleCnt="4"/>
      <dgm:spPr/>
    </dgm:pt>
    <dgm:pt modelId="{BC3C7EF7-052E-4FE8-AC8E-A8FBC83999DF}" type="pres">
      <dgm:prSet presAssocID="{C396D5BA-FC6D-459B-9F34-6F7DFE02EA47}" presName="connectorText" presStyleLbl="sibTrans2D1" presStyleIdx="1" presStyleCnt="4"/>
      <dgm:spPr/>
    </dgm:pt>
    <dgm:pt modelId="{5DBD23A5-E2BE-45E9-A6D5-6E6CEAC49D94}" type="pres">
      <dgm:prSet presAssocID="{682A3C94-C5C8-4F10-BFCA-D06D8C2D2206}" presName="node" presStyleLbl="node1" presStyleIdx="1" presStyleCnt="4">
        <dgm:presLayoutVars>
          <dgm:bulletEnabled val="1"/>
        </dgm:presLayoutVars>
      </dgm:prSet>
      <dgm:spPr/>
    </dgm:pt>
    <dgm:pt modelId="{DC6D1CD3-1EFF-4CF5-968C-4E0A18C64040}" type="pres">
      <dgm:prSet presAssocID="{51AE5EBC-2122-459E-BCE6-3BD6CCA0103B}" presName="parTrans" presStyleLbl="sibTrans2D1" presStyleIdx="2" presStyleCnt="4"/>
      <dgm:spPr/>
    </dgm:pt>
    <dgm:pt modelId="{321EF304-A3BA-4E50-A880-C10AFCF91FBA}" type="pres">
      <dgm:prSet presAssocID="{51AE5EBC-2122-459E-BCE6-3BD6CCA0103B}" presName="connectorText" presStyleLbl="sibTrans2D1" presStyleIdx="2" presStyleCnt="4"/>
      <dgm:spPr/>
    </dgm:pt>
    <dgm:pt modelId="{C6DEE736-9986-4015-86C6-706F350E9E76}" type="pres">
      <dgm:prSet presAssocID="{C684952A-780B-45B5-BDF7-8FC530DE6AF5}" presName="node" presStyleLbl="node1" presStyleIdx="2" presStyleCnt="4">
        <dgm:presLayoutVars>
          <dgm:bulletEnabled val="1"/>
        </dgm:presLayoutVars>
      </dgm:prSet>
      <dgm:spPr/>
    </dgm:pt>
    <dgm:pt modelId="{00BF0F56-A4CE-4000-A060-1371545DE47C}" type="pres">
      <dgm:prSet presAssocID="{E07E545E-6AAE-42F4-BC42-85F103475AE6}" presName="parTrans" presStyleLbl="sibTrans2D1" presStyleIdx="3" presStyleCnt="4"/>
      <dgm:spPr/>
    </dgm:pt>
    <dgm:pt modelId="{5BA4C6BA-120B-4B2E-AFA2-3C6C4E002896}" type="pres">
      <dgm:prSet presAssocID="{E07E545E-6AAE-42F4-BC42-85F103475AE6}" presName="connectorText" presStyleLbl="sibTrans2D1" presStyleIdx="3" presStyleCnt="4"/>
      <dgm:spPr/>
    </dgm:pt>
    <dgm:pt modelId="{A9C25D1D-466D-42F8-AED9-84C39491CB6B}" type="pres">
      <dgm:prSet presAssocID="{8D33F8F9-C9A5-4E09-A561-80571B0E4EEC}" presName="node" presStyleLbl="node1" presStyleIdx="3" presStyleCnt="4">
        <dgm:presLayoutVars>
          <dgm:bulletEnabled val="1"/>
        </dgm:presLayoutVars>
      </dgm:prSet>
      <dgm:spPr/>
    </dgm:pt>
  </dgm:ptLst>
  <dgm:cxnLst>
    <dgm:cxn modelId="{31496A62-53DA-43D2-BFAF-DF6DFC54BD96}" type="presOf" srcId="{6594D35F-EBC2-4674-B29D-DE06A360CC9F}" destId="{B63BD5AC-81FB-4195-8695-222954A87DC0}" srcOrd="0" destOrd="0" presId="urn:microsoft.com/office/officeart/2005/8/layout/radial5"/>
    <dgm:cxn modelId="{4D64BD51-4E70-4C15-8112-AFC67E5E0BE3}" type="presOf" srcId="{E6657A2A-99BD-456D-B4B0-093DF054BAC8}" destId="{C7C35358-F72B-426C-A182-B66A5D7F926F}" srcOrd="1" destOrd="0" presId="urn:microsoft.com/office/officeart/2005/8/layout/radial5"/>
    <dgm:cxn modelId="{82C5C88C-E28F-4F46-BABD-AD71E740D3D6}" type="presOf" srcId="{C396D5BA-FC6D-459B-9F34-6F7DFE02EA47}" destId="{BC3C7EF7-052E-4FE8-AC8E-A8FBC83999DF}" srcOrd="1" destOrd="0" presId="urn:microsoft.com/office/officeart/2005/8/layout/radial5"/>
    <dgm:cxn modelId="{7C932EF3-52E8-4D2A-9171-8A1FEC95C696}" type="presOf" srcId="{12812A15-8EE3-4C58-9C82-1B81AE629172}" destId="{1D82B60C-45BD-4B7B-8373-2EDBD417BF3B}" srcOrd="0" destOrd="0" presId="urn:microsoft.com/office/officeart/2005/8/layout/radial5"/>
    <dgm:cxn modelId="{0AEF657A-8F37-4BC2-8309-6FBE59D12C0D}" srcId="{6594D35F-EBC2-4674-B29D-DE06A360CC9F}" destId="{C684952A-780B-45B5-BDF7-8FC530DE6AF5}" srcOrd="2" destOrd="0" parTransId="{51AE5EBC-2122-459E-BCE6-3BD6CCA0103B}" sibTransId="{992FA582-47EF-4829-961F-873ED6C9077A}"/>
    <dgm:cxn modelId="{0A8C69B6-558C-4648-9E38-344C89F5AF97}" type="presOf" srcId="{51AE5EBC-2122-459E-BCE6-3BD6CCA0103B}" destId="{321EF304-A3BA-4E50-A880-C10AFCF91FBA}" srcOrd="1" destOrd="0" presId="urn:microsoft.com/office/officeart/2005/8/layout/radial5"/>
    <dgm:cxn modelId="{F3D77737-783B-4F3F-8D3C-D10281232954}" type="presOf" srcId="{4912BBF8-CAF7-4BBF-A4E1-19EF717F8421}" destId="{5B6AC1D1-AF8E-4135-8735-F4B43E4278A8}" srcOrd="0" destOrd="0" presId="urn:microsoft.com/office/officeart/2005/8/layout/radial5"/>
    <dgm:cxn modelId="{F2435F21-DB55-4885-9CF7-B6F5C6701E27}" type="presOf" srcId="{8D33F8F9-C9A5-4E09-A561-80571B0E4EEC}" destId="{A9C25D1D-466D-42F8-AED9-84C39491CB6B}" srcOrd="0" destOrd="0" presId="urn:microsoft.com/office/officeart/2005/8/layout/radial5"/>
    <dgm:cxn modelId="{95601C48-C477-46CE-94D8-EF29A538CA49}" srcId="{4912BBF8-CAF7-4BBF-A4E1-19EF717F8421}" destId="{6594D35F-EBC2-4674-B29D-DE06A360CC9F}" srcOrd="0" destOrd="0" parTransId="{1B3694ED-5C52-4FB8-A161-4252438495CF}" sibTransId="{21634C46-04D8-4C5E-918D-F752D3E52987}"/>
    <dgm:cxn modelId="{7BC3B7A9-3E23-4631-9CF1-6AD923257736}" type="presOf" srcId="{51AE5EBC-2122-459E-BCE6-3BD6CCA0103B}" destId="{DC6D1CD3-1EFF-4CF5-968C-4E0A18C64040}" srcOrd="0" destOrd="0" presId="urn:microsoft.com/office/officeart/2005/8/layout/radial5"/>
    <dgm:cxn modelId="{49DD0886-8CAE-48F9-9474-33D8E61E2AA6}" type="presOf" srcId="{E6657A2A-99BD-456D-B4B0-093DF054BAC8}" destId="{819809F8-200A-4288-8E55-D6C9C92461F8}" srcOrd="0" destOrd="0" presId="urn:microsoft.com/office/officeart/2005/8/layout/radial5"/>
    <dgm:cxn modelId="{6828E1CF-F997-452E-AB21-D5A2527D2148}" type="presOf" srcId="{E07E545E-6AAE-42F4-BC42-85F103475AE6}" destId="{5BA4C6BA-120B-4B2E-AFA2-3C6C4E002896}" srcOrd="1" destOrd="0" presId="urn:microsoft.com/office/officeart/2005/8/layout/radial5"/>
    <dgm:cxn modelId="{9D7A30A4-F04D-44B3-B4EA-A6F66350D2A1}" type="presOf" srcId="{C396D5BA-FC6D-459B-9F34-6F7DFE02EA47}" destId="{2831DF69-3F76-4B6F-88CA-FCAD179FB132}" srcOrd="0" destOrd="0" presId="urn:microsoft.com/office/officeart/2005/8/layout/radial5"/>
    <dgm:cxn modelId="{08E18DA6-C55C-4BBC-BB21-A06F93211200}" srcId="{6594D35F-EBC2-4674-B29D-DE06A360CC9F}" destId="{12812A15-8EE3-4C58-9C82-1B81AE629172}" srcOrd="0" destOrd="0" parTransId="{E6657A2A-99BD-456D-B4B0-093DF054BAC8}" sibTransId="{5674F232-E3F3-4B19-A3B4-40DBDA105E29}"/>
    <dgm:cxn modelId="{3949A059-73C4-4ABE-8AB1-971371B43459}" type="presOf" srcId="{682A3C94-C5C8-4F10-BFCA-D06D8C2D2206}" destId="{5DBD23A5-E2BE-45E9-A6D5-6E6CEAC49D94}" srcOrd="0" destOrd="0" presId="urn:microsoft.com/office/officeart/2005/8/layout/radial5"/>
    <dgm:cxn modelId="{63B7AF0F-325D-4982-835B-2558BBC4ABA6}" type="presOf" srcId="{C684952A-780B-45B5-BDF7-8FC530DE6AF5}" destId="{C6DEE736-9986-4015-86C6-706F350E9E76}" srcOrd="0" destOrd="0" presId="urn:microsoft.com/office/officeart/2005/8/layout/radial5"/>
    <dgm:cxn modelId="{EA7498F3-7690-4E3F-A288-564D143F9A67}" srcId="{6594D35F-EBC2-4674-B29D-DE06A360CC9F}" destId="{8D33F8F9-C9A5-4E09-A561-80571B0E4EEC}" srcOrd="3" destOrd="0" parTransId="{E07E545E-6AAE-42F4-BC42-85F103475AE6}" sibTransId="{69889CBE-7D11-46BF-8AEB-FB4D86751EBE}"/>
    <dgm:cxn modelId="{12AD7AA2-48C0-4169-8056-63BEEDAE0DCA}" type="presOf" srcId="{E07E545E-6AAE-42F4-BC42-85F103475AE6}" destId="{00BF0F56-A4CE-4000-A060-1371545DE47C}" srcOrd="0" destOrd="0" presId="urn:microsoft.com/office/officeart/2005/8/layout/radial5"/>
    <dgm:cxn modelId="{590DAE0F-ACA2-4012-B9FD-29C2157AFA9F}" srcId="{6594D35F-EBC2-4674-B29D-DE06A360CC9F}" destId="{682A3C94-C5C8-4F10-BFCA-D06D8C2D2206}" srcOrd="1" destOrd="0" parTransId="{C396D5BA-FC6D-459B-9F34-6F7DFE02EA47}" sibTransId="{40E43F57-BAD4-4B59-BF39-CA2C53C25CC2}"/>
    <dgm:cxn modelId="{27221D6F-6023-4EBC-A25E-BF01C24A442C}" type="presParOf" srcId="{5B6AC1D1-AF8E-4135-8735-F4B43E4278A8}" destId="{B63BD5AC-81FB-4195-8695-222954A87DC0}" srcOrd="0" destOrd="0" presId="urn:microsoft.com/office/officeart/2005/8/layout/radial5"/>
    <dgm:cxn modelId="{F57E6120-A82E-4656-B47D-13D99E2CA500}" type="presParOf" srcId="{5B6AC1D1-AF8E-4135-8735-F4B43E4278A8}" destId="{819809F8-200A-4288-8E55-D6C9C92461F8}" srcOrd="1" destOrd="0" presId="urn:microsoft.com/office/officeart/2005/8/layout/radial5"/>
    <dgm:cxn modelId="{A5A065A2-3FFA-4AD4-9AF5-CCD44E7E0755}" type="presParOf" srcId="{819809F8-200A-4288-8E55-D6C9C92461F8}" destId="{C7C35358-F72B-426C-A182-B66A5D7F926F}" srcOrd="0" destOrd="0" presId="urn:microsoft.com/office/officeart/2005/8/layout/radial5"/>
    <dgm:cxn modelId="{0BAD524E-9D0F-4CB1-8029-11F029E0F596}" type="presParOf" srcId="{5B6AC1D1-AF8E-4135-8735-F4B43E4278A8}" destId="{1D82B60C-45BD-4B7B-8373-2EDBD417BF3B}" srcOrd="2" destOrd="0" presId="urn:microsoft.com/office/officeart/2005/8/layout/radial5"/>
    <dgm:cxn modelId="{63499BC1-FB0A-4AA5-93CC-0BD43237F847}" type="presParOf" srcId="{5B6AC1D1-AF8E-4135-8735-F4B43E4278A8}" destId="{2831DF69-3F76-4B6F-88CA-FCAD179FB132}" srcOrd="3" destOrd="0" presId="urn:microsoft.com/office/officeart/2005/8/layout/radial5"/>
    <dgm:cxn modelId="{24D9ECE0-D38A-48C4-814F-7954A2DAC8BD}" type="presParOf" srcId="{2831DF69-3F76-4B6F-88CA-FCAD179FB132}" destId="{BC3C7EF7-052E-4FE8-AC8E-A8FBC83999DF}" srcOrd="0" destOrd="0" presId="urn:microsoft.com/office/officeart/2005/8/layout/radial5"/>
    <dgm:cxn modelId="{AFCBC93B-ECC2-4211-8179-ABA87190B21E}" type="presParOf" srcId="{5B6AC1D1-AF8E-4135-8735-F4B43E4278A8}" destId="{5DBD23A5-E2BE-45E9-A6D5-6E6CEAC49D94}" srcOrd="4" destOrd="0" presId="urn:microsoft.com/office/officeart/2005/8/layout/radial5"/>
    <dgm:cxn modelId="{B0598331-6736-466B-A607-F9D3FAE8288D}" type="presParOf" srcId="{5B6AC1D1-AF8E-4135-8735-F4B43E4278A8}" destId="{DC6D1CD3-1EFF-4CF5-968C-4E0A18C64040}" srcOrd="5" destOrd="0" presId="urn:microsoft.com/office/officeart/2005/8/layout/radial5"/>
    <dgm:cxn modelId="{9AC79F6A-8CAD-4892-84E1-80AC742FDC66}" type="presParOf" srcId="{DC6D1CD3-1EFF-4CF5-968C-4E0A18C64040}" destId="{321EF304-A3BA-4E50-A880-C10AFCF91FBA}" srcOrd="0" destOrd="0" presId="urn:microsoft.com/office/officeart/2005/8/layout/radial5"/>
    <dgm:cxn modelId="{E6479E99-805F-41C4-920A-6254C397071C}" type="presParOf" srcId="{5B6AC1D1-AF8E-4135-8735-F4B43E4278A8}" destId="{C6DEE736-9986-4015-86C6-706F350E9E76}" srcOrd="6" destOrd="0" presId="urn:microsoft.com/office/officeart/2005/8/layout/radial5"/>
    <dgm:cxn modelId="{1AA1607B-275F-440D-859C-78355B137C18}" type="presParOf" srcId="{5B6AC1D1-AF8E-4135-8735-F4B43E4278A8}" destId="{00BF0F56-A4CE-4000-A060-1371545DE47C}" srcOrd="7" destOrd="0" presId="urn:microsoft.com/office/officeart/2005/8/layout/radial5"/>
    <dgm:cxn modelId="{CD900BDB-6825-4351-ACE7-57CE2E92C176}" type="presParOf" srcId="{00BF0F56-A4CE-4000-A060-1371545DE47C}" destId="{5BA4C6BA-120B-4B2E-AFA2-3C6C4E002896}" srcOrd="0" destOrd="0" presId="urn:microsoft.com/office/officeart/2005/8/layout/radial5"/>
    <dgm:cxn modelId="{22ED447F-D6C6-42AA-BD20-1CE05865CBF4}" type="presParOf" srcId="{5B6AC1D1-AF8E-4135-8735-F4B43E4278A8}" destId="{A9C25D1D-466D-42F8-AED9-84C39491CB6B}"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3BD5AC-81FB-4195-8695-222954A87DC0}">
      <dsp:nvSpPr>
        <dsp:cNvPr id="0" name=""/>
        <dsp:cNvSpPr/>
      </dsp:nvSpPr>
      <dsp:spPr>
        <a:xfrm>
          <a:off x="1260083" y="1050808"/>
          <a:ext cx="749584" cy="749584"/>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Cu</a:t>
          </a:r>
          <a:endParaRPr lang="tr-TR" sz="2500" kern="1200" dirty="0"/>
        </a:p>
      </dsp:txBody>
      <dsp:txXfrm>
        <a:off x="1369857" y="1160582"/>
        <a:ext cx="530036" cy="530036"/>
      </dsp:txXfrm>
    </dsp:sp>
    <dsp:sp modelId="{819809F8-200A-4288-8E55-D6C9C92461F8}">
      <dsp:nvSpPr>
        <dsp:cNvPr id="0" name=""/>
        <dsp:cNvSpPr/>
      </dsp:nvSpPr>
      <dsp:spPr>
        <a:xfrm rot="16200000">
          <a:off x="1555688" y="778451"/>
          <a:ext cx="158374" cy="254858"/>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tr-TR" sz="1000" kern="1200"/>
        </a:p>
      </dsp:txBody>
      <dsp:txXfrm>
        <a:off x="1579444" y="853179"/>
        <a:ext cx="110862" cy="152914"/>
      </dsp:txXfrm>
    </dsp:sp>
    <dsp:sp modelId="{1D82B60C-45BD-4B7B-8373-2EDBD417BF3B}">
      <dsp:nvSpPr>
        <dsp:cNvPr id="0" name=""/>
        <dsp:cNvSpPr/>
      </dsp:nvSpPr>
      <dsp:spPr>
        <a:xfrm>
          <a:off x="1260083" y="2405"/>
          <a:ext cx="749584" cy="749584"/>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Cu</a:t>
          </a:r>
          <a:endParaRPr lang="tr-TR" sz="2500" kern="1200" dirty="0"/>
        </a:p>
      </dsp:txBody>
      <dsp:txXfrm>
        <a:off x="1369857" y="112179"/>
        <a:ext cx="530036" cy="530036"/>
      </dsp:txXfrm>
    </dsp:sp>
    <dsp:sp modelId="{2831DF69-3F76-4B6F-88CA-FCAD179FB132}">
      <dsp:nvSpPr>
        <dsp:cNvPr id="0" name=""/>
        <dsp:cNvSpPr/>
      </dsp:nvSpPr>
      <dsp:spPr>
        <a:xfrm>
          <a:off x="2075407" y="1298171"/>
          <a:ext cx="158374" cy="254858"/>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tr-TR" sz="1000" kern="1200"/>
        </a:p>
      </dsp:txBody>
      <dsp:txXfrm>
        <a:off x="2075407" y="1349143"/>
        <a:ext cx="110862" cy="152914"/>
      </dsp:txXfrm>
    </dsp:sp>
    <dsp:sp modelId="{5DBD23A5-E2BE-45E9-A6D5-6E6CEAC49D94}">
      <dsp:nvSpPr>
        <dsp:cNvPr id="0" name=""/>
        <dsp:cNvSpPr/>
      </dsp:nvSpPr>
      <dsp:spPr>
        <a:xfrm>
          <a:off x="2308486" y="1050808"/>
          <a:ext cx="749584" cy="749584"/>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Cu</a:t>
          </a:r>
          <a:endParaRPr lang="tr-TR" sz="2500" kern="1200" dirty="0"/>
        </a:p>
      </dsp:txBody>
      <dsp:txXfrm>
        <a:off x="2418260" y="1160582"/>
        <a:ext cx="530036" cy="530036"/>
      </dsp:txXfrm>
    </dsp:sp>
    <dsp:sp modelId="{DC6D1CD3-1EFF-4CF5-968C-4E0A18C64040}">
      <dsp:nvSpPr>
        <dsp:cNvPr id="0" name=""/>
        <dsp:cNvSpPr/>
      </dsp:nvSpPr>
      <dsp:spPr>
        <a:xfrm rot="5400000">
          <a:off x="1555688" y="1817890"/>
          <a:ext cx="158374" cy="254858"/>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tr-TR" sz="1000" kern="1200"/>
        </a:p>
      </dsp:txBody>
      <dsp:txXfrm>
        <a:off x="1579444" y="1845106"/>
        <a:ext cx="110862" cy="152914"/>
      </dsp:txXfrm>
    </dsp:sp>
    <dsp:sp modelId="{C6DEE736-9986-4015-86C6-706F350E9E76}">
      <dsp:nvSpPr>
        <dsp:cNvPr id="0" name=""/>
        <dsp:cNvSpPr/>
      </dsp:nvSpPr>
      <dsp:spPr>
        <a:xfrm>
          <a:off x="1260083" y="2099211"/>
          <a:ext cx="749584" cy="749584"/>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Cu</a:t>
          </a:r>
          <a:endParaRPr lang="tr-TR" sz="2500" kern="1200" dirty="0"/>
        </a:p>
      </dsp:txBody>
      <dsp:txXfrm>
        <a:off x="1369857" y="2208985"/>
        <a:ext cx="530036" cy="530036"/>
      </dsp:txXfrm>
    </dsp:sp>
    <dsp:sp modelId="{00BF0F56-A4CE-4000-A060-1371545DE47C}">
      <dsp:nvSpPr>
        <dsp:cNvPr id="0" name=""/>
        <dsp:cNvSpPr/>
      </dsp:nvSpPr>
      <dsp:spPr>
        <a:xfrm rot="10800000">
          <a:off x="1035969" y="1298171"/>
          <a:ext cx="158374" cy="254858"/>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tr-TR" sz="1000" kern="1200"/>
        </a:p>
      </dsp:txBody>
      <dsp:txXfrm rot="10800000">
        <a:off x="1083481" y="1349143"/>
        <a:ext cx="110862" cy="152914"/>
      </dsp:txXfrm>
    </dsp:sp>
    <dsp:sp modelId="{A9C25D1D-466D-42F8-AED9-84C39491CB6B}">
      <dsp:nvSpPr>
        <dsp:cNvPr id="0" name=""/>
        <dsp:cNvSpPr/>
      </dsp:nvSpPr>
      <dsp:spPr>
        <a:xfrm>
          <a:off x="211680" y="1050808"/>
          <a:ext cx="749584" cy="749584"/>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Cu</a:t>
          </a:r>
          <a:endParaRPr lang="tr-TR" sz="2500" kern="1200" dirty="0"/>
        </a:p>
      </dsp:txBody>
      <dsp:txXfrm>
        <a:off x="321454" y="1160582"/>
        <a:ext cx="530036" cy="530036"/>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52F215-FB33-46B3-858A-274A24FC6D1F}" type="datetimeFigureOut">
              <a:rPr lang="tr-TR" smtClean="0"/>
              <a:t>18.11.2012</a:t>
            </a:fld>
            <a:endParaRPr lang="tr-T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E0AD33-2E20-485F-BBF6-BE2B6318013C}" type="slidenum">
              <a:rPr lang="tr-TR" smtClean="0"/>
              <a:t>‹#›</a:t>
            </a:fld>
            <a:endParaRPr lang="tr-TR"/>
          </a:p>
        </p:txBody>
      </p:sp>
    </p:spTree>
    <p:extLst>
      <p:ext uri="{BB962C8B-B14F-4D97-AF65-F5344CB8AC3E}">
        <p14:creationId xmlns:p14="http://schemas.microsoft.com/office/powerpoint/2010/main" val="35460165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16057-F048-40BE-B348-C164C73782AE}" type="datetimeFigureOut">
              <a:rPr lang="tr-TR" smtClean="0"/>
              <a:t>18.11.2012</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F9943-335A-4AAD-ADED-D0D307E9CCE7}" type="slidenum">
              <a:rPr lang="tr-TR" smtClean="0"/>
              <a:t>‹#›</a:t>
            </a:fld>
            <a:endParaRPr lang="tr-TR"/>
          </a:p>
        </p:txBody>
      </p:sp>
    </p:spTree>
    <p:extLst>
      <p:ext uri="{BB962C8B-B14F-4D97-AF65-F5344CB8AC3E}">
        <p14:creationId xmlns:p14="http://schemas.microsoft.com/office/powerpoint/2010/main" val="1499649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F9AF9943-335A-4AAD-ADED-D0D307E9CCE7}" type="slidenum">
              <a:rPr lang="tr-TR" smtClean="0"/>
              <a:t>1</a:t>
            </a:fld>
            <a:endParaRPr lang="tr-TR"/>
          </a:p>
        </p:txBody>
      </p:sp>
    </p:spTree>
    <p:extLst>
      <p:ext uri="{BB962C8B-B14F-4D97-AF65-F5344CB8AC3E}">
        <p14:creationId xmlns:p14="http://schemas.microsoft.com/office/powerpoint/2010/main" val="1805158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simulations are</a:t>
            </a:r>
            <a:r>
              <a:rPr lang="en-US" baseline="0" dirty="0" smtClean="0"/>
              <a:t> completed when the rod breaks.</a:t>
            </a:r>
          </a:p>
        </p:txBody>
      </p:sp>
      <p:sp>
        <p:nvSpPr>
          <p:cNvPr id="4" name="Slide Number Placeholder 3"/>
          <p:cNvSpPr>
            <a:spLocks noGrp="1"/>
          </p:cNvSpPr>
          <p:nvPr>
            <p:ph type="sldNum" sz="quarter" idx="10"/>
          </p:nvPr>
        </p:nvSpPr>
        <p:spPr/>
        <p:txBody>
          <a:bodyPr/>
          <a:lstStyle/>
          <a:p>
            <a:fld id="{F9AF9943-335A-4AAD-ADED-D0D307E9CCE7}" type="slidenum">
              <a:rPr lang="tr-TR" smtClean="0"/>
              <a:t>10</a:t>
            </a:fld>
            <a:endParaRPr lang="tr-TR"/>
          </a:p>
        </p:txBody>
      </p:sp>
    </p:spTree>
    <p:extLst>
      <p:ext uri="{BB962C8B-B14F-4D97-AF65-F5344CB8AC3E}">
        <p14:creationId xmlns:p14="http://schemas.microsoft.com/office/powerpoint/2010/main" val="3617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simulation result.</a:t>
            </a:r>
          </a:p>
          <a:p>
            <a:r>
              <a:rPr lang="en-US" dirty="0" smtClean="0"/>
              <a:t>Images</a:t>
            </a:r>
            <a:r>
              <a:rPr lang="en-US" baseline="0" dirty="0" smtClean="0"/>
              <a:t> on the left column are the front view of the nanorods. The right column images show the elongation and the breaking of the nanorods.</a:t>
            </a:r>
            <a:endParaRPr lang="tr-TR" dirty="0"/>
          </a:p>
        </p:txBody>
      </p:sp>
      <p:sp>
        <p:nvSpPr>
          <p:cNvPr id="4" name="Slide Number Placeholder 3"/>
          <p:cNvSpPr>
            <a:spLocks noGrp="1"/>
          </p:cNvSpPr>
          <p:nvPr>
            <p:ph type="sldNum" sz="quarter" idx="10"/>
          </p:nvPr>
        </p:nvSpPr>
        <p:spPr/>
        <p:txBody>
          <a:bodyPr/>
          <a:lstStyle/>
          <a:p>
            <a:fld id="{F9AF9943-335A-4AAD-ADED-D0D307E9CCE7}" type="slidenum">
              <a:rPr lang="tr-TR" smtClean="0"/>
              <a:t>11</a:t>
            </a:fld>
            <a:endParaRPr lang="tr-TR"/>
          </a:p>
        </p:txBody>
      </p:sp>
    </p:spTree>
    <p:extLst>
      <p:ext uri="{BB962C8B-B14F-4D97-AF65-F5344CB8AC3E}">
        <p14:creationId xmlns:p14="http://schemas.microsoft.com/office/powerpoint/2010/main" val="3459176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Since the algorithm calculates the forces applied to each atom by every other atom in the system, the mathematical complexity of the algorithm</a:t>
            </a:r>
            <a:r>
              <a:rPr lang="en-US" baseline="0" dirty="0" smtClean="0"/>
              <a:t> increases by n square.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With rods having less than 200 atoms, the simulations can be completed within hours. But when the system has more than 200 atoms, the simulation start taking more than one week for each relaxation. The nanorods may elongate more than a few times before breaking so that means even more time.</a:t>
            </a:r>
            <a:endParaRPr lang="tr-TR" dirty="0" smtClean="0"/>
          </a:p>
          <a:p>
            <a:endParaRPr lang="tr-TR" dirty="0"/>
          </a:p>
        </p:txBody>
      </p:sp>
      <p:sp>
        <p:nvSpPr>
          <p:cNvPr id="4" name="Slide Number Placeholder 3"/>
          <p:cNvSpPr>
            <a:spLocks noGrp="1"/>
          </p:cNvSpPr>
          <p:nvPr>
            <p:ph type="sldNum" sz="quarter" idx="10"/>
          </p:nvPr>
        </p:nvSpPr>
        <p:spPr/>
        <p:txBody>
          <a:bodyPr/>
          <a:lstStyle/>
          <a:p>
            <a:fld id="{F9AF9943-335A-4AAD-ADED-D0D307E9CCE7}" type="slidenum">
              <a:rPr lang="tr-TR" smtClean="0"/>
              <a:t>12</a:t>
            </a:fld>
            <a:endParaRPr lang="tr-TR"/>
          </a:p>
        </p:txBody>
      </p:sp>
    </p:spTree>
    <p:extLst>
      <p:ext uri="{BB962C8B-B14F-4D97-AF65-F5344CB8AC3E}">
        <p14:creationId xmlns:p14="http://schemas.microsoft.com/office/powerpoint/2010/main" val="3058951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In an attempt to parallelize the code, I used </a:t>
            </a:r>
            <a:r>
              <a:rPr lang="en-GB" sz="1200" kern="1200" dirty="0" err="1" smtClean="0">
                <a:solidFill>
                  <a:schemeClr val="tx1"/>
                </a:solidFill>
                <a:effectLst/>
                <a:latin typeface="+mn-lt"/>
                <a:ea typeface="+mn-ea"/>
                <a:cs typeface="+mn-cs"/>
              </a:rPr>
              <a:t>OpenMP</a:t>
            </a:r>
            <a:r>
              <a:rPr lang="en-GB" sz="1200" kern="1200" dirty="0" smtClean="0">
                <a:solidFill>
                  <a:schemeClr val="tx1"/>
                </a:solidFill>
                <a:effectLst/>
                <a:latin typeface="+mn-lt"/>
                <a:ea typeface="+mn-ea"/>
                <a:cs typeface="+mn-cs"/>
              </a:rPr>
              <a:t>. The only part of the code which was parallelizable was the force function. Other loops in the program didn’t give raise to any improvement since more than 90 percent of the computational load in the code was in the force calculation. Also the launching of threads in </a:t>
            </a:r>
            <a:r>
              <a:rPr lang="en-GB" sz="1200" kern="1200" dirty="0" err="1" smtClean="0">
                <a:solidFill>
                  <a:schemeClr val="tx1"/>
                </a:solidFill>
                <a:effectLst/>
                <a:latin typeface="+mn-lt"/>
                <a:ea typeface="+mn-ea"/>
                <a:cs typeface="+mn-cs"/>
              </a:rPr>
              <a:t>OpenMP</a:t>
            </a:r>
            <a:r>
              <a:rPr lang="en-GB" sz="1200" kern="1200" dirty="0" smtClean="0">
                <a:solidFill>
                  <a:schemeClr val="tx1"/>
                </a:solidFill>
                <a:effectLst/>
                <a:latin typeface="+mn-lt"/>
                <a:ea typeface="+mn-ea"/>
                <a:cs typeface="+mn-cs"/>
              </a:rPr>
              <a:t> has also its costs and thus </a:t>
            </a:r>
            <a:r>
              <a:rPr lang="en-GB" sz="1200" kern="1200" dirty="0" err="1" smtClean="0">
                <a:solidFill>
                  <a:schemeClr val="tx1"/>
                </a:solidFill>
                <a:effectLst/>
                <a:latin typeface="+mn-lt"/>
                <a:ea typeface="+mn-ea"/>
                <a:cs typeface="+mn-cs"/>
              </a:rPr>
              <a:t>OpenMP</a:t>
            </a:r>
            <a:r>
              <a:rPr lang="en-GB" sz="1200" kern="1200" dirty="0" smtClean="0">
                <a:solidFill>
                  <a:schemeClr val="tx1"/>
                </a:solidFill>
                <a:effectLst/>
                <a:latin typeface="+mn-lt"/>
                <a:ea typeface="+mn-ea"/>
                <a:cs typeface="+mn-cs"/>
              </a:rPr>
              <a:t> requires large parts of codes to be parallelized at once. At the end, my code ran 3.9 times faster in quad core CPU which showed a very successful result. But this result only reduced the week-length simulations to days.</a:t>
            </a:r>
            <a:endParaRPr lang="tr-TR" dirty="0"/>
          </a:p>
        </p:txBody>
      </p:sp>
      <p:sp>
        <p:nvSpPr>
          <p:cNvPr id="4" name="Slide Number Placeholder 3"/>
          <p:cNvSpPr>
            <a:spLocks noGrp="1"/>
          </p:cNvSpPr>
          <p:nvPr>
            <p:ph type="sldNum" sz="quarter" idx="10"/>
          </p:nvPr>
        </p:nvSpPr>
        <p:spPr/>
        <p:txBody>
          <a:bodyPr/>
          <a:lstStyle/>
          <a:p>
            <a:fld id="{F9AF9943-335A-4AAD-ADED-D0D307E9CCE7}" type="slidenum">
              <a:rPr lang="tr-TR" smtClean="0"/>
              <a:t>13</a:t>
            </a:fld>
            <a:endParaRPr lang="tr-TR"/>
          </a:p>
        </p:txBody>
      </p:sp>
    </p:spTree>
    <p:extLst>
      <p:ext uri="{BB962C8B-B14F-4D97-AF65-F5344CB8AC3E}">
        <p14:creationId xmlns:p14="http://schemas.microsoft.com/office/powerpoint/2010/main" val="434428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Unlike CPUs, GPUs have a parallel throughput architecture that emphasizes executing many concurrent threads slowly, rather than executing a single thread very quickly.</a:t>
            </a:r>
          </a:p>
          <a:p>
            <a:endParaRPr lang="tr-TR" dirty="0"/>
          </a:p>
        </p:txBody>
      </p:sp>
      <p:sp>
        <p:nvSpPr>
          <p:cNvPr id="4" name="Slide Number Placeholder 3"/>
          <p:cNvSpPr>
            <a:spLocks noGrp="1"/>
          </p:cNvSpPr>
          <p:nvPr>
            <p:ph type="sldNum" sz="quarter" idx="10"/>
          </p:nvPr>
        </p:nvSpPr>
        <p:spPr/>
        <p:txBody>
          <a:bodyPr/>
          <a:lstStyle/>
          <a:p>
            <a:fld id="{F9AF9943-335A-4AAD-ADED-D0D307E9CCE7}" type="slidenum">
              <a:rPr lang="tr-TR" smtClean="0"/>
              <a:t>14</a:t>
            </a:fld>
            <a:endParaRPr lang="tr-TR"/>
          </a:p>
        </p:txBody>
      </p:sp>
    </p:spTree>
    <p:extLst>
      <p:ext uri="{BB962C8B-B14F-4D97-AF65-F5344CB8AC3E}">
        <p14:creationId xmlns:p14="http://schemas.microsoft.com/office/powerpoint/2010/main" val="1086254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timing tests,</a:t>
            </a:r>
            <a:r>
              <a:rPr lang="en-US" baseline="0" dirty="0" smtClean="0"/>
              <a:t> while the number of atoms increased, the time for CPU computation increased logarithmically.</a:t>
            </a:r>
          </a:p>
          <a:p>
            <a:r>
              <a:rPr lang="en-US" baseline="0" dirty="0" smtClean="0"/>
              <a:t>But the GPU times increased linearly even reaching 300 atoms.</a:t>
            </a:r>
          </a:p>
          <a:p>
            <a:r>
              <a:rPr lang="en-US" baseline="0" dirty="0" smtClean="0"/>
              <a:t>So the time it took to run simulations that ran for weeks before was reduced to a few hours.</a:t>
            </a:r>
            <a:endParaRPr lang="tr-TR" dirty="0"/>
          </a:p>
        </p:txBody>
      </p:sp>
      <p:sp>
        <p:nvSpPr>
          <p:cNvPr id="4" name="Slide Number Placeholder 3"/>
          <p:cNvSpPr>
            <a:spLocks noGrp="1"/>
          </p:cNvSpPr>
          <p:nvPr>
            <p:ph type="sldNum" sz="quarter" idx="10"/>
          </p:nvPr>
        </p:nvSpPr>
        <p:spPr/>
        <p:txBody>
          <a:bodyPr/>
          <a:lstStyle/>
          <a:p>
            <a:fld id="{F9AF9943-335A-4AAD-ADED-D0D307E9CCE7}" type="slidenum">
              <a:rPr lang="tr-TR" smtClean="0"/>
              <a:t>15</a:t>
            </a:fld>
            <a:endParaRPr lang="tr-TR"/>
          </a:p>
        </p:txBody>
      </p:sp>
    </p:spTree>
    <p:extLst>
      <p:ext uri="{BB962C8B-B14F-4D97-AF65-F5344CB8AC3E}">
        <p14:creationId xmlns:p14="http://schemas.microsoft.com/office/powerpoint/2010/main" val="2474761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program</a:t>
            </a:r>
            <a:r>
              <a:rPr lang="en-US" baseline="0" dirty="0" smtClean="0"/>
              <a:t> needs the coordinates of atoms as input. So coordinates need to be calculated using crystal structure information of the material.</a:t>
            </a:r>
            <a:endParaRPr lang="tr-TR" dirty="0" smtClean="0"/>
          </a:p>
          <a:p>
            <a:endParaRPr lang="en-US" baseline="0" dirty="0" smtClean="0"/>
          </a:p>
          <a:p>
            <a:r>
              <a:rPr lang="en-US" baseline="0" dirty="0" smtClean="0"/>
              <a:t>The atoms coordinates are generated by taking the unit cell information for the related surface and replicating the unit cell in 3 dimensions as much as needed.</a:t>
            </a:r>
          </a:p>
          <a:p>
            <a:r>
              <a:rPr lang="en-US" baseline="0" dirty="0" smtClean="0"/>
              <a:t>This replication results in a orthorhombic structure. Then the necessary atoms need to be removed from this group to obtain a wire-like shape.</a:t>
            </a:r>
            <a:endParaRPr lang="tr-TR" dirty="0"/>
          </a:p>
        </p:txBody>
      </p:sp>
      <p:sp>
        <p:nvSpPr>
          <p:cNvPr id="4" name="Slide Number Placeholder 3"/>
          <p:cNvSpPr>
            <a:spLocks noGrp="1"/>
          </p:cNvSpPr>
          <p:nvPr>
            <p:ph type="sldNum" sz="quarter" idx="10"/>
          </p:nvPr>
        </p:nvSpPr>
        <p:spPr/>
        <p:txBody>
          <a:bodyPr/>
          <a:lstStyle/>
          <a:p>
            <a:fld id="{F9AF9943-335A-4AAD-ADED-D0D307E9CCE7}" type="slidenum">
              <a:rPr lang="tr-TR" smtClean="0"/>
              <a:t>16</a:t>
            </a:fld>
            <a:endParaRPr lang="tr-TR"/>
          </a:p>
        </p:txBody>
      </p:sp>
    </p:spTree>
    <p:extLst>
      <p:ext uri="{BB962C8B-B14F-4D97-AF65-F5344CB8AC3E}">
        <p14:creationId xmlns:p14="http://schemas.microsoft.com/office/powerpoint/2010/main" val="2753518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simulations, </a:t>
            </a:r>
            <a:r>
              <a:rPr lang="en-US" dirty="0" smtClean="0"/>
              <a:t>3 </a:t>
            </a:r>
            <a:r>
              <a:rPr lang="en-US" dirty="0" smtClean="0"/>
              <a:t>different sized nanowires were prepared for 3 surfaces (100),</a:t>
            </a:r>
            <a:r>
              <a:rPr lang="en-US" baseline="0" dirty="0" smtClean="0"/>
              <a:t> (110) and (111)</a:t>
            </a:r>
          </a:p>
        </p:txBody>
      </p:sp>
      <p:sp>
        <p:nvSpPr>
          <p:cNvPr id="4" name="Slide Number Placeholder 3"/>
          <p:cNvSpPr>
            <a:spLocks noGrp="1"/>
          </p:cNvSpPr>
          <p:nvPr>
            <p:ph type="sldNum" sz="quarter" idx="10"/>
          </p:nvPr>
        </p:nvSpPr>
        <p:spPr/>
        <p:txBody>
          <a:bodyPr/>
          <a:lstStyle/>
          <a:p>
            <a:fld id="{F9AF9943-335A-4AAD-ADED-D0D307E9CCE7}" type="slidenum">
              <a:rPr lang="tr-TR" smtClean="0"/>
              <a:t>17</a:t>
            </a:fld>
            <a:endParaRPr lang="tr-TR"/>
          </a:p>
        </p:txBody>
      </p:sp>
    </p:spTree>
    <p:extLst>
      <p:ext uri="{BB962C8B-B14F-4D97-AF65-F5344CB8AC3E}">
        <p14:creationId xmlns:p14="http://schemas.microsoft.com/office/powerpoint/2010/main" val="2363428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a:t>
            </a:r>
            <a:r>
              <a:rPr lang="en-US" baseline="0" dirty="0" smtClean="0"/>
              <a:t> increase in the graph shows the increase in the potential energy of the system as the strain increases.</a:t>
            </a:r>
          </a:p>
          <a:p>
            <a:r>
              <a:rPr lang="en-US" baseline="0" dirty="0" smtClean="0"/>
              <a:t>After breaking, the nanorod relaxes and the potential energy drops.</a:t>
            </a:r>
            <a:endParaRPr lang="tr-TR" dirty="0" smtClean="0"/>
          </a:p>
          <a:p>
            <a:endParaRPr lang="tr-TR" dirty="0"/>
          </a:p>
        </p:txBody>
      </p:sp>
      <p:sp>
        <p:nvSpPr>
          <p:cNvPr id="4" name="Slide Number Placeholder 3"/>
          <p:cNvSpPr>
            <a:spLocks noGrp="1"/>
          </p:cNvSpPr>
          <p:nvPr>
            <p:ph type="sldNum" sz="quarter" idx="10"/>
          </p:nvPr>
        </p:nvSpPr>
        <p:spPr/>
        <p:txBody>
          <a:bodyPr/>
          <a:lstStyle/>
          <a:p>
            <a:fld id="{F9AF9943-335A-4AAD-ADED-D0D307E9CCE7}" type="slidenum">
              <a:rPr lang="tr-TR" smtClean="0"/>
              <a:t>18</a:t>
            </a:fld>
            <a:endParaRPr lang="tr-TR"/>
          </a:p>
        </p:txBody>
      </p:sp>
    </p:spTree>
    <p:extLst>
      <p:ext uri="{BB962C8B-B14F-4D97-AF65-F5344CB8AC3E}">
        <p14:creationId xmlns:p14="http://schemas.microsoft.com/office/powerpoint/2010/main" val="2879621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smtClean="0"/>
          </a:p>
        </p:txBody>
      </p:sp>
      <p:sp>
        <p:nvSpPr>
          <p:cNvPr id="4" name="Slide Number Placeholder 3"/>
          <p:cNvSpPr>
            <a:spLocks noGrp="1"/>
          </p:cNvSpPr>
          <p:nvPr>
            <p:ph type="sldNum" sz="quarter" idx="10"/>
          </p:nvPr>
        </p:nvSpPr>
        <p:spPr/>
        <p:txBody>
          <a:bodyPr/>
          <a:lstStyle/>
          <a:p>
            <a:fld id="{F9AF9943-335A-4AAD-ADED-D0D307E9CCE7}" type="slidenum">
              <a:rPr lang="tr-TR" smtClean="0"/>
              <a:t>19</a:t>
            </a:fld>
            <a:endParaRPr lang="tr-TR"/>
          </a:p>
        </p:txBody>
      </p:sp>
    </p:spTree>
    <p:extLst>
      <p:ext uri="{BB962C8B-B14F-4D97-AF65-F5344CB8AC3E}">
        <p14:creationId xmlns:p14="http://schemas.microsoft.com/office/powerpoint/2010/main" val="4049474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Important advances in the research and development of nanowires and nanorods took place after advances in microscopy and characterization techniques reached smaller length scales down to individual atoms.</a:t>
            </a:r>
          </a:p>
          <a:p>
            <a:r>
              <a:rPr lang="en-US" sz="1200" kern="1200" dirty="0" smtClean="0">
                <a:solidFill>
                  <a:schemeClr val="tx1"/>
                </a:solidFill>
                <a:effectLst/>
                <a:latin typeface="+mn-lt"/>
                <a:ea typeface="+mn-ea"/>
                <a:cs typeface="+mn-cs"/>
              </a:rPr>
              <a:t>Characterization of nanowires is important in order to establish a reproducible relationship with the characteristics of nanowires and the desired functionality. Because of the high surface to volume ratio in nanowires, their properties depend very much on the surface conditions and geometry. Nanowires of the same material can show different properties depending on their aspect ratios, surface conditions and crystal phases which depend on the synthesis methods used.</a:t>
            </a:r>
          </a:p>
        </p:txBody>
      </p:sp>
      <p:sp>
        <p:nvSpPr>
          <p:cNvPr id="4" name="Slide Number Placeholder 3"/>
          <p:cNvSpPr>
            <a:spLocks noGrp="1"/>
          </p:cNvSpPr>
          <p:nvPr>
            <p:ph type="sldNum" sz="quarter" idx="10"/>
          </p:nvPr>
        </p:nvSpPr>
        <p:spPr/>
        <p:txBody>
          <a:bodyPr/>
          <a:lstStyle/>
          <a:p>
            <a:fld id="{F9AF9943-335A-4AAD-ADED-D0D307E9CCE7}" type="slidenum">
              <a:rPr lang="tr-TR" smtClean="0"/>
              <a:t>2</a:t>
            </a:fld>
            <a:endParaRPr lang="tr-TR"/>
          </a:p>
        </p:txBody>
      </p:sp>
    </p:spTree>
    <p:extLst>
      <p:ext uri="{BB962C8B-B14F-4D97-AF65-F5344CB8AC3E}">
        <p14:creationId xmlns:p14="http://schemas.microsoft.com/office/powerpoint/2010/main" val="1050553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small sizes and high surface-to-volume ratios of one-dimensional nanostructures endow them with a variety of interesting and useful mechanical properties. Their high stiffness and strength lend them to applications in tough composites and as </a:t>
            </a:r>
            <a:r>
              <a:rPr lang="en-US" sz="1200" kern="1200" dirty="0" err="1" smtClean="0">
                <a:solidFill>
                  <a:schemeClr val="tx1"/>
                </a:solidFill>
                <a:effectLst/>
                <a:latin typeface="+mn-lt"/>
                <a:ea typeface="+mn-ea"/>
                <a:cs typeface="+mn-cs"/>
              </a:rPr>
              <a:t>nanoscale</a:t>
            </a:r>
            <a:r>
              <a:rPr lang="en-US" sz="1200" kern="1200" dirty="0" smtClean="0">
                <a:solidFill>
                  <a:schemeClr val="tx1"/>
                </a:solidFill>
                <a:effectLst/>
                <a:latin typeface="+mn-lt"/>
                <a:ea typeface="+mn-ea"/>
                <a:cs typeface="+mn-cs"/>
              </a:rPr>
              <a:t> actuators, force sensors and calorimeters. One-dimensional nanostructures also showcase unique stability effects driven by the dominance of their surfaces and internal interfaces. As the scale of materials reduces to nanometers, the tendency of surfaces to minimize their free energy may drive structural changes that propagate into the bulk. Nanowire synthesis techniques can yield single-crystalline structures with a much lower density of line defects than is typically found in bulk materials. As a result, one-dimensional nanostructures often feature a mechanical strength, stiffness, and toughness approaching the theoretical limits of perfect crystals, making them attractive for use in composites and as actuators in </a:t>
            </a:r>
            <a:r>
              <a:rPr lang="en-US" sz="1200" kern="1200" dirty="0" err="1" smtClean="0">
                <a:solidFill>
                  <a:schemeClr val="tx1"/>
                </a:solidFill>
                <a:effectLst/>
                <a:latin typeface="+mn-lt"/>
                <a:ea typeface="+mn-ea"/>
                <a:cs typeface="+mn-cs"/>
              </a:rPr>
              <a:t>nanoelectromechanical</a:t>
            </a:r>
            <a:r>
              <a:rPr lang="en-US" sz="1200" kern="1200" dirty="0" smtClean="0">
                <a:solidFill>
                  <a:schemeClr val="tx1"/>
                </a:solidFill>
                <a:effectLst/>
                <a:latin typeface="+mn-lt"/>
                <a:ea typeface="+mn-ea"/>
                <a:cs typeface="+mn-cs"/>
              </a:rPr>
              <a:t> systems (NEMS).</a:t>
            </a:r>
            <a:endParaRPr lang="tr-TR" dirty="0" smtClean="0"/>
          </a:p>
          <a:p>
            <a:endParaRPr lang="tr-TR" dirty="0"/>
          </a:p>
        </p:txBody>
      </p:sp>
      <p:sp>
        <p:nvSpPr>
          <p:cNvPr id="4" name="Slide Number Placeholder 3"/>
          <p:cNvSpPr>
            <a:spLocks noGrp="1"/>
          </p:cNvSpPr>
          <p:nvPr>
            <p:ph type="sldNum" sz="quarter" idx="10"/>
          </p:nvPr>
        </p:nvSpPr>
        <p:spPr/>
        <p:txBody>
          <a:bodyPr/>
          <a:lstStyle/>
          <a:p>
            <a:fld id="{F9AF9943-335A-4AAD-ADED-D0D307E9CCE7}" type="slidenum">
              <a:rPr lang="tr-TR" smtClean="0"/>
              <a:t>3</a:t>
            </a:fld>
            <a:endParaRPr lang="tr-TR"/>
          </a:p>
        </p:txBody>
      </p:sp>
    </p:spTree>
    <p:extLst>
      <p:ext uri="{BB962C8B-B14F-4D97-AF65-F5344CB8AC3E}">
        <p14:creationId xmlns:p14="http://schemas.microsoft.com/office/powerpoint/2010/main" val="394105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Among all metal wires, copper wire is the most commonly</a:t>
            </a:r>
            <a:r>
              <a:rPr lang="en-US" baseline="0" dirty="0" smtClean="0"/>
              <a:t> used one. From electric power leads to interconnects in electronic circuits, copper plays the role that no any other metal can assume. With the rapid shrinking in size in electronic devices, copper nanorods and nanowires may play an essential role for connecting the future generation of electronic </a:t>
            </a:r>
            <a:r>
              <a:rPr lang="en-US" baseline="0" dirty="0" err="1" smtClean="0"/>
              <a:t>nanodevices</a:t>
            </a:r>
            <a:r>
              <a:rPr lang="en-US" baseline="0" dirty="0" smtClean="0"/>
              <a:t>.</a:t>
            </a:r>
          </a:p>
          <a:p>
            <a:endParaRPr lang="en-US" baseline="0" dirty="0" smtClean="0"/>
          </a:p>
          <a:p>
            <a:r>
              <a:rPr lang="en-US" dirty="0" smtClean="0"/>
              <a:t>Copper nanowires like the</a:t>
            </a:r>
            <a:r>
              <a:rPr lang="en-US" baseline="0" dirty="0" smtClean="0"/>
              <a:t> ones in the pictures can be produced with crystal growth in water solution. They can form transparent, conductive and cheap films that</a:t>
            </a:r>
            <a:r>
              <a:rPr lang="en-US" dirty="0" smtClean="0"/>
              <a:t> may be used in bendable electronic displays and solar cells.</a:t>
            </a:r>
            <a:endParaRPr lang="tr-TR" dirty="0"/>
          </a:p>
        </p:txBody>
      </p:sp>
      <p:sp>
        <p:nvSpPr>
          <p:cNvPr id="4" name="Slide Number Placeholder 3"/>
          <p:cNvSpPr>
            <a:spLocks noGrp="1"/>
          </p:cNvSpPr>
          <p:nvPr>
            <p:ph type="sldNum" sz="quarter" idx="10"/>
          </p:nvPr>
        </p:nvSpPr>
        <p:spPr/>
        <p:txBody>
          <a:bodyPr/>
          <a:lstStyle/>
          <a:p>
            <a:fld id="{F9AF9943-335A-4AAD-ADED-D0D307E9CCE7}" type="slidenum">
              <a:rPr lang="tr-TR" smtClean="0"/>
              <a:t>4</a:t>
            </a:fld>
            <a:endParaRPr lang="tr-TR"/>
          </a:p>
        </p:txBody>
      </p:sp>
    </p:spTree>
    <p:extLst>
      <p:ext uri="{BB962C8B-B14F-4D97-AF65-F5344CB8AC3E}">
        <p14:creationId xmlns:p14="http://schemas.microsoft.com/office/powerpoint/2010/main" val="3653338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300" b="0" baseline="0" dirty="0" smtClean="0">
                <a:solidFill>
                  <a:srgbClr val="000000"/>
                </a:solidFill>
                <a:effectLst/>
                <a:latin typeface="Cambria" panose="02040503050406030204" pitchFamily="18" charset="0"/>
                <a:ea typeface="Cambria" panose="02040503050406030204" pitchFamily="18" charset="0"/>
                <a:cs typeface="Cambria" panose="02040503050406030204" pitchFamily="18" charset="0"/>
              </a:rPr>
              <a:t>The computer simulation techniques are usually used to calculate the properties of a collection of atoms which interact with one another through a potential energy function (PEF). Such a PEF, in principle, describes the behavior of the ground state electronic energy as a function of the nuclear coordinates, so that all of the basic quantum physics is implicitly captured in the functional behaviour of the PEF. In practice, the PEF cannot yet be determined in any consistent fashion from quantum mechanical methods, so that semi–empirical (or totaly empirical) models must be utilized.</a:t>
            </a:r>
            <a:endParaRPr lang="en-US" sz="1300" b="0" baseline="0" dirty="0" smtClean="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US" sz="1200" dirty="0" smtClean="0">
              <a:solidFill>
                <a:srgbClr val="000000"/>
              </a:solidFill>
              <a:effectLst/>
              <a:latin typeface="Cambria" panose="02040503050406030204" pitchFamily="18" charset="0"/>
            </a:endParaRPr>
          </a:p>
          <a:p>
            <a:endParaRPr lang="tr-TR" dirty="0"/>
          </a:p>
        </p:txBody>
      </p:sp>
      <p:sp>
        <p:nvSpPr>
          <p:cNvPr id="4" name="Slide Number Placeholder 3"/>
          <p:cNvSpPr>
            <a:spLocks noGrp="1"/>
          </p:cNvSpPr>
          <p:nvPr>
            <p:ph type="sldNum" sz="quarter" idx="10"/>
          </p:nvPr>
        </p:nvSpPr>
        <p:spPr/>
        <p:txBody>
          <a:bodyPr/>
          <a:lstStyle/>
          <a:p>
            <a:fld id="{F9AF9943-335A-4AAD-ADED-D0D307E9CCE7}" type="slidenum">
              <a:rPr lang="tr-TR" smtClean="0"/>
              <a:t>5</a:t>
            </a:fld>
            <a:endParaRPr lang="tr-TR"/>
          </a:p>
        </p:txBody>
      </p:sp>
    </p:spTree>
    <p:extLst>
      <p:ext uri="{BB962C8B-B14F-4D97-AF65-F5344CB8AC3E}">
        <p14:creationId xmlns:p14="http://schemas.microsoft.com/office/powerpoint/2010/main" val="287333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effectLst/>
                <a:latin typeface="+mn-lt"/>
                <a:ea typeface="+mn-ea"/>
                <a:cs typeface="+mn-cs"/>
              </a:rPr>
              <a:t>In a Newtonian Molecular–Dynamics simulation one simply solves Newton’s equations of motion for a collection of </a:t>
            </a:r>
            <a:r>
              <a:rPr lang="tr-TR" sz="1200" i="1" kern="1200" dirty="0" smtClean="0">
                <a:solidFill>
                  <a:schemeClr val="tx1"/>
                </a:solidFill>
                <a:effectLst/>
                <a:latin typeface="+mn-lt"/>
                <a:ea typeface="+mn-ea"/>
                <a:cs typeface="+mn-cs"/>
              </a:rPr>
              <a:t>N </a:t>
            </a:r>
            <a:r>
              <a:rPr lang="tr-TR" sz="1200" kern="1200" dirty="0" smtClean="0">
                <a:solidFill>
                  <a:schemeClr val="tx1"/>
                </a:solidFill>
                <a:effectLst/>
                <a:latin typeface="+mn-lt"/>
                <a:ea typeface="+mn-ea"/>
                <a:cs typeface="+mn-cs"/>
              </a:rPr>
              <a:t>particles interacting via an assumed potential energy function, Φ, subject to periodic boundary conditions.</a:t>
            </a:r>
          </a:p>
          <a:p>
            <a:r>
              <a:rPr lang="tr-TR" sz="1200" kern="1200" dirty="0" smtClean="0">
                <a:solidFill>
                  <a:schemeClr val="tx1"/>
                </a:solidFill>
                <a:effectLst/>
                <a:latin typeface="+mn-lt"/>
                <a:ea typeface="+mn-ea"/>
                <a:cs typeface="+mn-cs"/>
              </a:rPr>
              <a:t>When the simulated system is in thermal equilibrium. After equilibration, the total kinetic energy is about 3</a:t>
            </a:r>
            <a:r>
              <a:rPr lang="tr-TR" sz="1200" i="1" kern="1200" dirty="0" smtClean="0">
                <a:solidFill>
                  <a:schemeClr val="tx1"/>
                </a:solidFill>
                <a:effectLst/>
                <a:latin typeface="+mn-lt"/>
                <a:ea typeface="+mn-ea"/>
                <a:cs typeface="+mn-cs"/>
              </a:rPr>
              <a:t>Nk</a:t>
            </a:r>
            <a:r>
              <a:rPr lang="tr-TR" sz="1200" i="1" kern="1200" baseline="-25000" dirty="0" smtClean="0">
                <a:solidFill>
                  <a:schemeClr val="tx1"/>
                </a:solidFill>
                <a:effectLst/>
                <a:latin typeface="+mn-lt"/>
                <a:ea typeface="+mn-ea"/>
                <a:cs typeface="+mn-cs"/>
              </a:rPr>
              <a:t>B</a:t>
            </a:r>
            <a:r>
              <a:rPr lang="tr-TR" sz="1200" i="1" kern="1200" dirty="0" smtClean="0">
                <a:solidFill>
                  <a:schemeClr val="tx1"/>
                </a:solidFill>
                <a:effectLst/>
                <a:latin typeface="+mn-lt"/>
                <a:ea typeface="+mn-ea"/>
                <a:cs typeface="+mn-cs"/>
              </a:rPr>
              <a:t>T/</a:t>
            </a:r>
            <a:r>
              <a:rPr lang="tr-TR" sz="1200" kern="1200" dirty="0" smtClean="0">
                <a:solidFill>
                  <a:schemeClr val="tx1"/>
                </a:solidFill>
                <a:effectLst/>
                <a:latin typeface="+mn-lt"/>
                <a:ea typeface="+mn-ea"/>
                <a:cs typeface="+mn-cs"/>
              </a:rPr>
              <a:t>2 and the velocity distribution remaines Maxwellian, at the same time, the particle displacement distribution becomes a gaussian form.</a:t>
            </a:r>
            <a:endParaRPr lang="tr-TR" dirty="0"/>
          </a:p>
        </p:txBody>
      </p:sp>
      <p:sp>
        <p:nvSpPr>
          <p:cNvPr id="4" name="Slide Number Placeholder 3"/>
          <p:cNvSpPr>
            <a:spLocks noGrp="1"/>
          </p:cNvSpPr>
          <p:nvPr>
            <p:ph type="sldNum" sz="quarter" idx="10"/>
          </p:nvPr>
        </p:nvSpPr>
        <p:spPr/>
        <p:txBody>
          <a:bodyPr/>
          <a:lstStyle/>
          <a:p>
            <a:fld id="{F9AF9943-335A-4AAD-ADED-D0D307E9CCE7}" type="slidenum">
              <a:rPr lang="tr-TR" smtClean="0"/>
              <a:t>6</a:t>
            </a:fld>
            <a:endParaRPr lang="tr-TR"/>
          </a:p>
        </p:txBody>
      </p:sp>
    </p:spTree>
    <p:extLst>
      <p:ext uri="{BB962C8B-B14F-4D97-AF65-F5344CB8AC3E}">
        <p14:creationId xmlns:p14="http://schemas.microsoft.com/office/powerpoint/2010/main" val="1704828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Quantum mechanical</a:t>
            </a:r>
            <a:r>
              <a:rPr lang="tr-TR" sz="1200" kern="1200" dirty="0" smtClean="0">
                <a:solidFill>
                  <a:schemeClr val="tx1"/>
                </a:solidFill>
                <a:effectLst/>
                <a:latin typeface="+mn-lt"/>
                <a:ea typeface="+mn-ea"/>
                <a:cs typeface="+mn-cs"/>
              </a:rPr>
              <a:t> methods are currently applicable for systems involving</a:t>
            </a:r>
            <a:r>
              <a:rPr lang="en-US" sz="1200" kern="1200" dirty="0" smtClean="0">
                <a:solidFill>
                  <a:schemeClr val="tx1"/>
                </a:solidFill>
                <a:effectLst/>
                <a:latin typeface="+mn-lt"/>
                <a:ea typeface="+mn-ea"/>
                <a:cs typeface="+mn-cs"/>
              </a:rPr>
              <a:t> only</a:t>
            </a:r>
            <a:r>
              <a:rPr lang="tr-TR" sz="1200" kern="1200" dirty="0" smtClean="0">
                <a:solidFill>
                  <a:schemeClr val="tx1"/>
                </a:solidFill>
                <a:effectLst/>
                <a:latin typeface="+mn-lt"/>
                <a:ea typeface="+mn-ea"/>
                <a:cs typeface="+mn-cs"/>
              </a:rPr>
              <a:t> a few tens of atoms. On the other hand, empirical interatomic potentials can handle much larger systems and they can be used to study static as well as dynamic properties.</a:t>
            </a:r>
            <a:endParaRPr lang="en-US" sz="1200" kern="1200" dirty="0" smtClean="0">
              <a:solidFill>
                <a:schemeClr val="tx1"/>
              </a:solidFill>
              <a:effectLst/>
              <a:latin typeface="+mn-lt"/>
              <a:ea typeface="+mn-ea"/>
              <a:cs typeface="+mn-cs"/>
            </a:endParaRPr>
          </a:p>
          <a:p>
            <a:r>
              <a:rPr lang="en-US" dirty="0" smtClean="0"/>
              <a:t>In atomistic level simulations atoms are considered as point–like particles. They</a:t>
            </a:r>
            <a:r>
              <a:rPr lang="en-US" baseline="0" dirty="0" smtClean="0"/>
              <a:t> are </a:t>
            </a:r>
            <a:r>
              <a:rPr lang="en-US" dirty="0" err="1" smtClean="0"/>
              <a:t>structureless</a:t>
            </a:r>
            <a:r>
              <a:rPr lang="en-US" dirty="0" smtClean="0"/>
              <a:t> and they</a:t>
            </a:r>
            <a:r>
              <a:rPr lang="en-US" baseline="0" dirty="0" smtClean="0"/>
              <a:t> contain </a:t>
            </a:r>
            <a:r>
              <a:rPr lang="en-US" dirty="0" smtClean="0"/>
              <a:t>no electronic information and no nuclear information.</a:t>
            </a:r>
          </a:p>
          <a:p>
            <a:endParaRPr lang="tr-TR" dirty="0"/>
          </a:p>
        </p:txBody>
      </p:sp>
      <p:sp>
        <p:nvSpPr>
          <p:cNvPr id="4" name="Slide Number Placeholder 3"/>
          <p:cNvSpPr>
            <a:spLocks noGrp="1"/>
          </p:cNvSpPr>
          <p:nvPr>
            <p:ph type="sldNum" sz="quarter" idx="10"/>
          </p:nvPr>
        </p:nvSpPr>
        <p:spPr/>
        <p:txBody>
          <a:bodyPr/>
          <a:lstStyle/>
          <a:p>
            <a:fld id="{F9AF9943-335A-4AAD-ADED-D0D307E9CCE7}" type="slidenum">
              <a:rPr lang="tr-TR" smtClean="0"/>
              <a:t>7</a:t>
            </a:fld>
            <a:endParaRPr lang="tr-TR"/>
          </a:p>
        </p:txBody>
      </p:sp>
    </p:spTree>
    <p:extLst>
      <p:ext uri="{BB962C8B-B14F-4D97-AF65-F5344CB8AC3E}">
        <p14:creationId xmlns:p14="http://schemas.microsoft.com/office/powerpoint/2010/main" val="4020680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According to many-body expansion method, the total energy of the system can be expressed as the sum</a:t>
            </a:r>
            <a:r>
              <a:rPr lang="en-US" baseline="0" dirty="0" smtClean="0"/>
              <a:t> of energies of single bodies, the interaction between two bodies, three bodies and so on.</a:t>
            </a:r>
          </a:p>
          <a:p>
            <a:r>
              <a:rPr lang="en-US" baseline="0" dirty="0" smtClean="0"/>
              <a:t>If we remove the one body energies from the equation, it leaves us with the interaction energies.</a:t>
            </a:r>
          </a:p>
          <a:p>
            <a:r>
              <a:rPr lang="en-US" baseline="0" dirty="0" smtClean="0"/>
              <a:t>The greatest contribution to total energy in the equation of interaction energy comes from the two-body and three-body interactions.</a:t>
            </a:r>
          </a:p>
          <a:p>
            <a:r>
              <a:rPr lang="en-US" baseline="0" dirty="0" smtClean="0"/>
              <a:t>If we insert linear combination parameters to the first terms of the expansion, we can truncate the remaining terms.</a:t>
            </a:r>
          </a:p>
          <a:p>
            <a:r>
              <a:rPr lang="en-US" dirty="0" smtClean="0"/>
              <a:t>These</a:t>
            </a:r>
            <a:r>
              <a:rPr lang="en-US" baseline="0" dirty="0" smtClean="0"/>
              <a:t> linear parameters are found by fitting the potential functions to experimentally determined values which makes these equations Empirical potential energy functions.</a:t>
            </a:r>
            <a:endParaRPr lang="tr-TR" dirty="0"/>
          </a:p>
        </p:txBody>
      </p:sp>
      <p:sp>
        <p:nvSpPr>
          <p:cNvPr id="4" name="Slide Number Placeholder 3"/>
          <p:cNvSpPr>
            <a:spLocks noGrp="1"/>
          </p:cNvSpPr>
          <p:nvPr>
            <p:ph type="sldNum" sz="quarter" idx="10"/>
          </p:nvPr>
        </p:nvSpPr>
        <p:spPr/>
        <p:txBody>
          <a:bodyPr/>
          <a:lstStyle/>
          <a:p>
            <a:fld id="{F9AF9943-335A-4AAD-ADED-D0D307E9CCE7}" type="slidenum">
              <a:rPr lang="tr-TR" smtClean="0"/>
              <a:t>8</a:t>
            </a:fld>
            <a:endParaRPr lang="tr-TR"/>
          </a:p>
        </p:txBody>
      </p:sp>
    </p:spTree>
    <p:extLst>
      <p:ext uri="{BB962C8B-B14F-4D97-AF65-F5344CB8AC3E}">
        <p14:creationId xmlns:p14="http://schemas.microsoft.com/office/powerpoint/2010/main" val="678263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empirical potential energy function used here is formed from pair interactions, which contains many-body effects and it has been parameterized for the </a:t>
            </a:r>
            <a:r>
              <a:rPr lang="en-US" baseline="0" dirty="0" err="1" smtClean="0"/>
              <a:t>fcc</a:t>
            </a:r>
            <a:r>
              <a:rPr lang="en-US" baseline="0" dirty="0" smtClean="0"/>
              <a:t> metal elements copper, silver and gold.</a:t>
            </a:r>
          </a:p>
          <a:p>
            <a:r>
              <a:rPr lang="en-US" baseline="0" dirty="0" smtClean="0"/>
              <a:t>The pair interaction function is split into two parts to allow the insertion of more linear parameters. The parts consist of a repulsive term and an attractive term.</a:t>
            </a:r>
          </a:p>
          <a:p>
            <a:r>
              <a:rPr lang="en-US" baseline="0" dirty="0" smtClean="0"/>
              <a:t>D 21 and D 22 are many body expansion terms.</a:t>
            </a:r>
          </a:p>
          <a:p>
            <a:r>
              <a:rPr lang="en-US" dirty="0" err="1" smtClean="0"/>
              <a:t>Phy</a:t>
            </a:r>
            <a:r>
              <a:rPr lang="en-US" dirty="0" smtClean="0"/>
              <a:t> two-one (</a:t>
            </a:r>
            <a:r>
              <a:rPr lang="el-GR" sz="1200" i="1" dirty="0" smtClean="0">
                <a:solidFill>
                  <a:srgbClr val="000000"/>
                </a:solidFill>
                <a:latin typeface="Cambria" panose="02040503050406030204" pitchFamily="18" charset="0"/>
                <a:ea typeface="Cambria" panose="02040503050406030204" pitchFamily="18" charset="0"/>
                <a:cs typeface="Cambria" panose="02040503050406030204" pitchFamily="18" charset="0"/>
              </a:rPr>
              <a:t>ϕ</a:t>
            </a:r>
            <a:r>
              <a:rPr lang="en-US" sz="1200" baseline="-25000" dirty="0" smtClean="0">
                <a:solidFill>
                  <a:srgbClr val="000000"/>
                </a:solidFill>
                <a:latin typeface="Cambria" panose="02040503050406030204" pitchFamily="18" charset="0"/>
                <a:ea typeface="Cambria" panose="02040503050406030204" pitchFamily="18" charset="0"/>
                <a:cs typeface="Cambria" panose="02040503050406030204" pitchFamily="18" charset="0"/>
              </a:rPr>
              <a:t>21</a:t>
            </a:r>
            <a:r>
              <a:rPr lang="en-US" dirty="0" smtClean="0"/>
              <a:t>)  and </a:t>
            </a:r>
            <a:r>
              <a:rPr lang="en-US" dirty="0" err="1" smtClean="0"/>
              <a:t>Phy</a:t>
            </a:r>
            <a:r>
              <a:rPr lang="en-US" dirty="0" smtClean="0"/>
              <a:t> two </a:t>
            </a:r>
            <a:r>
              <a:rPr lang="en-US" dirty="0" err="1" smtClean="0"/>
              <a:t>two</a:t>
            </a:r>
            <a:r>
              <a:rPr lang="en-US" dirty="0" smtClean="0"/>
              <a:t> (</a:t>
            </a:r>
            <a:r>
              <a:rPr lang="el-GR" sz="1200" i="1" dirty="0" smtClean="0">
                <a:solidFill>
                  <a:srgbClr val="000000"/>
                </a:solidFill>
                <a:latin typeface="Cambria" panose="02040503050406030204" pitchFamily="18" charset="0"/>
                <a:ea typeface="Cambria" panose="02040503050406030204" pitchFamily="18" charset="0"/>
                <a:cs typeface="Cambria" panose="02040503050406030204" pitchFamily="18" charset="0"/>
              </a:rPr>
              <a:t>ϕ</a:t>
            </a:r>
            <a:r>
              <a:rPr lang="en-US" sz="1200" baseline="-25000" dirty="0" smtClean="0">
                <a:solidFill>
                  <a:srgbClr val="000000"/>
                </a:solidFill>
                <a:latin typeface="Cambria" panose="02040503050406030204" pitchFamily="18" charset="0"/>
                <a:ea typeface="Cambria" panose="02040503050406030204" pitchFamily="18" charset="0"/>
                <a:cs typeface="Cambria" panose="02040503050406030204" pitchFamily="18" charset="0"/>
              </a:rPr>
              <a:t>22</a:t>
            </a:r>
            <a:r>
              <a:rPr lang="en-US" dirty="0" smtClean="0"/>
              <a:t>) are the two body energies. The third equation is the atomic</a:t>
            </a:r>
            <a:r>
              <a:rPr lang="en-US" baseline="0" dirty="0" smtClean="0"/>
              <a:t> interactions in terms of inter-atomic distances. This equation contains there parameters (A, alpha and lambda) which will be changed according to material used and the repulsive-attractive term.</a:t>
            </a:r>
            <a:endParaRPr lang="tr-TR" dirty="0"/>
          </a:p>
        </p:txBody>
      </p:sp>
      <p:sp>
        <p:nvSpPr>
          <p:cNvPr id="4" name="Slide Number Placeholder 3"/>
          <p:cNvSpPr>
            <a:spLocks noGrp="1"/>
          </p:cNvSpPr>
          <p:nvPr>
            <p:ph type="sldNum" sz="quarter" idx="10"/>
          </p:nvPr>
        </p:nvSpPr>
        <p:spPr/>
        <p:txBody>
          <a:bodyPr/>
          <a:lstStyle/>
          <a:p>
            <a:fld id="{F9AF9943-335A-4AAD-ADED-D0D307E9CCE7}" type="slidenum">
              <a:rPr lang="tr-TR" smtClean="0"/>
              <a:t>9</a:t>
            </a:fld>
            <a:endParaRPr lang="tr-TR"/>
          </a:p>
        </p:txBody>
      </p:sp>
    </p:spTree>
    <p:extLst>
      <p:ext uri="{BB962C8B-B14F-4D97-AF65-F5344CB8AC3E}">
        <p14:creationId xmlns:p14="http://schemas.microsoft.com/office/powerpoint/2010/main" val="3171607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603635-2202-46AD-93CD-8A5A91F19B2C}" type="datetime1">
              <a:rPr lang="en-US" smtClean="0"/>
              <a:t>11/18/2012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17860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7B20A-FC81-42FB-96F0-98052A37028A}" type="datetime1">
              <a:rPr lang="en-US" smtClean="0"/>
              <a:t>11/18/2012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63905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09762F-FD66-42D2-AD08-27BA10A28CB9}" type="datetime1">
              <a:rPr lang="en-US" smtClean="0"/>
              <a:t>11/18/2012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8046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A0C24-44DE-4F71-AE3F-73E7F8C9540B}" type="datetime1">
              <a:rPr lang="en-US" smtClean="0"/>
              <a:t>11/18/2012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194637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0B7852-8702-4397-BB7F-C670198516E1}" type="datetime1">
              <a:rPr lang="en-US" smtClean="0"/>
              <a:t>11/18/2012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00347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7A7FA7-8E7B-47BE-B32F-7FAD421A413D}" type="datetime1">
              <a:rPr lang="en-US" smtClean="0"/>
              <a:t>11/18/2012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96292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B270B8C-76AD-41B8-A631-192CF3BDE330}" type="datetime1">
              <a:rPr lang="en-US" smtClean="0"/>
              <a:t>11/18/2012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19295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08CB12-2D77-491F-9C41-42A0C763C818}" type="datetime1">
              <a:rPr lang="en-US" smtClean="0"/>
              <a:t>11/18/2012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16186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BDA5DF-6FFC-428E-8DE5-55EE9F341077}" type="datetime1">
              <a:rPr lang="en-US" smtClean="0"/>
              <a:t>11/18/2012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5576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a:xfrm>
            <a:off x="484710" y="1943100"/>
            <a:ext cx="7055380" cy="44918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F954C63-018C-4203-9D3B-7B423830CA22}" type="datetime1">
              <a:rPr lang="en-US" smtClean="0"/>
              <a:t>11/18/2012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707162" y="295736"/>
            <a:ext cx="742569" cy="767687"/>
          </a:xfrm>
        </p:spPr>
        <p:txBody>
          <a:bodyPr/>
          <a:lstStyle>
            <a:lvl1pPr>
              <a:defRPr sz="1800"/>
            </a:lvl1pPr>
          </a:lstStyle>
          <a:p>
            <a:fld id="{D57F1E4F-1CFF-5643-939E-02111984F565}" type="slidenum">
              <a:rPr lang="en-US" smtClean="0"/>
              <a:pPr/>
              <a:t>‹#›</a:t>
            </a:fld>
            <a:r>
              <a:rPr lang="en-US" dirty="0" smtClean="0"/>
              <a:t> of 26</a:t>
            </a:r>
            <a:endParaRPr lang="en-US" dirty="0"/>
          </a:p>
        </p:txBody>
      </p:sp>
    </p:spTree>
    <p:extLst>
      <p:ext uri="{BB962C8B-B14F-4D97-AF65-F5344CB8AC3E}">
        <p14:creationId xmlns:p14="http://schemas.microsoft.com/office/powerpoint/2010/main" val="389463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7E9B0-0D7C-402B-BD67-64472907C96A}" type="datetime1">
              <a:rPr lang="en-US" smtClean="0"/>
              <a:t>11/18/2012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36800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D451CD-46B1-4F90-86E4-DADB370D363B}" type="datetime1">
              <a:rPr lang="en-US" smtClean="0"/>
              <a:t>11/18/2012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97752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C91B0E-6BBD-41E8-9128-DF87CB2FF8F0}" type="datetime1">
              <a:rPr lang="en-US" smtClean="0"/>
              <a:t>11/18/2012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88583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637659C-3B05-4147-A605-BA23E761E3D9}" type="datetime1">
              <a:rPr lang="en-US" smtClean="0"/>
              <a:t>11/18/2012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312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F5242A2-9D56-4BA6-A454-3EB363995EFF}" type="datetime1">
              <a:rPr lang="en-US" smtClean="0"/>
              <a:t>11/18/2012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40302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6A1DE61-1AAF-463C-B154-6A31F3F6C08B}" type="datetime1">
              <a:rPr lang="en-US" smtClean="0"/>
              <a:t>11/18/2012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45795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D96B8D-9A51-48A5-A0B2-D80183246BD1}" type="datetime1">
              <a:rPr lang="en-US" smtClean="0"/>
              <a:t>11/18/2012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5269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0CE66E5-C380-43EC-BD05-AF5A4B83D2DC}" type="datetime1">
              <a:rPr lang="en-US" smtClean="0"/>
              <a:t>11/18/2012</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082953873"/>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943100"/>
            <a:ext cx="6619244" cy="2497186"/>
          </a:xfrm>
        </p:spPr>
        <p:txBody>
          <a:bodyPr/>
          <a:lstStyle/>
          <a:p>
            <a:r>
              <a:rPr lang="en-US" sz="4500" dirty="0"/>
              <a:t>Structural Properties of Copper/Silver/Gold Nanorods under Strain</a:t>
            </a:r>
            <a:endParaRPr lang="tr-TR" sz="4500" dirty="0"/>
          </a:p>
        </p:txBody>
      </p:sp>
      <p:sp>
        <p:nvSpPr>
          <p:cNvPr id="3" name="Subtitle 2"/>
          <p:cNvSpPr>
            <a:spLocks noGrp="1"/>
          </p:cNvSpPr>
          <p:nvPr>
            <p:ph type="subTitle" idx="1"/>
          </p:nvPr>
        </p:nvSpPr>
        <p:spPr/>
        <p:txBody>
          <a:bodyPr>
            <a:normAutofit/>
          </a:bodyPr>
          <a:lstStyle/>
          <a:p>
            <a:r>
              <a:rPr lang="tr-TR" sz="2100" dirty="0"/>
              <a:t>Molecular Dynam</a:t>
            </a:r>
            <a:r>
              <a:rPr lang="en-US" sz="2100" dirty="0"/>
              <a:t>I</a:t>
            </a:r>
            <a:r>
              <a:rPr lang="tr-TR" sz="2100" dirty="0"/>
              <a:t>cs S</a:t>
            </a:r>
            <a:r>
              <a:rPr lang="en-US" sz="2100" dirty="0"/>
              <a:t>I</a:t>
            </a:r>
            <a:r>
              <a:rPr lang="tr-TR" sz="2100" dirty="0"/>
              <a:t>mulat</a:t>
            </a:r>
            <a:r>
              <a:rPr lang="en-US" sz="2100" dirty="0"/>
              <a:t>I</a:t>
            </a:r>
            <a:r>
              <a:rPr lang="tr-TR" sz="2100" dirty="0"/>
              <a:t>ons</a:t>
            </a:r>
          </a:p>
        </p:txBody>
      </p:sp>
    </p:spTree>
    <p:extLst>
      <p:ext uri="{BB962C8B-B14F-4D97-AF65-F5344CB8AC3E}">
        <p14:creationId xmlns:p14="http://schemas.microsoft.com/office/powerpoint/2010/main" val="597543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tr-TR"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10</a:t>
            </a:fld>
            <a:r>
              <a:rPr lang="en-US" dirty="0" smtClean="0"/>
              <a:t> of 26</a:t>
            </a:r>
            <a:endParaRPr lang="en-US" dirty="0"/>
          </a:p>
        </p:txBody>
      </p:sp>
      <p:sp>
        <p:nvSpPr>
          <p:cNvPr id="6" name="Content Placeholder 2"/>
          <p:cNvSpPr txBox="1">
            <a:spLocks/>
          </p:cNvSpPr>
          <p:nvPr/>
        </p:nvSpPr>
        <p:spPr>
          <a:xfrm>
            <a:off x="484710" y="1943100"/>
            <a:ext cx="7055380" cy="4491883"/>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tr-TR" dirty="0"/>
              <a:t>READ PEF </a:t>
            </a:r>
            <a:r>
              <a:rPr lang="tr-TR" dirty="0" smtClean="0"/>
              <a:t>parameters</a:t>
            </a:r>
            <a:endParaRPr lang="en-US" dirty="0" smtClean="0"/>
          </a:p>
          <a:p>
            <a:r>
              <a:rPr lang="en-US" dirty="0" smtClean="0"/>
              <a:t>Initialize system</a:t>
            </a:r>
          </a:p>
          <a:p>
            <a:r>
              <a:rPr lang="en-US" dirty="0" smtClean="0"/>
              <a:t>Until a predefined number of steps is completed:</a:t>
            </a:r>
          </a:p>
          <a:p>
            <a:pPr lvl="1"/>
            <a:r>
              <a:rPr lang="en-US" dirty="0" smtClean="0"/>
              <a:t>Calculate velocities of particles</a:t>
            </a:r>
          </a:p>
          <a:p>
            <a:pPr lvl="1"/>
            <a:r>
              <a:rPr lang="en-US" dirty="0" smtClean="0"/>
              <a:t>Move particles to new positions</a:t>
            </a:r>
          </a:p>
          <a:p>
            <a:pPr lvl="1"/>
            <a:r>
              <a:rPr lang="en-US" dirty="0" smtClean="0"/>
              <a:t>Calculate forces on the particles</a:t>
            </a:r>
          </a:p>
          <a:p>
            <a:pPr lvl="1"/>
            <a:r>
              <a:rPr lang="en-US" dirty="0" smtClean="0"/>
              <a:t>Calculate velocities and kinetic energies</a:t>
            </a:r>
          </a:p>
          <a:p>
            <a:pPr lvl="1"/>
            <a:r>
              <a:rPr lang="en-US" dirty="0" smtClean="0"/>
              <a:t>Scale temperature, adjust velocities</a:t>
            </a:r>
          </a:p>
          <a:p>
            <a:r>
              <a:rPr lang="en-US" dirty="0" smtClean="0"/>
              <a:t>After the simulation is complete, the system is relaxed</a:t>
            </a:r>
          </a:p>
          <a:p>
            <a:r>
              <a:rPr lang="en-US" dirty="0" smtClean="0"/>
              <a:t>Elongate the nanorods by 5% and run simulations again until relaxes</a:t>
            </a:r>
          </a:p>
          <a:p>
            <a:endParaRPr lang="en-US" dirty="0" smtClean="0"/>
          </a:p>
          <a:p>
            <a:pPr lvl="1"/>
            <a:endParaRPr lang="tr-TR" dirty="0"/>
          </a:p>
        </p:txBody>
      </p:sp>
    </p:spTree>
    <p:extLst>
      <p:ext uri="{BB962C8B-B14F-4D97-AF65-F5344CB8AC3E}">
        <p14:creationId xmlns:p14="http://schemas.microsoft.com/office/powerpoint/2010/main" val="636104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Simulations</a:t>
            </a:r>
            <a:endParaRPr lang="tr-TR"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11</a:t>
            </a:fld>
            <a:r>
              <a:rPr lang="en-US" dirty="0" smtClean="0"/>
              <a:t> of 26</a:t>
            </a:r>
            <a:endParaRPr lang="en-US" dirty="0"/>
          </a:p>
        </p:txBody>
      </p:sp>
      <p:pic>
        <p:nvPicPr>
          <p:cNvPr id="8" name="Picture 18"/>
          <p:cNvPicPr>
            <a:picLocks noChangeAspect="1" noChangeArrowheads="1"/>
          </p:cNvPicPr>
          <p:nvPr/>
        </p:nvPicPr>
        <p:blipFill>
          <a:blip r:embed="rId3" cstate="print"/>
          <a:srcRect/>
          <a:stretch>
            <a:fillRect/>
          </a:stretch>
        </p:blipFill>
        <p:spPr bwMode="auto">
          <a:xfrm>
            <a:off x="2009011" y="1538770"/>
            <a:ext cx="5531079" cy="4471797"/>
          </a:xfrm>
          <a:prstGeom prst="rect">
            <a:avLst/>
          </a:prstGeom>
          <a:noFill/>
          <a:ln w="9525">
            <a:noFill/>
            <a:miter lim="800000"/>
            <a:headEnd/>
            <a:tailEnd/>
          </a:ln>
        </p:spPr>
      </p:pic>
    </p:spTree>
    <p:extLst>
      <p:ext uri="{BB962C8B-B14F-4D97-AF65-F5344CB8AC3E}">
        <p14:creationId xmlns:p14="http://schemas.microsoft.com/office/powerpoint/2010/main" val="2538636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complexity</a:t>
            </a:r>
            <a:endParaRPr lang="tr-TR" dirty="0"/>
          </a:p>
        </p:txBody>
      </p:sp>
      <p:sp>
        <p:nvSpPr>
          <p:cNvPr id="3" name="Content Placeholder 2"/>
          <p:cNvSpPr>
            <a:spLocks noGrp="1"/>
          </p:cNvSpPr>
          <p:nvPr>
            <p:ph idx="1"/>
          </p:nvPr>
        </p:nvSpPr>
        <p:spPr/>
        <p:txBody>
          <a:bodyPr/>
          <a:lstStyle/>
          <a:p>
            <a:r>
              <a:rPr lang="en-US" dirty="0" smtClean="0"/>
              <a:t>The complexity of the algorithm is O(n</a:t>
            </a:r>
            <a:r>
              <a:rPr lang="en-US" baseline="30000" dirty="0" smtClean="0"/>
              <a:t>2</a:t>
            </a:r>
            <a:r>
              <a:rPr lang="en-US" dirty="0" smtClean="0"/>
              <a:t>)</a:t>
            </a:r>
          </a:p>
          <a:p>
            <a:r>
              <a:rPr lang="en-US" dirty="0" smtClean="0"/>
              <a:t>For systems with less than 200 atoms, relaxation takes a few hours.</a:t>
            </a:r>
          </a:p>
          <a:p>
            <a:r>
              <a:rPr lang="en-US" dirty="0" smtClean="0"/>
              <a:t>For larger systems, relaxation takes more than a week. </a:t>
            </a:r>
          </a:p>
          <a:p>
            <a:r>
              <a:rPr lang="en-US" dirty="0" smtClean="0"/>
              <a:t>Complete the whole simulation until the rod breaks from the strain may take more than a month.</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12</a:t>
            </a:fld>
            <a:r>
              <a:rPr lang="en-US" dirty="0" smtClean="0"/>
              <a:t> of 26</a:t>
            </a:r>
            <a:endParaRPr lang="en-US" dirty="0"/>
          </a:p>
        </p:txBody>
      </p:sp>
    </p:spTree>
    <p:extLst>
      <p:ext uri="{BB962C8B-B14F-4D97-AF65-F5344CB8AC3E}">
        <p14:creationId xmlns:p14="http://schemas.microsoft.com/office/powerpoint/2010/main" val="348394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endParaRPr lang="tr-TR" dirty="0"/>
          </a:p>
        </p:txBody>
      </p:sp>
      <p:sp>
        <p:nvSpPr>
          <p:cNvPr id="3" name="Content Placeholder 2"/>
          <p:cNvSpPr>
            <a:spLocks noGrp="1"/>
          </p:cNvSpPr>
          <p:nvPr>
            <p:ph idx="1"/>
          </p:nvPr>
        </p:nvSpPr>
        <p:spPr/>
        <p:txBody>
          <a:bodyPr/>
          <a:lstStyle/>
          <a:p>
            <a:r>
              <a:rPr lang="en-US" dirty="0" smtClean="0"/>
              <a:t>The first efforts to improve the simulation was done by parallelizing the current code using </a:t>
            </a:r>
            <a:r>
              <a:rPr lang="en-US" dirty="0" err="1" smtClean="0"/>
              <a:t>OpenMP</a:t>
            </a:r>
            <a:endParaRPr lang="en-US" dirty="0" smtClean="0"/>
          </a:p>
          <a:p>
            <a:r>
              <a:rPr lang="en-US" dirty="0" smtClean="0"/>
              <a:t>The most resource consuming task is Force calculation which is done twice in each step.</a:t>
            </a:r>
          </a:p>
          <a:p>
            <a:r>
              <a:rPr lang="en-US" dirty="0" smtClean="0"/>
              <a:t>The performance increased as the number of       CPU cores increased.</a:t>
            </a:r>
            <a:endParaRPr lang="tr-TR"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13</a:t>
            </a:fld>
            <a:r>
              <a:rPr lang="en-US" dirty="0" smtClean="0"/>
              <a:t> of 26</a:t>
            </a:r>
            <a:endParaRPr lang="en-US" dirty="0"/>
          </a:p>
        </p:txBody>
      </p:sp>
      <p:pic>
        <p:nvPicPr>
          <p:cNvPr id="7172" name="Picture 4" descr="https://computing.llnl.gov/tutorials/openMP/images/work_shar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0061" y="3587253"/>
            <a:ext cx="1866900" cy="27241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174714" y="5942072"/>
            <a:ext cx="3686354"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smtClean="0"/>
              <a:t>Fig.4: </a:t>
            </a:r>
            <a:r>
              <a:rPr lang="en-US" dirty="0" err="1" smtClean="0"/>
              <a:t>OpenMP</a:t>
            </a:r>
            <a:r>
              <a:rPr lang="en-US" dirty="0" smtClean="0"/>
              <a:t> architecture</a:t>
            </a:r>
            <a:endParaRPr lang="tr-TR" dirty="0"/>
          </a:p>
        </p:txBody>
      </p:sp>
    </p:spTree>
    <p:extLst>
      <p:ext uri="{BB962C8B-B14F-4D97-AF65-F5344CB8AC3E}">
        <p14:creationId xmlns:p14="http://schemas.microsoft.com/office/powerpoint/2010/main" val="4011881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Architecture</a:t>
            </a:r>
            <a:endParaRPr lang="tr-TR" dirty="0"/>
          </a:p>
        </p:txBody>
      </p:sp>
      <p:sp>
        <p:nvSpPr>
          <p:cNvPr id="3" name="Content Placeholder 2"/>
          <p:cNvSpPr>
            <a:spLocks noGrp="1"/>
          </p:cNvSpPr>
          <p:nvPr>
            <p:ph idx="1"/>
          </p:nvPr>
        </p:nvSpPr>
        <p:spPr/>
        <p:txBody>
          <a:bodyPr/>
          <a:lstStyle/>
          <a:p>
            <a:r>
              <a:rPr lang="en-US" dirty="0" smtClean="0"/>
              <a:t>CUDA is </a:t>
            </a:r>
            <a:r>
              <a:rPr lang="tr-TR" dirty="0"/>
              <a:t>parallel computing </a:t>
            </a:r>
            <a:r>
              <a:rPr lang="tr-TR" dirty="0" smtClean="0"/>
              <a:t>platform</a:t>
            </a:r>
            <a:r>
              <a:rPr lang="en-US" dirty="0" smtClean="0"/>
              <a:t> used to program the computers graphics card.</a:t>
            </a:r>
          </a:p>
          <a:p>
            <a:r>
              <a:rPr lang="en-US" dirty="0"/>
              <a:t>Unlike </a:t>
            </a:r>
            <a:r>
              <a:rPr lang="en-US" dirty="0" smtClean="0"/>
              <a:t>CPUs, </a:t>
            </a:r>
            <a:r>
              <a:rPr lang="en-US" dirty="0"/>
              <a:t>GPUs have a </a:t>
            </a:r>
            <a:r>
              <a:rPr lang="en-US" dirty="0" smtClean="0"/>
              <a:t>very high number of cores that executes the commands slower but execute a higher number of commands concurrently.</a:t>
            </a:r>
            <a:endParaRPr lang="tr-TR"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14</a:t>
            </a:fld>
            <a:r>
              <a:rPr lang="en-US" dirty="0" smtClean="0"/>
              <a:t> of 26</a:t>
            </a:r>
            <a:endParaRPr lang="en-US" dirty="0"/>
          </a:p>
        </p:txBody>
      </p:sp>
      <p:pic>
        <p:nvPicPr>
          <p:cNvPr id="9218" name="Picture 2" descr="http://images.techtree.com/ttimages/story/108800_di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3097" y="4080123"/>
            <a:ext cx="4280422" cy="24863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97787" y="6197138"/>
            <a:ext cx="3902234"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smtClean="0"/>
              <a:t>Fig.4: CUDA Kepler architecture</a:t>
            </a:r>
            <a:endParaRPr lang="tr-TR" dirty="0"/>
          </a:p>
        </p:txBody>
      </p:sp>
    </p:spTree>
    <p:extLst>
      <p:ext uri="{BB962C8B-B14F-4D97-AF65-F5344CB8AC3E}">
        <p14:creationId xmlns:p14="http://schemas.microsoft.com/office/powerpoint/2010/main" val="887838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Performance Results</a:t>
            </a:r>
            <a:endParaRPr lang="tr-TR"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15</a:t>
            </a:fld>
            <a:r>
              <a:rPr lang="en-US" dirty="0" smtClean="0"/>
              <a:t> of 26</a:t>
            </a:r>
            <a:endParaRPr lang="en-US" dirty="0"/>
          </a:p>
        </p:txBody>
      </p:sp>
      <p:graphicFrame>
        <p:nvGraphicFramePr>
          <p:cNvPr id="5" name="Grafik 2"/>
          <p:cNvGraphicFramePr/>
          <p:nvPr>
            <p:extLst>
              <p:ext uri="{D42A27DB-BD31-4B8C-83A1-F6EECF244321}">
                <p14:modId xmlns:p14="http://schemas.microsoft.com/office/powerpoint/2010/main" val="2135417572"/>
              </p:ext>
            </p:extLst>
          </p:nvPr>
        </p:nvGraphicFramePr>
        <p:xfrm>
          <a:off x="702016" y="1853248"/>
          <a:ext cx="7548131" cy="40749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76350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Nanowire Preparations</a:t>
            </a:r>
            <a:endParaRPr lang="tr-TR"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16</a:t>
            </a:fld>
            <a:r>
              <a:rPr lang="en-US" dirty="0" smtClean="0"/>
              <a:t> of 26</a:t>
            </a:r>
            <a:endParaRPr lang="en-US" dirty="0"/>
          </a:p>
        </p:txBody>
      </p:sp>
      <p:pic>
        <p:nvPicPr>
          <p:cNvPr id="83" name="Picture 82"/>
          <p:cNvPicPr>
            <a:picLocks noChangeAspect="1"/>
          </p:cNvPicPr>
          <p:nvPr/>
        </p:nvPicPr>
        <p:blipFill rotWithShape="1">
          <a:blip r:embed="rId3"/>
          <a:srcRect r="21403"/>
          <a:stretch/>
        </p:blipFill>
        <p:spPr>
          <a:xfrm>
            <a:off x="608153" y="1606668"/>
            <a:ext cx="7710940" cy="3139993"/>
          </a:xfrm>
          <a:prstGeom prst="rect">
            <a:avLst/>
          </a:prstGeom>
          <a:solidFill>
            <a:schemeClr val="tx1"/>
          </a:solidFill>
        </p:spPr>
      </p:pic>
      <p:sp>
        <p:nvSpPr>
          <p:cNvPr id="86" name="TextBox 85"/>
          <p:cNvSpPr txBox="1"/>
          <p:nvPr/>
        </p:nvSpPr>
        <p:spPr>
          <a:xfrm>
            <a:off x="1684898" y="5190271"/>
            <a:ext cx="5013853"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smtClean="0"/>
              <a:t>Fig.6: </a:t>
            </a:r>
            <a:r>
              <a:rPr lang="tr-TR" dirty="0" smtClean="0"/>
              <a:t>Unit </a:t>
            </a:r>
            <a:r>
              <a:rPr lang="tr-TR" dirty="0"/>
              <a:t>cell to generate fcc (111) surface</a:t>
            </a:r>
            <a:endParaRPr lang="tr-TR" dirty="0"/>
          </a:p>
        </p:txBody>
      </p:sp>
    </p:spTree>
    <p:extLst>
      <p:ext uri="{BB962C8B-B14F-4D97-AF65-F5344CB8AC3E}">
        <p14:creationId xmlns:p14="http://schemas.microsoft.com/office/powerpoint/2010/main" val="837823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Nanowire Preparations</a:t>
            </a:r>
            <a:endParaRPr lang="tr-TR"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17</a:t>
            </a:fld>
            <a:r>
              <a:rPr lang="en-US" dirty="0" smtClean="0"/>
              <a:t> of 26</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1163" y="1681975"/>
            <a:ext cx="2213333" cy="1950476"/>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9736" y="1689960"/>
            <a:ext cx="4133333" cy="2003810"/>
          </a:xfrm>
          <a:prstGeom prst="rect">
            <a:avLst/>
          </a:prstGeom>
        </p:spPr>
      </p:pic>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l="37955" t="26394" r="38786" b="24718"/>
          <a:stretch/>
        </p:blipFill>
        <p:spPr>
          <a:xfrm>
            <a:off x="1869833" y="4170338"/>
            <a:ext cx="974663" cy="838080"/>
          </a:xfrm>
          <a:prstGeom prst="rect">
            <a:avLst/>
          </a:prstGeom>
        </p:spPr>
      </p:pic>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l="16534" t="29273" r="15354" b="24601"/>
          <a:stretch/>
        </p:blipFill>
        <p:spPr>
          <a:xfrm>
            <a:off x="3239736" y="4170338"/>
            <a:ext cx="2854217" cy="790732"/>
          </a:xfrm>
          <a:prstGeom prst="rect">
            <a:avLst/>
          </a:prstGeom>
        </p:spPr>
      </p:pic>
      <p:sp>
        <p:nvSpPr>
          <p:cNvPr id="12" name="TextBox 11"/>
          <p:cNvSpPr txBox="1"/>
          <p:nvPr/>
        </p:nvSpPr>
        <p:spPr>
          <a:xfrm>
            <a:off x="1602704" y="5632060"/>
            <a:ext cx="5013853"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smtClean="0"/>
              <a:t>Fig.5: (110) large and small size nanorods</a:t>
            </a:r>
            <a:endParaRPr lang="tr-TR" dirty="0"/>
          </a:p>
        </p:txBody>
      </p:sp>
    </p:spTree>
    <p:extLst>
      <p:ext uri="{BB962C8B-B14F-4D97-AF65-F5344CB8AC3E}">
        <p14:creationId xmlns:p14="http://schemas.microsoft.com/office/powerpoint/2010/main" val="108606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tr-TR"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18</a:t>
            </a:fld>
            <a:r>
              <a:rPr lang="en-US" dirty="0" smtClean="0"/>
              <a:t> of 26</a:t>
            </a:r>
            <a:endParaRPr lang="en-US" dirty="0"/>
          </a:p>
        </p:txBody>
      </p:sp>
      <p:graphicFrame>
        <p:nvGraphicFramePr>
          <p:cNvPr id="6" name="1 Grafik"/>
          <p:cNvGraphicFramePr>
            <a:graphicFrameLocks noGrp="1"/>
          </p:cNvGraphicFramePr>
          <p:nvPr>
            <p:ph idx="1"/>
            <p:extLst>
              <p:ext uri="{D42A27DB-BD31-4B8C-83A1-F6EECF244321}">
                <p14:modId xmlns:p14="http://schemas.microsoft.com/office/powerpoint/2010/main" val="2800559778"/>
              </p:ext>
            </p:extLst>
          </p:nvPr>
        </p:nvGraphicFramePr>
        <p:xfrm>
          <a:off x="854058" y="1357472"/>
          <a:ext cx="7056437" cy="449262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842416" y="6022479"/>
            <a:ext cx="7078959" cy="64633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a:t>Fig.6: Strain energy (eV) vs. </a:t>
            </a:r>
            <a:r>
              <a:rPr lang="en-US" dirty="0" smtClean="0"/>
              <a:t>Strain for the big nanorod along (100) surface</a:t>
            </a:r>
            <a:endParaRPr lang="en-US" dirty="0"/>
          </a:p>
        </p:txBody>
      </p:sp>
    </p:spTree>
    <p:extLst>
      <p:ext uri="{BB962C8B-B14F-4D97-AF65-F5344CB8AC3E}">
        <p14:creationId xmlns:p14="http://schemas.microsoft.com/office/powerpoint/2010/main" val="1461056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tr-TR"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19</a:t>
            </a:fld>
            <a:r>
              <a:rPr lang="en-US" dirty="0" smtClean="0"/>
              <a:t> of 26</a:t>
            </a:r>
            <a:endParaRPr lang="en-US" dirty="0"/>
          </a:p>
        </p:txBody>
      </p:sp>
      <p:graphicFrame>
        <p:nvGraphicFramePr>
          <p:cNvPr id="6" name="1 Grafik"/>
          <p:cNvGraphicFramePr>
            <a:graphicFrameLocks noGrp="1"/>
          </p:cNvGraphicFramePr>
          <p:nvPr>
            <p:ph idx="1"/>
            <p:extLst>
              <p:ext uri="{D42A27DB-BD31-4B8C-83A1-F6EECF244321}">
                <p14:modId xmlns:p14="http://schemas.microsoft.com/office/powerpoint/2010/main" val="539737086"/>
              </p:ext>
            </p:extLst>
          </p:nvPr>
        </p:nvGraphicFramePr>
        <p:xfrm>
          <a:off x="864938" y="1347198"/>
          <a:ext cx="7056437" cy="449262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842416" y="6022479"/>
            <a:ext cx="7078959" cy="64633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smtClean="0"/>
              <a:t>Fig.7: </a:t>
            </a:r>
            <a:r>
              <a:rPr lang="en-US" dirty="0"/>
              <a:t>Strain energy (eV) vs. </a:t>
            </a:r>
            <a:r>
              <a:rPr lang="en-US" dirty="0" smtClean="0"/>
              <a:t>Strain for the big nanorod along (110) surface</a:t>
            </a:r>
            <a:endParaRPr lang="en-US" dirty="0"/>
          </a:p>
        </p:txBody>
      </p:sp>
    </p:spTree>
    <p:extLst>
      <p:ext uri="{BB962C8B-B14F-4D97-AF65-F5344CB8AC3E}">
        <p14:creationId xmlns:p14="http://schemas.microsoft.com/office/powerpoint/2010/main" val="4156942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Nanorods</a:t>
            </a:r>
            <a:endParaRPr lang="tr-TR" dirty="0"/>
          </a:p>
        </p:txBody>
      </p:sp>
      <p:sp>
        <p:nvSpPr>
          <p:cNvPr id="3" name="Content Placeholder 2"/>
          <p:cNvSpPr>
            <a:spLocks noGrp="1"/>
          </p:cNvSpPr>
          <p:nvPr>
            <p:ph idx="1"/>
          </p:nvPr>
        </p:nvSpPr>
        <p:spPr/>
        <p:txBody>
          <a:bodyPr/>
          <a:lstStyle/>
          <a:p>
            <a:r>
              <a:rPr lang="en-US" dirty="0"/>
              <a:t>Because of the high surface to volume ratio in nanowires, their properties depend very much on the surface conditions and geometry</a:t>
            </a:r>
            <a:r>
              <a:rPr lang="en-US" dirty="0" smtClean="0"/>
              <a:t>.</a:t>
            </a:r>
          </a:p>
          <a:p>
            <a:r>
              <a:rPr lang="en-US" dirty="0"/>
              <a:t>Nanowires of the same material can show different properties depending on their aspect ratios, surface conditions and crystal phases which depend on the </a:t>
            </a:r>
            <a:r>
              <a:rPr lang="en-US" dirty="0" smtClean="0"/>
              <a:t>synthesis methods </a:t>
            </a:r>
            <a:r>
              <a:rPr lang="en-US" dirty="0"/>
              <a:t>used</a:t>
            </a:r>
            <a:r>
              <a:rPr lang="en-US" dirty="0" smtClean="0"/>
              <a:t>.</a:t>
            </a:r>
          </a:p>
        </p:txBody>
      </p:sp>
      <p:sp>
        <p:nvSpPr>
          <p:cNvPr id="4" name="Slide Number Placeholder 3"/>
          <p:cNvSpPr>
            <a:spLocks noGrp="1"/>
          </p:cNvSpPr>
          <p:nvPr>
            <p:ph type="sldNum" sz="quarter" idx="12"/>
          </p:nvPr>
        </p:nvSpPr>
        <p:spPr/>
        <p:txBody>
          <a:bodyPr/>
          <a:lstStyle/>
          <a:p>
            <a:fld id="{D57F1E4F-1CFF-5643-939E-02111984F565}" type="slidenum">
              <a:rPr lang="en-US" smtClean="0"/>
              <a:pPr/>
              <a:t>2</a:t>
            </a:fld>
            <a:r>
              <a:rPr lang="en-US" dirty="0" smtClean="0"/>
              <a:t> of 26</a:t>
            </a:r>
            <a:endParaRPr lang="en-US" dirty="0"/>
          </a:p>
        </p:txBody>
      </p:sp>
      <p:pic>
        <p:nvPicPr>
          <p:cNvPr id="1026" name="Picture 2" title="Array of nanoro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3819" y="4485533"/>
            <a:ext cx="2855912" cy="19494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2945600" y="5788652"/>
            <a:ext cx="2133600" cy="64633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smtClean="0"/>
              <a:t>Fig.1: An array of silicon wires</a:t>
            </a:r>
            <a:endParaRPr lang="tr-TR" dirty="0"/>
          </a:p>
        </p:txBody>
      </p:sp>
    </p:spTree>
    <p:extLst>
      <p:ext uri="{BB962C8B-B14F-4D97-AF65-F5344CB8AC3E}">
        <p14:creationId xmlns:p14="http://schemas.microsoft.com/office/powerpoint/2010/main" val="2596375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661" y="134219"/>
            <a:ext cx="7055380" cy="1400530"/>
          </a:xfrm>
        </p:spPr>
        <p:txBody>
          <a:bodyPr/>
          <a:lstStyle/>
          <a:p>
            <a:r>
              <a:rPr lang="en-US" dirty="0" smtClean="0"/>
              <a:t>Simulation Results</a:t>
            </a:r>
            <a:endParaRPr lang="tr-TR"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20</a:t>
            </a:fld>
            <a:r>
              <a:rPr lang="en-US" dirty="0" smtClean="0"/>
              <a:t> of 26</a:t>
            </a:r>
            <a:endParaRPr lang="en-US" dirty="0"/>
          </a:p>
        </p:txBody>
      </p:sp>
      <p:graphicFrame>
        <p:nvGraphicFramePr>
          <p:cNvPr id="8" name="1 Grafik"/>
          <p:cNvGraphicFramePr>
            <a:graphicFrameLocks noGrp="1"/>
          </p:cNvGraphicFramePr>
          <p:nvPr>
            <p:ph idx="1"/>
            <p:extLst>
              <p:ext uri="{D42A27DB-BD31-4B8C-83A1-F6EECF244321}">
                <p14:modId xmlns:p14="http://schemas.microsoft.com/office/powerpoint/2010/main" val="507719718"/>
              </p:ext>
            </p:extLst>
          </p:nvPr>
        </p:nvGraphicFramePr>
        <p:xfrm>
          <a:off x="842416" y="1349814"/>
          <a:ext cx="7056437" cy="4492625"/>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842416" y="6022479"/>
            <a:ext cx="7078959" cy="64633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smtClean="0"/>
              <a:t>Fig.8: </a:t>
            </a:r>
            <a:r>
              <a:rPr lang="en-US" dirty="0"/>
              <a:t>Strain energy (eV) vs. </a:t>
            </a:r>
            <a:r>
              <a:rPr lang="en-US" dirty="0" smtClean="0"/>
              <a:t>Strain for the big nanorod along (111) surface</a:t>
            </a:r>
            <a:endParaRPr lang="en-US" dirty="0"/>
          </a:p>
        </p:txBody>
      </p:sp>
    </p:spTree>
    <p:extLst>
      <p:ext uri="{BB962C8B-B14F-4D97-AF65-F5344CB8AC3E}">
        <p14:creationId xmlns:p14="http://schemas.microsoft.com/office/powerpoint/2010/main" val="754382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tr-TR"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21</a:t>
            </a:fld>
            <a:r>
              <a:rPr lang="en-US" dirty="0" smtClean="0"/>
              <a:t> of 26</a:t>
            </a:r>
            <a:endParaRPr lang="en-US" dirty="0"/>
          </a:p>
        </p:txBody>
      </p:sp>
      <p:graphicFrame>
        <p:nvGraphicFramePr>
          <p:cNvPr id="6" name="2 Grafik"/>
          <p:cNvGraphicFramePr>
            <a:graphicFrameLocks noGrp="1"/>
          </p:cNvGraphicFramePr>
          <p:nvPr>
            <p:ph idx="1"/>
            <p:extLst>
              <p:ext uri="{D42A27DB-BD31-4B8C-83A1-F6EECF244321}">
                <p14:modId xmlns:p14="http://schemas.microsoft.com/office/powerpoint/2010/main" val="2450080653"/>
              </p:ext>
            </p:extLst>
          </p:nvPr>
        </p:nvGraphicFramePr>
        <p:xfrm>
          <a:off x="638820" y="1203362"/>
          <a:ext cx="3707146" cy="27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3 Grafik"/>
          <p:cNvGraphicFramePr>
            <a:graphicFrameLocks/>
          </p:cNvGraphicFramePr>
          <p:nvPr>
            <p:extLst>
              <p:ext uri="{D42A27DB-BD31-4B8C-83A1-F6EECF244321}">
                <p14:modId xmlns:p14="http://schemas.microsoft.com/office/powerpoint/2010/main" val="70367203"/>
              </p:ext>
            </p:extLst>
          </p:nvPr>
        </p:nvGraphicFramePr>
        <p:xfrm>
          <a:off x="4849731" y="1194369"/>
          <a:ext cx="3600000" cy="270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3 Grafik"/>
          <p:cNvGraphicFramePr>
            <a:graphicFrameLocks/>
          </p:cNvGraphicFramePr>
          <p:nvPr>
            <p:extLst>
              <p:ext uri="{D42A27DB-BD31-4B8C-83A1-F6EECF244321}">
                <p14:modId xmlns:p14="http://schemas.microsoft.com/office/powerpoint/2010/main" val="3980092935"/>
              </p:ext>
            </p:extLst>
          </p:nvPr>
        </p:nvGraphicFramePr>
        <p:xfrm>
          <a:off x="4849731" y="3976098"/>
          <a:ext cx="3600000" cy="270000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628203" y="4173130"/>
            <a:ext cx="3707491" cy="64633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smtClean="0"/>
              <a:t>Fig.9: </a:t>
            </a:r>
            <a:r>
              <a:rPr lang="en-US" dirty="0"/>
              <a:t>Strain energy (eV) vs. </a:t>
            </a:r>
            <a:r>
              <a:rPr lang="en-US" dirty="0" smtClean="0"/>
              <a:t>Strain for the medium nanorods</a:t>
            </a:r>
            <a:endParaRPr lang="en-US" dirty="0"/>
          </a:p>
        </p:txBody>
      </p:sp>
    </p:spTree>
    <p:extLst>
      <p:ext uri="{BB962C8B-B14F-4D97-AF65-F5344CB8AC3E}">
        <p14:creationId xmlns:p14="http://schemas.microsoft.com/office/powerpoint/2010/main" val="3068358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tr-TR"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22</a:t>
            </a:fld>
            <a:r>
              <a:rPr lang="en-US" dirty="0" smtClean="0"/>
              <a:t> of 26</a:t>
            </a:r>
            <a:endParaRPr lang="en-US" dirty="0"/>
          </a:p>
        </p:txBody>
      </p:sp>
      <p:graphicFrame>
        <p:nvGraphicFramePr>
          <p:cNvPr id="5" name="3 Grafik"/>
          <p:cNvGraphicFramePr>
            <a:graphicFrameLocks/>
          </p:cNvGraphicFramePr>
          <p:nvPr>
            <p:extLst>
              <p:ext uri="{D42A27DB-BD31-4B8C-83A1-F6EECF244321}">
                <p14:modId xmlns:p14="http://schemas.microsoft.com/office/powerpoint/2010/main" val="1233433626"/>
              </p:ext>
            </p:extLst>
          </p:nvPr>
        </p:nvGraphicFramePr>
        <p:xfrm>
          <a:off x="927416" y="1184096"/>
          <a:ext cx="3600000" cy="27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2 Grafik"/>
          <p:cNvGraphicFramePr>
            <a:graphicFrameLocks/>
          </p:cNvGraphicFramePr>
          <p:nvPr>
            <p:extLst>
              <p:ext uri="{D42A27DB-BD31-4B8C-83A1-F6EECF244321}">
                <p14:modId xmlns:p14="http://schemas.microsoft.com/office/powerpoint/2010/main" val="3528033445"/>
              </p:ext>
            </p:extLst>
          </p:nvPr>
        </p:nvGraphicFramePr>
        <p:xfrm>
          <a:off x="4849731" y="1194370"/>
          <a:ext cx="3600000" cy="270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2 Grafik"/>
          <p:cNvGraphicFramePr>
            <a:graphicFrameLocks/>
          </p:cNvGraphicFramePr>
          <p:nvPr>
            <p:extLst>
              <p:ext uri="{D42A27DB-BD31-4B8C-83A1-F6EECF244321}">
                <p14:modId xmlns:p14="http://schemas.microsoft.com/office/powerpoint/2010/main" val="2969291089"/>
              </p:ext>
            </p:extLst>
          </p:nvPr>
        </p:nvGraphicFramePr>
        <p:xfrm>
          <a:off x="4849731" y="3999217"/>
          <a:ext cx="3600000" cy="2700000"/>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843960" y="4152582"/>
            <a:ext cx="3707491" cy="64633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smtClean="0"/>
              <a:t>Fig.10: </a:t>
            </a:r>
            <a:r>
              <a:rPr lang="en-US" dirty="0"/>
              <a:t>Strain energy (eV) vs. </a:t>
            </a:r>
            <a:r>
              <a:rPr lang="en-US" dirty="0" smtClean="0"/>
              <a:t>Strain for the small nanorods</a:t>
            </a:r>
            <a:endParaRPr lang="en-US" dirty="0"/>
          </a:p>
        </p:txBody>
      </p:sp>
    </p:spTree>
    <p:extLst>
      <p:ext uri="{BB962C8B-B14F-4D97-AF65-F5344CB8AC3E}">
        <p14:creationId xmlns:p14="http://schemas.microsoft.com/office/powerpoint/2010/main" val="1616631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nanorods</a:t>
            </a:r>
            <a:endParaRPr lang="tr-TR"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23</a:t>
            </a:fld>
            <a:r>
              <a:rPr lang="en-US" dirty="0" smtClean="0"/>
              <a:t> of 26</a:t>
            </a:r>
            <a:endParaRPr lang="en-US" dirty="0"/>
          </a:p>
        </p:txBody>
      </p:sp>
      <p:pic>
        <p:nvPicPr>
          <p:cNvPr id="5" name="Content Placeholder 4"/>
          <p:cNvPicPr>
            <a:picLocks noGrp="1" noChangeAspect="1" noChangeArrowheads="1"/>
          </p:cNvPicPr>
          <p:nvPr>
            <p:ph idx="1"/>
          </p:nvPr>
        </p:nvPicPr>
        <p:blipFill>
          <a:blip r:embed="rId2" cstate="print"/>
          <a:stretch>
            <a:fillRect/>
          </a:stretch>
        </p:blipFill>
        <p:spPr bwMode="auto">
          <a:xfrm>
            <a:off x="1800000" y="1188000"/>
            <a:ext cx="5721571" cy="4622090"/>
          </a:xfrm>
          <a:prstGeom prst="rect">
            <a:avLst/>
          </a:prstGeom>
          <a:noFill/>
          <a:ln w="9525">
            <a:noFill/>
            <a:miter lim="800000"/>
            <a:headEnd/>
            <a:tailEnd/>
          </a:ln>
        </p:spPr>
      </p:pic>
      <p:sp>
        <p:nvSpPr>
          <p:cNvPr id="6" name="TextBox 5"/>
          <p:cNvSpPr txBox="1"/>
          <p:nvPr/>
        </p:nvSpPr>
        <p:spPr>
          <a:xfrm>
            <a:off x="2347038" y="6022479"/>
            <a:ext cx="4664532"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smtClean="0"/>
              <a:t>Fig.11: (100) surface large nanorod at 1K</a:t>
            </a:r>
            <a:endParaRPr lang="en-US" dirty="0"/>
          </a:p>
        </p:txBody>
      </p:sp>
    </p:spTree>
    <p:extLst>
      <p:ext uri="{BB962C8B-B14F-4D97-AF65-F5344CB8AC3E}">
        <p14:creationId xmlns:p14="http://schemas.microsoft.com/office/powerpoint/2010/main" val="3780706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nanorods</a:t>
            </a:r>
            <a:endParaRPr lang="tr-TR"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24</a:t>
            </a:fld>
            <a:r>
              <a:rPr lang="en-US" dirty="0" smtClean="0"/>
              <a:t> of 26</a:t>
            </a:r>
            <a:endParaRPr lang="en-US" dirty="0"/>
          </a:p>
        </p:txBody>
      </p:sp>
      <p:pic>
        <p:nvPicPr>
          <p:cNvPr id="5" name="Picture 12"/>
          <p:cNvPicPr>
            <a:picLocks noGrp="1" noChangeAspect="1" noChangeArrowheads="1"/>
          </p:cNvPicPr>
          <p:nvPr>
            <p:ph idx="1"/>
          </p:nvPr>
        </p:nvPicPr>
        <p:blipFill>
          <a:blip r:embed="rId2" cstate="print"/>
          <a:srcRect/>
          <a:stretch>
            <a:fillRect/>
          </a:stretch>
        </p:blipFill>
        <p:spPr bwMode="auto">
          <a:xfrm>
            <a:off x="1800000" y="1188000"/>
            <a:ext cx="5719421" cy="4622400"/>
          </a:xfrm>
          <a:prstGeom prst="rect">
            <a:avLst/>
          </a:prstGeom>
          <a:noFill/>
          <a:ln w="9525">
            <a:noFill/>
            <a:miter lim="800000"/>
            <a:headEnd/>
            <a:tailEnd/>
          </a:ln>
        </p:spPr>
      </p:pic>
      <p:sp>
        <p:nvSpPr>
          <p:cNvPr id="6" name="TextBox 5"/>
          <p:cNvSpPr txBox="1"/>
          <p:nvPr/>
        </p:nvSpPr>
        <p:spPr>
          <a:xfrm>
            <a:off x="2013735" y="6022479"/>
            <a:ext cx="5342562"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smtClean="0"/>
              <a:t>Fig.11: (110) surface medium nanorod at 300K</a:t>
            </a:r>
            <a:endParaRPr lang="en-US" dirty="0"/>
          </a:p>
        </p:txBody>
      </p:sp>
    </p:spTree>
    <p:extLst>
      <p:ext uri="{BB962C8B-B14F-4D97-AF65-F5344CB8AC3E}">
        <p14:creationId xmlns:p14="http://schemas.microsoft.com/office/powerpoint/2010/main" val="384362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tr-TR" dirty="0"/>
          </a:p>
        </p:txBody>
      </p:sp>
      <p:sp>
        <p:nvSpPr>
          <p:cNvPr id="3" name="Content Placeholder 2"/>
          <p:cNvSpPr>
            <a:spLocks noGrp="1"/>
          </p:cNvSpPr>
          <p:nvPr>
            <p:ph idx="1"/>
          </p:nvPr>
        </p:nvSpPr>
        <p:spPr/>
        <p:txBody>
          <a:bodyPr/>
          <a:lstStyle/>
          <a:p>
            <a:r>
              <a:rPr lang="en-US" dirty="0"/>
              <a:t>It has been shown that </a:t>
            </a:r>
            <a:r>
              <a:rPr lang="en-US" dirty="0" err="1"/>
              <a:t>uni</a:t>
            </a:r>
            <a:r>
              <a:rPr lang="en-US" dirty="0"/>
              <a:t>-axial strain shows cross-section geometry dependent characteristics</a:t>
            </a:r>
            <a:r>
              <a:rPr lang="en-US" dirty="0" smtClean="0"/>
              <a:t>.</a:t>
            </a:r>
          </a:p>
          <a:p>
            <a:r>
              <a:rPr lang="en-US" dirty="0"/>
              <a:t>The nanorods generated from (100) and (110) surfaces are relatively stronger against uniaxial strain with respect to the nanorods generated from (111)  surfaces</a:t>
            </a:r>
            <a:r>
              <a:rPr lang="en-US" dirty="0" smtClean="0"/>
              <a:t>.</a:t>
            </a:r>
          </a:p>
          <a:p>
            <a:r>
              <a:rPr lang="en-US" dirty="0"/>
              <a:t>These results could help future researches for copper nanorods applications for their mechanical strength properties</a:t>
            </a:r>
            <a:r>
              <a:rPr lang="en-US" dirty="0" smtClean="0"/>
              <a:t>.</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25</a:t>
            </a:fld>
            <a:r>
              <a:rPr lang="en-US" dirty="0" smtClean="0"/>
              <a:t> of 26</a:t>
            </a:r>
            <a:endParaRPr lang="en-US" dirty="0"/>
          </a:p>
        </p:txBody>
      </p:sp>
    </p:spTree>
    <p:extLst>
      <p:ext uri="{BB962C8B-B14F-4D97-AF65-F5344CB8AC3E}">
        <p14:creationId xmlns:p14="http://schemas.microsoft.com/office/powerpoint/2010/main" val="1197305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tr-TR"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solidFill>
                  <a:srgbClr val="FF0000"/>
                </a:solidFill>
              </a:rPr>
              <a:t>[1]</a:t>
            </a:r>
            <a:r>
              <a:rPr lang="en-US" dirty="0"/>
              <a:t> Yu Chang, Mei Ling Lye, and Hua Chun Zeng. Large-Scale Synthesis of High-Quality </a:t>
            </a:r>
            <a:r>
              <a:rPr lang="en-US" dirty="0" err="1"/>
              <a:t>Ultralong</a:t>
            </a:r>
            <a:r>
              <a:rPr lang="en-US" dirty="0"/>
              <a:t> Copper Nanowires. Langmuir 2005, 21, 3746-3748</a:t>
            </a:r>
          </a:p>
          <a:p>
            <a:pPr marL="0" lvl="0" indent="0">
              <a:buNone/>
            </a:pPr>
            <a:r>
              <a:rPr lang="en-US" dirty="0">
                <a:solidFill>
                  <a:srgbClr val="FF0000"/>
                </a:solidFill>
              </a:rPr>
              <a:t>[2]</a:t>
            </a:r>
            <a:r>
              <a:rPr lang="en-US" dirty="0"/>
              <a:t> </a:t>
            </a:r>
            <a:r>
              <a:rPr lang="en-US" dirty="0" err="1"/>
              <a:t>I.Lisiecki</a:t>
            </a:r>
            <a:r>
              <a:rPr lang="en-US" dirty="0"/>
              <a:t> and A. </a:t>
            </a:r>
            <a:r>
              <a:rPr lang="en-US" dirty="0" err="1"/>
              <a:t>Filankembo</a:t>
            </a:r>
            <a:r>
              <a:rPr lang="en-US" dirty="0"/>
              <a:t>, H. Sack-</a:t>
            </a:r>
            <a:r>
              <a:rPr lang="en-US" dirty="0" err="1"/>
              <a:t>Kongehl</a:t>
            </a:r>
            <a:r>
              <a:rPr lang="en-US" dirty="0"/>
              <a:t> and K. Weiss, M.-P. </a:t>
            </a:r>
            <a:r>
              <a:rPr lang="en-US" dirty="0" err="1"/>
              <a:t>Pileni</a:t>
            </a:r>
            <a:r>
              <a:rPr lang="en-US" dirty="0"/>
              <a:t>, J. Urban. Structural investigations of copper nanorods by high-resolution TEM. (2000) PHYSICAL REVIEW B VOLUME 61, NUMBER 7. </a:t>
            </a:r>
            <a:endParaRPr lang="tr-TR" dirty="0"/>
          </a:p>
          <a:p>
            <a:pPr marL="0" lvl="0" indent="0">
              <a:buNone/>
            </a:pPr>
            <a:r>
              <a:rPr lang="en-US" dirty="0">
                <a:solidFill>
                  <a:srgbClr val="FF0000"/>
                </a:solidFill>
              </a:rPr>
              <a:t>[3]</a:t>
            </a:r>
            <a:r>
              <a:rPr lang="en-US" dirty="0"/>
              <a:t> </a:t>
            </a:r>
            <a:r>
              <a:rPr lang="en-US" dirty="0" err="1"/>
              <a:t>Rathmell</a:t>
            </a:r>
            <a:r>
              <a:rPr lang="en-US" dirty="0"/>
              <a:t>, A. R.; Bergin, S. M.; </a:t>
            </a:r>
            <a:r>
              <a:rPr lang="en-US" dirty="0" err="1"/>
              <a:t>Hua,Y</a:t>
            </a:r>
            <a:r>
              <a:rPr lang="en-US" dirty="0"/>
              <a:t>.-L.; Li, Z.-Y.; Wiley, B. J. The Growth Mechanism of Copper Nanowires and Their Properties in Flexible, Transparent Conducting Films. </a:t>
            </a:r>
            <a:r>
              <a:rPr lang="en-US" dirty="0" err="1"/>
              <a:t>Adv.Mater</a:t>
            </a:r>
            <a:r>
              <a:rPr lang="en-US" dirty="0"/>
              <a:t>. 2010, DOI:10.1002/adma.201000775.</a:t>
            </a:r>
          </a:p>
          <a:p>
            <a:pPr marL="0" indent="0">
              <a:buNone/>
            </a:pPr>
            <a:r>
              <a:rPr lang="en-US" dirty="0">
                <a:solidFill>
                  <a:srgbClr val="FF0000"/>
                </a:solidFill>
              </a:rPr>
              <a:t>[4]</a:t>
            </a:r>
            <a:r>
              <a:rPr lang="en-US" dirty="0"/>
              <a:t> X. G. Wen, Y. T. </a:t>
            </a:r>
            <a:r>
              <a:rPr lang="en-US" dirty="0" err="1"/>
              <a:t>Xie</a:t>
            </a:r>
            <a:r>
              <a:rPr lang="en-US" dirty="0"/>
              <a:t>, C. L. Choi, K. C. Wan, X. Y. Li, S. H. Yang; Copper-Based Nanowire Materials:  </a:t>
            </a:r>
            <a:r>
              <a:rPr lang="en-US" dirty="0" err="1"/>
              <a:t>Templated</a:t>
            </a:r>
            <a:r>
              <a:rPr lang="en-US" dirty="0"/>
              <a:t> Syntheses, Characterizations, and Applications. Langmuir, 2005, 21 (10), </a:t>
            </a:r>
            <a:r>
              <a:rPr lang="en-US" dirty="0" err="1"/>
              <a:t>pp</a:t>
            </a:r>
            <a:r>
              <a:rPr lang="en-US" dirty="0"/>
              <a:t> 4729–4737 DOI: 10.1021/la050038v</a:t>
            </a:r>
            <a:endParaRPr lang="en-US" dirty="0">
              <a:solidFill>
                <a:srgbClr val="FF0000"/>
              </a:solidFill>
            </a:endParaRPr>
          </a:p>
          <a:p>
            <a:pPr marL="0" indent="0">
              <a:buNone/>
            </a:pPr>
            <a:r>
              <a:rPr lang="en-US" dirty="0">
                <a:solidFill>
                  <a:srgbClr val="FF0000"/>
                </a:solidFill>
              </a:rPr>
              <a:t>[5]</a:t>
            </a:r>
            <a:r>
              <a:rPr lang="en-US" dirty="0"/>
              <a:t> </a:t>
            </a:r>
            <a:r>
              <a:rPr lang="en-US" dirty="0" err="1"/>
              <a:t>Reijnen</a:t>
            </a:r>
            <a:r>
              <a:rPr lang="en-US" dirty="0"/>
              <a:t>, L.; </a:t>
            </a:r>
            <a:r>
              <a:rPr lang="en-US" dirty="0" err="1"/>
              <a:t>Meester</a:t>
            </a:r>
            <a:r>
              <a:rPr lang="en-US" dirty="0"/>
              <a:t>, B.; </a:t>
            </a:r>
            <a:r>
              <a:rPr lang="en-US" dirty="0" err="1"/>
              <a:t>Goossens</a:t>
            </a:r>
            <a:r>
              <a:rPr lang="en-US" dirty="0"/>
              <a:t>, A.; </a:t>
            </a:r>
            <a:r>
              <a:rPr lang="en-US" dirty="0" err="1"/>
              <a:t>Schoonman</a:t>
            </a:r>
            <a:r>
              <a:rPr lang="en-US" dirty="0"/>
              <a:t>, J. Chem. </a:t>
            </a:r>
            <a:r>
              <a:rPr lang="en-US" dirty="0" err="1"/>
              <a:t>Vap</a:t>
            </a:r>
            <a:r>
              <a:rPr lang="en-US" dirty="0"/>
              <a:t>. Deposition 2003, 9, 15.</a:t>
            </a:r>
            <a:endParaRPr lang="en-US" dirty="0">
              <a:solidFill>
                <a:srgbClr val="FF0000"/>
              </a:solidFill>
            </a:endParaRPr>
          </a:p>
          <a:p>
            <a:pPr marL="0" lvl="0" indent="0">
              <a:buNone/>
            </a:pPr>
            <a:r>
              <a:rPr lang="en-US" dirty="0">
                <a:solidFill>
                  <a:srgbClr val="FF0000"/>
                </a:solidFill>
              </a:rPr>
              <a:t>[6]</a:t>
            </a:r>
            <a:r>
              <a:rPr lang="tr-TR" dirty="0">
                <a:solidFill>
                  <a:srgbClr val="FF0000"/>
                </a:solidFill>
              </a:rPr>
              <a:t> </a:t>
            </a:r>
            <a:r>
              <a:rPr lang="en-US" dirty="0"/>
              <a:t>S. </a:t>
            </a:r>
            <a:r>
              <a:rPr lang="en-US" dirty="0" err="1"/>
              <a:t>Erkoc</a:t>
            </a:r>
            <a:r>
              <a:rPr lang="en-US" dirty="0"/>
              <a:t>, "An Empirical Many-Body Potential Energy Function Constructed from Pair-Interactions", Z. Phys. D: Atoms Molecules and Clusters 32, 257(1994).</a:t>
            </a:r>
            <a:endParaRPr lang="en-US" dirty="0">
              <a:solidFill>
                <a:srgbClr val="FF0000"/>
              </a:solidFill>
            </a:endParaRPr>
          </a:p>
          <a:p>
            <a:pPr marL="0" indent="0">
              <a:buNone/>
            </a:pPr>
            <a:r>
              <a:rPr lang="en-US" dirty="0">
                <a:solidFill>
                  <a:srgbClr val="FF0000"/>
                </a:solidFill>
              </a:rPr>
              <a:t>[7]</a:t>
            </a:r>
            <a:r>
              <a:rPr lang="tr-TR" dirty="0">
                <a:solidFill>
                  <a:srgbClr val="FF0000"/>
                </a:solidFill>
              </a:rPr>
              <a:t> </a:t>
            </a:r>
            <a:r>
              <a:rPr lang="en-US" dirty="0"/>
              <a:t>S. </a:t>
            </a:r>
            <a:r>
              <a:rPr lang="en-US" dirty="0" err="1"/>
              <a:t>Erkoc</a:t>
            </a:r>
            <a:r>
              <a:rPr lang="en-US" dirty="0"/>
              <a:t>, "Empirical Potential Energy Functions Used in the Simulations of Materials Properties", in "Annual Review of Computational Physics", Ed. D. Stauffer, Vol. IX, World Scientific, Singapore, 2001, pp. 1-103. </a:t>
            </a:r>
          </a:p>
        </p:txBody>
      </p:sp>
      <p:sp>
        <p:nvSpPr>
          <p:cNvPr id="4" name="Slide Number Placeholder 3"/>
          <p:cNvSpPr>
            <a:spLocks noGrp="1"/>
          </p:cNvSpPr>
          <p:nvPr>
            <p:ph type="sldNum" sz="quarter" idx="12"/>
          </p:nvPr>
        </p:nvSpPr>
        <p:spPr/>
        <p:txBody>
          <a:bodyPr/>
          <a:lstStyle/>
          <a:p>
            <a:fld id="{D57F1E4F-1CFF-5643-939E-02111984F565}" type="slidenum">
              <a:rPr lang="en-US" smtClean="0"/>
              <a:pPr/>
              <a:t>26</a:t>
            </a:fld>
            <a:r>
              <a:rPr lang="en-US" dirty="0" smtClean="0"/>
              <a:t> of 26</a:t>
            </a:r>
            <a:endParaRPr lang="en-US" dirty="0"/>
          </a:p>
        </p:txBody>
      </p:sp>
    </p:spTree>
    <p:extLst>
      <p:ext uri="{BB962C8B-B14F-4D97-AF65-F5344CB8AC3E}">
        <p14:creationId xmlns:p14="http://schemas.microsoft.com/office/powerpoint/2010/main" val="3377203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Nanorods</a:t>
            </a:r>
            <a:endParaRPr lang="tr-TR" dirty="0"/>
          </a:p>
        </p:txBody>
      </p:sp>
      <p:sp>
        <p:nvSpPr>
          <p:cNvPr id="3" name="Content Placeholder 2"/>
          <p:cNvSpPr>
            <a:spLocks noGrp="1"/>
          </p:cNvSpPr>
          <p:nvPr>
            <p:ph idx="1"/>
          </p:nvPr>
        </p:nvSpPr>
        <p:spPr/>
        <p:txBody>
          <a:bodyPr/>
          <a:lstStyle/>
          <a:p>
            <a:r>
              <a:rPr lang="en-US" dirty="0"/>
              <a:t>The small sizes and high surface-to-volume ratios of one-dimensional nanostructures endow them with a variety of interesting and useful mechanical properties. </a:t>
            </a:r>
            <a:endParaRPr lang="en-US" dirty="0" smtClean="0"/>
          </a:p>
          <a:p>
            <a:r>
              <a:rPr lang="en-US" dirty="0" smtClean="0"/>
              <a:t>One-dimensional </a:t>
            </a:r>
            <a:r>
              <a:rPr lang="en-US" dirty="0"/>
              <a:t>nanostructures                                 often feature a mechanical strength approaching the theoretical limits of            perfect crystals</a:t>
            </a:r>
            <a:endParaRPr lang="tr-TR" dirty="0"/>
          </a:p>
          <a:p>
            <a:endParaRPr lang="tr-TR"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3</a:t>
            </a:fld>
            <a:r>
              <a:rPr lang="en-US" dirty="0" smtClean="0"/>
              <a:t> of 26</a:t>
            </a:r>
            <a:endParaRPr lang="en-US" dirty="0"/>
          </a:p>
        </p:txBody>
      </p:sp>
    </p:spTree>
    <p:extLst>
      <p:ext uri="{BB962C8B-B14F-4D97-AF65-F5344CB8AC3E}">
        <p14:creationId xmlns:p14="http://schemas.microsoft.com/office/powerpoint/2010/main" val="3283232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Copper Nanorods</a:t>
            </a:r>
            <a:endParaRPr lang="tr-TR" dirty="0"/>
          </a:p>
        </p:txBody>
      </p:sp>
      <p:sp>
        <p:nvSpPr>
          <p:cNvPr id="3" name="Content Placeholder 2"/>
          <p:cNvSpPr>
            <a:spLocks noGrp="1"/>
          </p:cNvSpPr>
          <p:nvPr>
            <p:ph idx="1"/>
          </p:nvPr>
        </p:nvSpPr>
        <p:spPr/>
        <p:txBody>
          <a:bodyPr/>
          <a:lstStyle/>
          <a:p>
            <a:r>
              <a:rPr lang="en-US" dirty="0" smtClean="0"/>
              <a:t>Copper wire is the most commonly used one.</a:t>
            </a:r>
          </a:p>
          <a:p>
            <a:r>
              <a:rPr lang="en-US" dirty="0" smtClean="0"/>
              <a:t>Copper </a:t>
            </a:r>
            <a:r>
              <a:rPr lang="en-US" dirty="0"/>
              <a:t>nanorods and nanowires may play an essential </a:t>
            </a:r>
            <a:r>
              <a:rPr lang="en-US" dirty="0" smtClean="0"/>
              <a:t>role in the future</a:t>
            </a:r>
          </a:p>
          <a:p>
            <a:endParaRPr lang="tr-TR"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4</a:t>
            </a:fld>
            <a:r>
              <a:rPr lang="en-US" dirty="0" smtClean="0"/>
              <a:t> of 26</a:t>
            </a:r>
            <a:endParaRPr lang="en-US" dirty="0"/>
          </a:p>
        </p:txBody>
      </p:sp>
      <p:pic>
        <p:nvPicPr>
          <p:cNvPr id="2050" name="Picture 2" descr="http://www.smartertechnology.com/images/stories/nanowi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4178" y="3551066"/>
            <a:ext cx="3639961" cy="30403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580445" y="5668076"/>
            <a:ext cx="3205244" cy="92333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smtClean="0"/>
              <a:t>Fig.2: Cu Nanowires </a:t>
            </a:r>
            <a:r>
              <a:rPr lang="en-US" dirty="0"/>
              <a:t>with spherical copper particles attached at one end</a:t>
            </a:r>
            <a:endParaRPr lang="tr-TR" dirty="0"/>
          </a:p>
        </p:txBody>
      </p:sp>
    </p:spTree>
    <p:extLst>
      <p:ext uri="{BB962C8B-B14F-4D97-AF65-F5344CB8AC3E}">
        <p14:creationId xmlns:p14="http://schemas.microsoft.com/office/powerpoint/2010/main" val="1216577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Atomistic Computer Simulations</a:t>
            </a:r>
            <a:endParaRPr lang="tr-T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6494380"/>
              </p:ext>
            </p:extLst>
          </p:nvPr>
        </p:nvGraphicFramePr>
        <p:xfrm>
          <a:off x="5781116" y="3736211"/>
          <a:ext cx="3269751" cy="2851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57F1E4F-1CFF-5643-939E-02111984F565}" type="slidenum">
              <a:rPr lang="en-US" smtClean="0"/>
              <a:pPr/>
              <a:t>5</a:t>
            </a:fld>
            <a:r>
              <a:rPr lang="en-US" dirty="0" smtClean="0"/>
              <a:t> of </a:t>
            </a:r>
            <a:r>
              <a:rPr lang="en-US" dirty="0" smtClean="0"/>
              <a:t>26</a:t>
            </a:r>
            <a:endParaRPr lang="en-US" dirty="0"/>
          </a:p>
        </p:txBody>
      </p:sp>
      <p:sp>
        <p:nvSpPr>
          <p:cNvPr id="6" name="Content Placeholder 2"/>
          <p:cNvSpPr txBox="1">
            <a:spLocks/>
          </p:cNvSpPr>
          <p:nvPr/>
        </p:nvSpPr>
        <p:spPr>
          <a:xfrm>
            <a:off x="827700" y="2052925"/>
            <a:ext cx="6868500"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Simulations are </a:t>
            </a:r>
            <a:r>
              <a:rPr lang="en-US" dirty="0"/>
              <a:t>usually used to calculate the properties of </a:t>
            </a:r>
            <a:r>
              <a:rPr lang="en-US" dirty="0" smtClean="0"/>
              <a:t>atoms </a:t>
            </a:r>
            <a:r>
              <a:rPr lang="en-US" dirty="0"/>
              <a:t>which interact </a:t>
            </a:r>
            <a:r>
              <a:rPr lang="en-US" dirty="0" smtClean="0"/>
              <a:t>through </a:t>
            </a:r>
            <a:r>
              <a:rPr lang="en-US" dirty="0"/>
              <a:t>a potential energy function (PEF</a:t>
            </a:r>
            <a:r>
              <a:rPr lang="en-US" dirty="0" smtClean="0"/>
              <a:t>).</a:t>
            </a:r>
          </a:p>
          <a:p>
            <a:r>
              <a:rPr lang="en-US" dirty="0" smtClean="0"/>
              <a:t>The PEF</a:t>
            </a:r>
            <a:r>
              <a:rPr lang="en-US" dirty="0"/>
              <a:t>, in principle, describes the behavior </a:t>
            </a:r>
            <a:r>
              <a:rPr lang="en-US" dirty="0" smtClean="0"/>
              <a:t>           of </a:t>
            </a:r>
            <a:r>
              <a:rPr lang="en-US" dirty="0"/>
              <a:t>the ground state electronic energy as a </a:t>
            </a:r>
            <a:r>
              <a:rPr lang="en-US" dirty="0" smtClean="0"/>
              <a:t>  function </a:t>
            </a:r>
            <a:r>
              <a:rPr lang="en-US" dirty="0"/>
              <a:t>of the nuclear </a:t>
            </a:r>
            <a:r>
              <a:rPr lang="en-US" dirty="0" smtClean="0"/>
              <a:t>coordinates.</a:t>
            </a:r>
          </a:p>
          <a:p>
            <a:endParaRPr lang="en-US" dirty="0" smtClean="0"/>
          </a:p>
          <a:p>
            <a:endParaRPr lang="tr-TR" dirty="0"/>
          </a:p>
        </p:txBody>
      </p:sp>
    </p:spTree>
    <p:extLst>
      <p:ext uri="{BB962C8B-B14F-4D97-AF65-F5344CB8AC3E}">
        <p14:creationId xmlns:p14="http://schemas.microsoft.com/office/powerpoint/2010/main" val="3245688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Molecular Dynamics Method</a:t>
            </a:r>
            <a:endParaRPr lang="tr-TR" dirty="0"/>
          </a:p>
        </p:txBody>
      </p:sp>
      <p:sp>
        <p:nvSpPr>
          <p:cNvPr id="3" name="Content Placeholder 2"/>
          <p:cNvSpPr>
            <a:spLocks noGrp="1"/>
          </p:cNvSpPr>
          <p:nvPr>
            <p:ph idx="1"/>
          </p:nvPr>
        </p:nvSpPr>
        <p:spPr/>
        <p:txBody>
          <a:bodyPr/>
          <a:lstStyle/>
          <a:p>
            <a:r>
              <a:rPr lang="tr-TR" dirty="0"/>
              <a:t>Newton’s equations of motion </a:t>
            </a:r>
            <a:r>
              <a:rPr lang="en-US" dirty="0" smtClean="0"/>
              <a:t>is solved for </a:t>
            </a:r>
            <a:r>
              <a:rPr lang="tr-TR" dirty="0" smtClean="0"/>
              <a:t>a </a:t>
            </a:r>
            <a:r>
              <a:rPr lang="tr-TR" dirty="0"/>
              <a:t>collection of </a:t>
            </a:r>
            <a:r>
              <a:rPr lang="tr-TR" i="1" dirty="0"/>
              <a:t>N </a:t>
            </a:r>
            <a:r>
              <a:rPr lang="tr-TR" dirty="0"/>
              <a:t>particles interacting via an assumed potential energy function, </a:t>
            </a:r>
            <a:r>
              <a:rPr lang="tr-TR" dirty="0" smtClean="0"/>
              <a:t>Φ.</a:t>
            </a:r>
            <a:endParaRPr lang="tr-TR" dirty="0"/>
          </a:p>
          <a:p>
            <a:r>
              <a:rPr lang="en-US" dirty="0"/>
              <a:t>The atoms and molecules are allowed to interact for a period of time, giving a view of the </a:t>
            </a:r>
            <a:r>
              <a:rPr lang="en-US" dirty="0" smtClean="0"/>
              <a:t>                motion </a:t>
            </a:r>
            <a:r>
              <a:rPr lang="en-US" dirty="0"/>
              <a:t>of the atoms.</a:t>
            </a:r>
            <a:endParaRPr lang="tr-TR"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6</a:t>
            </a:fld>
            <a:r>
              <a:rPr lang="en-US" dirty="0" smtClean="0"/>
              <a:t> of 26</a:t>
            </a:r>
            <a:endParaRPr lang="en-US" dirty="0"/>
          </a:p>
        </p:txBody>
      </p:sp>
      <p:pic>
        <p:nvPicPr>
          <p:cNvPr id="5" name="Picture 4"/>
          <p:cNvPicPr>
            <a:picLocks noChangeAspect="1"/>
          </p:cNvPicPr>
          <p:nvPr/>
        </p:nvPicPr>
        <p:blipFill rotWithShape="1">
          <a:blip r:embed="rId3"/>
          <a:srcRect r="44125"/>
          <a:stretch/>
        </p:blipFill>
        <p:spPr>
          <a:xfrm>
            <a:off x="5256026" y="4559057"/>
            <a:ext cx="3224527" cy="1834830"/>
          </a:xfrm>
          <a:prstGeom prst="rect">
            <a:avLst/>
          </a:prstGeom>
          <a:solidFill>
            <a:schemeClr val="lt1"/>
          </a:solidFill>
          <a:ln w="50800">
            <a:solidFill>
              <a:schemeClr val="tx1"/>
            </a:solidFill>
          </a:ln>
        </p:spPr>
      </p:pic>
      <p:sp>
        <p:nvSpPr>
          <p:cNvPr id="25" name="TextBox 24"/>
          <p:cNvSpPr txBox="1"/>
          <p:nvPr/>
        </p:nvSpPr>
        <p:spPr>
          <a:xfrm>
            <a:off x="1387010" y="5511653"/>
            <a:ext cx="3686354" cy="92333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smtClean="0"/>
              <a:t>Fig.3: </a:t>
            </a:r>
            <a:r>
              <a:rPr lang="tr-TR" dirty="0"/>
              <a:t>Variation of total energy versus time steps in a Molecular– Dynamics run.</a:t>
            </a:r>
            <a:endParaRPr lang="tr-TR" dirty="0"/>
          </a:p>
        </p:txBody>
      </p:sp>
    </p:spTree>
    <p:extLst>
      <p:ext uri="{BB962C8B-B14F-4D97-AF65-F5344CB8AC3E}">
        <p14:creationId xmlns:p14="http://schemas.microsoft.com/office/powerpoint/2010/main" val="1710813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Energy Function</a:t>
            </a:r>
            <a:endParaRPr lang="tr-TR" dirty="0"/>
          </a:p>
        </p:txBody>
      </p:sp>
      <p:sp>
        <p:nvSpPr>
          <p:cNvPr id="3" name="Content Placeholder 2"/>
          <p:cNvSpPr>
            <a:spLocks noGrp="1"/>
          </p:cNvSpPr>
          <p:nvPr>
            <p:ph idx="1"/>
          </p:nvPr>
        </p:nvSpPr>
        <p:spPr/>
        <p:txBody>
          <a:bodyPr/>
          <a:lstStyle/>
          <a:p>
            <a:r>
              <a:rPr lang="en-US" dirty="0" smtClean="0"/>
              <a:t>E</a:t>
            </a:r>
            <a:r>
              <a:rPr lang="tr-TR" dirty="0" smtClean="0"/>
              <a:t>mpirical </a:t>
            </a:r>
            <a:r>
              <a:rPr lang="tr-TR" dirty="0"/>
              <a:t>interatomic potentials can handle </a:t>
            </a:r>
            <a:r>
              <a:rPr lang="tr-TR" dirty="0" smtClean="0"/>
              <a:t>large</a:t>
            </a:r>
            <a:r>
              <a:rPr lang="en-US" dirty="0" smtClean="0"/>
              <a:t> </a:t>
            </a:r>
            <a:r>
              <a:rPr lang="tr-TR" dirty="0" smtClean="0"/>
              <a:t>systems</a:t>
            </a:r>
            <a:r>
              <a:rPr lang="en-US" dirty="0" smtClean="0"/>
              <a:t>.</a:t>
            </a:r>
            <a:endParaRPr lang="en-US" dirty="0" smtClean="0"/>
          </a:p>
          <a:p>
            <a:r>
              <a:rPr lang="en-US" dirty="0" smtClean="0"/>
              <a:t>Do not contain electronic information or nuclear information</a:t>
            </a:r>
          </a:p>
          <a:p>
            <a:r>
              <a:rPr lang="en-US" dirty="0" smtClean="0"/>
              <a:t>Atoms are considered as point like particles</a:t>
            </a:r>
          </a:p>
          <a:p>
            <a:endParaRPr lang="tr-TR"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7</a:t>
            </a:fld>
            <a:r>
              <a:rPr lang="en-US" dirty="0" smtClean="0"/>
              <a:t> of </a:t>
            </a:r>
            <a:r>
              <a:rPr lang="en-US" dirty="0" smtClean="0"/>
              <a:t>26</a:t>
            </a:r>
            <a:endParaRPr lang="en-US" dirty="0"/>
          </a:p>
        </p:txBody>
      </p:sp>
    </p:spTree>
    <p:extLst>
      <p:ext uri="{BB962C8B-B14F-4D97-AF65-F5344CB8AC3E}">
        <p14:creationId xmlns:p14="http://schemas.microsoft.com/office/powerpoint/2010/main" val="3336614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Potential </a:t>
            </a:r>
            <a:r>
              <a:rPr lang="en-US" dirty="0"/>
              <a:t>Energy Function</a:t>
            </a:r>
            <a:endParaRPr lang="tr-TR" dirty="0"/>
          </a:p>
        </p:txBody>
      </p:sp>
      <p:sp>
        <p:nvSpPr>
          <p:cNvPr id="3" name="Content Placeholder 2"/>
          <p:cNvSpPr>
            <a:spLocks noGrp="1"/>
          </p:cNvSpPr>
          <p:nvPr>
            <p:ph idx="1"/>
          </p:nvPr>
        </p:nvSpPr>
        <p:spPr/>
        <p:txBody>
          <a:bodyPr/>
          <a:lstStyle/>
          <a:p>
            <a:r>
              <a:rPr lang="en-US" dirty="0" smtClean="0"/>
              <a:t>Many-body expansion and interaction energy</a:t>
            </a:r>
          </a:p>
        </p:txBody>
      </p:sp>
      <p:sp>
        <p:nvSpPr>
          <p:cNvPr id="4" name="Slide Number Placeholder 3"/>
          <p:cNvSpPr>
            <a:spLocks noGrp="1"/>
          </p:cNvSpPr>
          <p:nvPr>
            <p:ph type="sldNum" sz="quarter" idx="12"/>
          </p:nvPr>
        </p:nvSpPr>
        <p:spPr/>
        <p:txBody>
          <a:bodyPr/>
          <a:lstStyle/>
          <a:p>
            <a:fld id="{D57F1E4F-1CFF-5643-939E-02111984F565}" type="slidenum">
              <a:rPr lang="en-US" smtClean="0"/>
              <a:pPr/>
              <a:t>8</a:t>
            </a:fld>
            <a:r>
              <a:rPr lang="en-US" dirty="0" smtClean="0"/>
              <a:t> of 26</a:t>
            </a:r>
            <a:endParaRPr lang="en-US" dirty="0"/>
          </a:p>
        </p:txBody>
      </p:sp>
      <p:sp>
        <p:nvSpPr>
          <p:cNvPr id="5" name="Rectangle 4"/>
          <p:cNvSpPr/>
          <p:nvPr/>
        </p:nvSpPr>
        <p:spPr>
          <a:xfrm>
            <a:off x="484709" y="2576082"/>
            <a:ext cx="7965021" cy="1323439"/>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r>
              <a:rPr lang="tr-TR" sz="4000" i="1" dirty="0">
                <a:solidFill>
                  <a:srgbClr val="000000"/>
                </a:solidFill>
                <a:latin typeface="Cambria" panose="02040503050406030204" pitchFamily="18" charset="0"/>
                <a:ea typeface="Cambria" panose="02040503050406030204" pitchFamily="18" charset="0"/>
                <a:cs typeface="Cambria" panose="02040503050406030204" pitchFamily="18" charset="0"/>
              </a:rPr>
              <a:t>E</a:t>
            </a:r>
            <a:r>
              <a:rPr lang="tr-TR" sz="4000" i="1" baseline="-25000" dirty="0">
                <a:solidFill>
                  <a:srgbClr val="000000"/>
                </a:solidFill>
                <a:latin typeface="Cambria" panose="02040503050406030204" pitchFamily="18" charset="0"/>
                <a:ea typeface="Cambria" panose="02040503050406030204" pitchFamily="18" charset="0"/>
                <a:cs typeface="Cambria" panose="02040503050406030204" pitchFamily="18" charset="0"/>
              </a:rPr>
              <a:t>N </a:t>
            </a:r>
            <a:r>
              <a:rPr lang="tr-TR" sz="4000" dirty="0">
                <a:solidFill>
                  <a:srgbClr val="000000"/>
                </a:solidFill>
                <a:latin typeface="Cambria" panose="02040503050406030204" pitchFamily="18" charset="0"/>
                <a:ea typeface="Cambria" panose="02040503050406030204" pitchFamily="18" charset="0"/>
                <a:cs typeface="Cambria" panose="02040503050406030204" pitchFamily="18" charset="0"/>
              </a:rPr>
              <a:t>= </a:t>
            </a:r>
            <a:r>
              <a:rPr lang="tr-TR" sz="4000" i="1" dirty="0">
                <a:solidFill>
                  <a:srgbClr val="000000"/>
                </a:solidFill>
                <a:latin typeface="Cambria" panose="02040503050406030204" pitchFamily="18" charset="0"/>
                <a:ea typeface="Cambria" panose="02040503050406030204" pitchFamily="18" charset="0"/>
                <a:cs typeface="Cambria" panose="02040503050406030204" pitchFamily="18" charset="0"/>
              </a:rPr>
              <a:t>φ</a:t>
            </a:r>
            <a:r>
              <a:rPr lang="tr-TR" sz="4000" baseline="-25000" dirty="0">
                <a:solidFill>
                  <a:srgbClr val="000000"/>
                </a:solidFill>
                <a:latin typeface="Cambria" panose="02040503050406030204" pitchFamily="18" charset="0"/>
                <a:ea typeface="Cambria" panose="02040503050406030204" pitchFamily="18" charset="0"/>
                <a:cs typeface="Cambria" panose="02040503050406030204" pitchFamily="18" charset="0"/>
              </a:rPr>
              <a:t>1 </a:t>
            </a:r>
            <a:r>
              <a:rPr lang="tr-TR" sz="4000" dirty="0">
                <a:solidFill>
                  <a:srgbClr val="000000"/>
                </a:solidFill>
                <a:latin typeface="Cambria" panose="02040503050406030204" pitchFamily="18" charset="0"/>
                <a:ea typeface="Cambria" panose="02040503050406030204" pitchFamily="18" charset="0"/>
                <a:cs typeface="Cambria" panose="02040503050406030204" pitchFamily="18" charset="0"/>
              </a:rPr>
              <a:t>+ </a:t>
            </a:r>
            <a:r>
              <a:rPr lang="tr-TR" sz="4000" i="1" dirty="0">
                <a:solidFill>
                  <a:srgbClr val="000000"/>
                </a:solidFill>
                <a:latin typeface="Cambria" panose="02040503050406030204" pitchFamily="18" charset="0"/>
                <a:ea typeface="Cambria" panose="02040503050406030204" pitchFamily="18" charset="0"/>
                <a:cs typeface="Cambria" panose="02040503050406030204" pitchFamily="18" charset="0"/>
              </a:rPr>
              <a:t>φ</a:t>
            </a:r>
            <a:r>
              <a:rPr lang="tr-TR" sz="4000" baseline="-25000" dirty="0">
                <a:solidFill>
                  <a:srgbClr val="000000"/>
                </a:solidFill>
                <a:latin typeface="Cambria" panose="02040503050406030204" pitchFamily="18" charset="0"/>
                <a:ea typeface="Cambria" panose="02040503050406030204" pitchFamily="18" charset="0"/>
                <a:cs typeface="Cambria" panose="02040503050406030204" pitchFamily="18" charset="0"/>
              </a:rPr>
              <a:t>2 </a:t>
            </a:r>
            <a:r>
              <a:rPr lang="tr-TR" sz="4000" dirty="0">
                <a:solidFill>
                  <a:srgbClr val="000000"/>
                </a:solidFill>
                <a:latin typeface="Cambria" panose="02040503050406030204" pitchFamily="18" charset="0"/>
                <a:ea typeface="Cambria" panose="02040503050406030204" pitchFamily="18" charset="0"/>
                <a:cs typeface="Cambria" panose="02040503050406030204" pitchFamily="18" charset="0"/>
              </a:rPr>
              <a:t>+ </a:t>
            </a:r>
            <a:r>
              <a:rPr lang="tr-TR" sz="4000" i="1" dirty="0">
                <a:solidFill>
                  <a:srgbClr val="000000"/>
                </a:solidFill>
                <a:latin typeface="Cambria" panose="02040503050406030204" pitchFamily="18" charset="0"/>
                <a:ea typeface="Cambria" panose="02040503050406030204" pitchFamily="18" charset="0"/>
                <a:cs typeface="Cambria" panose="02040503050406030204" pitchFamily="18" charset="0"/>
              </a:rPr>
              <a:t>φ</a:t>
            </a:r>
            <a:r>
              <a:rPr lang="tr-TR" sz="4000" baseline="-25000" dirty="0">
                <a:solidFill>
                  <a:srgbClr val="000000"/>
                </a:solidFill>
                <a:latin typeface="Cambria" panose="02040503050406030204" pitchFamily="18" charset="0"/>
                <a:ea typeface="Cambria" panose="02040503050406030204" pitchFamily="18" charset="0"/>
                <a:cs typeface="Cambria" panose="02040503050406030204" pitchFamily="18" charset="0"/>
              </a:rPr>
              <a:t>3 </a:t>
            </a:r>
            <a:r>
              <a:rPr lang="tr-TR" sz="4000" dirty="0">
                <a:solidFill>
                  <a:srgbClr val="000000"/>
                </a:solidFill>
                <a:latin typeface="Cambria" panose="02040503050406030204" pitchFamily="18" charset="0"/>
                <a:ea typeface="Cambria" panose="02040503050406030204" pitchFamily="18" charset="0"/>
                <a:cs typeface="Cambria" panose="02040503050406030204" pitchFamily="18" charset="0"/>
              </a:rPr>
              <a:t>+ ··· + </a:t>
            </a:r>
            <a:r>
              <a:rPr lang="tr-TR" sz="4000" i="1" dirty="0">
                <a:solidFill>
                  <a:srgbClr val="000000"/>
                </a:solidFill>
                <a:latin typeface="Cambria" panose="02040503050406030204" pitchFamily="18" charset="0"/>
                <a:ea typeface="Cambria" panose="02040503050406030204" pitchFamily="18" charset="0"/>
                <a:cs typeface="Cambria" panose="02040503050406030204" pitchFamily="18" charset="0"/>
              </a:rPr>
              <a:t>φ</a:t>
            </a:r>
            <a:r>
              <a:rPr lang="tr-TR" sz="4000" i="1" baseline="-25000" dirty="0">
                <a:solidFill>
                  <a:srgbClr val="000000"/>
                </a:solidFill>
                <a:latin typeface="Cambria" panose="02040503050406030204" pitchFamily="18" charset="0"/>
                <a:ea typeface="Cambria" panose="02040503050406030204" pitchFamily="18" charset="0"/>
                <a:cs typeface="Cambria" panose="02040503050406030204" pitchFamily="18" charset="0"/>
              </a:rPr>
              <a:t>n </a:t>
            </a:r>
            <a:r>
              <a:rPr lang="tr-TR" sz="4000" dirty="0">
                <a:solidFill>
                  <a:srgbClr val="000000"/>
                </a:solidFill>
                <a:latin typeface="Cambria" panose="02040503050406030204" pitchFamily="18" charset="0"/>
                <a:ea typeface="Cambria" panose="02040503050406030204" pitchFamily="18" charset="0"/>
                <a:cs typeface="Cambria" panose="02040503050406030204" pitchFamily="18" charset="0"/>
              </a:rPr>
              <a:t>+ ··· + </a:t>
            </a:r>
            <a:r>
              <a:rPr lang="tr-TR" sz="4000" i="1" dirty="0" smtClean="0">
                <a:solidFill>
                  <a:srgbClr val="000000"/>
                </a:solidFill>
                <a:latin typeface="Cambria" panose="02040503050406030204" pitchFamily="18" charset="0"/>
                <a:ea typeface="Cambria" panose="02040503050406030204" pitchFamily="18" charset="0"/>
                <a:cs typeface="Cambria" panose="02040503050406030204" pitchFamily="18" charset="0"/>
              </a:rPr>
              <a:t>φ</a:t>
            </a:r>
            <a:r>
              <a:rPr lang="tr-TR" sz="4000" i="1" baseline="-25000" dirty="0" smtClean="0">
                <a:solidFill>
                  <a:srgbClr val="000000"/>
                </a:solidFill>
                <a:latin typeface="Cambria" panose="02040503050406030204" pitchFamily="18" charset="0"/>
                <a:ea typeface="Cambria" panose="02040503050406030204" pitchFamily="18" charset="0"/>
                <a:cs typeface="Cambria" panose="02040503050406030204" pitchFamily="18" charset="0"/>
              </a:rPr>
              <a:t>N</a:t>
            </a:r>
            <a:endParaRPr lang="en-US" sz="4000" i="1" baseline="-25000" dirty="0" smtClean="0">
              <a:solidFill>
                <a:srgbClr val="000000"/>
              </a:solidFill>
              <a:latin typeface="Cambria" panose="02040503050406030204" pitchFamily="18" charset="0"/>
              <a:ea typeface="Cambria" panose="02040503050406030204" pitchFamily="18" charset="0"/>
              <a:cs typeface="Cambria" panose="02040503050406030204" pitchFamily="18" charset="0"/>
            </a:endParaRPr>
          </a:p>
          <a:p>
            <a:r>
              <a:rPr lang="el-GR" sz="4000" dirty="0" smtClean="0">
                <a:solidFill>
                  <a:srgbClr val="000000"/>
                </a:solidFill>
                <a:latin typeface="Cambria" panose="02040503050406030204" pitchFamily="18" charset="0"/>
                <a:ea typeface="Cambria" panose="02040503050406030204" pitchFamily="18" charset="0"/>
                <a:cs typeface="Cambria" panose="02040503050406030204" pitchFamily="18" charset="0"/>
              </a:rPr>
              <a:t>Φ</a:t>
            </a:r>
            <a:r>
              <a:rPr lang="tr-TR" sz="4000" i="1" baseline="-25000" dirty="0" smtClean="0">
                <a:solidFill>
                  <a:srgbClr val="000000"/>
                </a:solidFill>
                <a:latin typeface="Cambria" panose="02040503050406030204" pitchFamily="18" charset="0"/>
                <a:ea typeface="Cambria" panose="02040503050406030204" pitchFamily="18" charset="0"/>
                <a:cs typeface="Cambria" panose="02040503050406030204" pitchFamily="18" charset="0"/>
              </a:rPr>
              <a:t> </a:t>
            </a:r>
            <a:r>
              <a:rPr lang="tr-TR" sz="4000" dirty="0">
                <a:solidFill>
                  <a:srgbClr val="000000"/>
                </a:solidFill>
                <a:latin typeface="Cambria" panose="02040503050406030204" pitchFamily="18" charset="0"/>
                <a:ea typeface="Cambria" panose="02040503050406030204" pitchFamily="18" charset="0"/>
                <a:cs typeface="Cambria" panose="02040503050406030204" pitchFamily="18" charset="0"/>
              </a:rPr>
              <a:t>= </a:t>
            </a:r>
            <a:r>
              <a:rPr lang="tr-TR" sz="4000" i="1" dirty="0" smtClean="0">
                <a:solidFill>
                  <a:srgbClr val="000000"/>
                </a:solidFill>
                <a:latin typeface="Cambria" panose="02040503050406030204" pitchFamily="18" charset="0"/>
                <a:ea typeface="Cambria" panose="02040503050406030204" pitchFamily="18" charset="0"/>
                <a:cs typeface="Cambria" panose="02040503050406030204" pitchFamily="18" charset="0"/>
              </a:rPr>
              <a:t>φ</a:t>
            </a:r>
            <a:r>
              <a:rPr lang="en-US" sz="4000" baseline="-25000" dirty="0" smtClean="0">
                <a:solidFill>
                  <a:srgbClr val="000000"/>
                </a:solidFill>
                <a:latin typeface="Cambria" panose="02040503050406030204" pitchFamily="18" charset="0"/>
                <a:ea typeface="Cambria" panose="02040503050406030204" pitchFamily="18" charset="0"/>
                <a:cs typeface="Cambria" panose="02040503050406030204" pitchFamily="18" charset="0"/>
              </a:rPr>
              <a:t>2</a:t>
            </a:r>
            <a:r>
              <a:rPr lang="tr-TR" sz="4000" baseline="-25000" dirty="0" smtClean="0">
                <a:solidFill>
                  <a:srgbClr val="000000"/>
                </a:solidFill>
                <a:latin typeface="Cambria" panose="02040503050406030204" pitchFamily="18" charset="0"/>
                <a:ea typeface="Cambria" panose="02040503050406030204" pitchFamily="18" charset="0"/>
                <a:cs typeface="Cambria" panose="02040503050406030204" pitchFamily="18" charset="0"/>
              </a:rPr>
              <a:t> </a:t>
            </a:r>
            <a:r>
              <a:rPr lang="tr-TR" sz="4000" dirty="0">
                <a:solidFill>
                  <a:srgbClr val="000000"/>
                </a:solidFill>
                <a:latin typeface="Cambria" panose="02040503050406030204" pitchFamily="18" charset="0"/>
                <a:ea typeface="Cambria" panose="02040503050406030204" pitchFamily="18" charset="0"/>
                <a:cs typeface="Cambria" panose="02040503050406030204" pitchFamily="18" charset="0"/>
              </a:rPr>
              <a:t>+ </a:t>
            </a:r>
            <a:r>
              <a:rPr lang="tr-TR" sz="4000" i="1" dirty="0" smtClean="0">
                <a:solidFill>
                  <a:srgbClr val="000000"/>
                </a:solidFill>
                <a:latin typeface="Cambria" panose="02040503050406030204" pitchFamily="18" charset="0"/>
                <a:ea typeface="Cambria" panose="02040503050406030204" pitchFamily="18" charset="0"/>
                <a:cs typeface="Cambria" panose="02040503050406030204" pitchFamily="18" charset="0"/>
              </a:rPr>
              <a:t>φ</a:t>
            </a:r>
            <a:r>
              <a:rPr lang="en-US" sz="4000" baseline="-25000" dirty="0" smtClean="0">
                <a:solidFill>
                  <a:srgbClr val="000000"/>
                </a:solidFill>
                <a:latin typeface="Cambria" panose="02040503050406030204" pitchFamily="18" charset="0"/>
                <a:ea typeface="Cambria" panose="02040503050406030204" pitchFamily="18" charset="0"/>
                <a:cs typeface="Cambria" panose="02040503050406030204" pitchFamily="18" charset="0"/>
              </a:rPr>
              <a:t>3</a:t>
            </a:r>
            <a:r>
              <a:rPr lang="tr-TR" sz="4000" baseline="-25000" dirty="0" smtClean="0">
                <a:solidFill>
                  <a:srgbClr val="000000"/>
                </a:solidFill>
                <a:latin typeface="Cambria" panose="02040503050406030204" pitchFamily="18" charset="0"/>
                <a:ea typeface="Cambria" panose="02040503050406030204" pitchFamily="18" charset="0"/>
                <a:cs typeface="Cambria" panose="02040503050406030204" pitchFamily="18" charset="0"/>
              </a:rPr>
              <a:t> </a:t>
            </a:r>
            <a:r>
              <a:rPr lang="tr-TR" sz="4000" dirty="0">
                <a:solidFill>
                  <a:srgbClr val="000000"/>
                </a:solidFill>
                <a:latin typeface="Cambria" panose="02040503050406030204" pitchFamily="18" charset="0"/>
                <a:ea typeface="Cambria" panose="02040503050406030204" pitchFamily="18" charset="0"/>
                <a:cs typeface="Cambria" panose="02040503050406030204" pitchFamily="18" charset="0"/>
              </a:rPr>
              <a:t>+ </a:t>
            </a:r>
            <a:r>
              <a:rPr lang="tr-TR" sz="4000" dirty="0" smtClean="0">
                <a:solidFill>
                  <a:srgbClr val="000000"/>
                </a:solidFill>
                <a:latin typeface="Cambria" panose="02040503050406030204" pitchFamily="18" charset="0"/>
                <a:ea typeface="Cambria" panose="02040503050406030204" pitchFamily="18" charset="0"/>
                <a:cs typeface="Cambria" panose="02040503050406030204" pitchFamily="18" charset="0"/>
              </a:rPr>
              <a:t>··· </a:t>
            </a:r>
            <a:r>
              <a:rPr lang="tr-TR" sz="4000" dirty="0">
                <a:solidFill>
                  <a:srgbClr val="000000"/>
                </a:solidFill>
                <a:latin typeface="Cambria" panose="02040503050406030204" pitchFamily="18" charset="0"/>
                <a:ea typeface="Cambria" panose="02040503050406030204" pitchFamily="18" charset="0"/>
                <a:cs typeface="Cambria" panose="02040503050406030204" pitchFamily="18" charset="0"/>
              </a:rPr>
              <a:t>+ </a:t>
            </a:r>
            <a:r>
              <a:rPr lang="tr-TR" sz="4000" i="1" dirty="0">
                <a:solidFill>
                  <a:srgbClr val="000000"/>
                </a:solidFill>
                <a:latin typeface="Cambria" panose="02040503050406030204" pitchFamily="18" charset="0"/>
                <a:ea typeface="Cambria" panose="02040503050406030204" pitchFamily="18" charset="0"/>
                <a:cs typeface="Cambria" panose="02040503050406030204" pitchFamily="18" charset="0"/>
              </a:rPr>
              <a:t>φ</a:t>
            </a:r>
            <a:r>
              <a:rPr lang="tr-TR" sz="4000" i="1" baseline="-25000" dirty="0">
                <a:solidFill>
                  <a:srgbClr val="000000"/>
                </a:solidFill>
                <a:latin typeface="Cambria" panose="02040503050406030204" pitchFamily="18" charset="0"/>
                <a:ea typeface="Cambria" panose="02040503050406030204" pitchFamily="18" charset="0"/>
                <a:cs typeface="Cambria" panose="02040503050406030204" pitchFamily="18" charset="0"/>
              </a:rPr>
              <a:t>n </a:t>
            </a:r>
            <a:r>
              <a:rPr lang="tr-TR" sz="4000" dirty="0">
                <a:solidFill>
                  <a:srgbClr val="000000"/>
                </a:solidFill>
                <a:latin typeface="Cambria" panose="02040503050406030204" pitchFamily="18" charset="0"/>
                <a:ea typeface="Cambria" panose="02040503050406030204" pitchFamily="18" charset="0"/>
                <a:cs typeface="Cambria" panose="02040503050406030204" pitchFamily="18" charset="0"/>
              </a:rPr>
              <a:t>+ ··· + </a:t>
            </a:r>
            <a:r>
              <a:rPr lang="tr-TR" sz="4000" i="1" dirty="0" smtClean="0">
                <a:solidFill>
                  <a:srgbClr val="000000"/>
                </a:solidFill>
                <a:latin typeface="Cambria" panose="02040503050406030204" pitchFamily="18" charset="0"/>
                <a:ea typeface="Cambria" panose="02040503050406030204" pitchFamily="18" charset="0"/>
                <a:cs typeface="Cambria" panose="02040503050406030204" pitchFamily="18" charset="0"/>
              </a:rPr>
              <a:t>φ</a:t>
            </a:r>
            <a:r>
              <a:rPr lang="tr-TR" sz="4000" i="1" baseline="-25000" dirty="0" smtClean="0">
                <a:solidFill>
                  <a:srgbClr val="000000"/>
                </a:solidFill>
                <a:latin typeface="Cambria" panose="02040503050406030204" pitchFamily="18" charset="0"/>
                <a:ea typeface="Cambria" panose="02040503050406030204" pitchFamily="18" charset="0"/>
                <a:cs typeface="Cambria" panose="02040503050406030204" pitchFamily="18" charset="0"/>
              </a:rPr>
              <a:t>N</a:t>
            </a:r>
            <a:endParaRPr lang="en-US" sz="4000" i="1" baseline="-25000" dirty="0" smtClean="0">
              <a:solidFill>
                <a:srgbClr val="000000"/>
              </a:solidFill>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1387384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Empirical PEF used (</a:t>
            </a:r>
            <a:r>
              <a:rPr lang="en-US" dirty="0" err="1"/>
              <a:t>Erkoç</a:t>
            </a:r>
            <a:r>
              <a:rPr lang="en-US" dirty="0" smtClean="0"/>
              <a:t>)</a:t>
            </a:r>
            <a:endParaRPr lang="tr-TR"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9</a:t>
            </a:fld>
            <a:r>
              <a:rPr lang="en-US" dirty="0" smtClean="0"/>
              <a:t> of 26</a:t>
            </a:r>
            <a:endParaRPr lang="en-US" dirty="0"/>
          </a:p>
        </p:txBody>
      </p:sp>
      <p:sp>
        <p:nvSpPr>
          <p:cNvPr id="6" name="Content Placeholder 2"/>
          <p:cNvSpPr txBox="1">
            <a:spLocks/>
          </p:cNvSpPr>
          <p:nvPr/>
        </p:nvSpPr>
        <p:spPr>
          <a:xfrm>
            <a:off x="484708" y="2259189"/>
            <a:ext cx="7055380" cy="4491883"/>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smtClean="0"/>
          </a:p>
        </p:txBody>
      </p:sp>
      <p:sp>
        <p:nvSpPr>
          <p:cNvPr id="7" name="Rectangle 6"/>
          <p:cNvSpPr/>
          <p:nvPr/>
        </p:nvSpPr>
        <p:spPr>
          <a:xfrm>
            <a:off x="484709" y="2552103"/>
            <a:ext cx="5535948" cy="707886"/>
          </a:xfrm>
          <a:prstGeom prst="rect">
            <a:avLst/>
          </a:prstGeom>
          <a:effectLst>
            <a:softEdge rad="31750"/>
          </a:effectLst>
        </p:spPr>
        <p:style>
          <a:lnRef idx="2">
            <a:schemeClr val="accent4"/>
          </a:lnRef>
          <a:fillRef idx="1">
            <a:schemeClr val="lt1"/>
          </a:fillRef>
          <a:effectRef idx="0">
            <a:schemeClr val="accent4"/>
          </a:effectRef>
          <a:fontRef idx="minor">
            <a:schemeClr val="dk1"/>
          </a:fontRef>
        </p:style>
        <p:txBody>
          <a:bodyPr wrap="square">
            <a:spAutoFit/>
          </a:bodyPr>
          <a:lstStyle/>
          <a:p>
            <a:r>
              <a:rPr lang="el-GR" sz="4000" i="1" dirty="0" smtClean="0">
                <a:solidFill>
                  <a:schemeClr val="accent5">
                    <a:lumMod val="75000"/>
                  </a:schemeClr>
                </a:solidFill>
                <a:latin typeface="Cambria" panose="02040503050406030204" pitchFamily="18" charset="0"/>
                <a:ea typeface="Cambria" panose="02040503050406030204" pitchFamily="18" charset="0"/>
                <a:cs typeface="Cambria" panose="02040503050406030204" pitchFamily="18" charset="0"/>
              </a:rPr>
              <a:t>Φ</a:t>
            </a:r>
            <a:r>
              <a:rPr lang="en-US" sz="4000" i="1" dirty="0" smtClean="0">
                <a:solidFill>
                  <a:schemeClr val="accent5">
                    <a:lumMod val="75000"/>
                  </a:schemeClr>
                </a:solidFill>
                <a:latin typeface="Cambria" panose="02040503050406030204" pitchFamily="18" charset="0"/>
                <a:ea typeface="Cambria" panose="02040503050406030204" pitchFamily="18" charset="0"/>
                <a:cs typeface="Cambria" panose="02040503050406030204" pitchFamily="18" charset="0"/>
              </a:rPr>
              <a:t> </a:t>
            </a:r>
            <a:r>
              <a:rPr lang="tr-TR" sz="4000" dirty="0" smtClean="0">
                <a:solidFill>
                  <a:schemeClr val="accent5">
                    <a:lumMod val="75000"/>
                  </a:schemeClr>
                </a:solidFill>
                <a:latin typeface="Cambria" panose="02040503050406030204" pitchFamily="18" charset="0"/>
                <a:ea typeface="Cambria" panose="02040503050406030204" pitchFamily="18" charset="0"/>
                <a:cs typeface="Cambria" panose="02040503050406030204" pitchFamily="18" charset="0"/>
              </a:rPr>
              <a:t>=</a:t>
            </a:r>
            <a:r>
              <a:rPr lang="en-US" sz="4000" dirty="0" smtClean="0">
                <a:solidFill>
                  <a:schemeClr val="accent5">
                    <a:lumMod val="75000"/>
                  </a:schemeClr>
                </a:solidFill>
                <a:latin typeface="Cambria" panose="02040503050406030204" pitchFamily="18" charset="0"/>
                <a:ea typeface="Cambria" panose="02040503050406030204" pitchFamily="18" charset="0"/>
                <a:cs typeface="Cambria" panose="02040503050406030204" pitchFamily="18" charset="0"/>
              </a:rPr>
              <a:t> D</a:t>
            </a:r>
            <a:r>
              <a:rPr lang="en-US" sz="4000" baseline="-25000" dirty="0" smtClean="0">
                <a:solidFill>
                  <a:schemeClr val="accent5">
                    <a:lumMod val="75000"/>
                  </a:schemeClr>
                </a:solidFill>
                <a:latin typeface="Cambria" panose="02040503050406030204" pitchFamily="18" charset="0"/>
                <a:ea typeface="Cambria" panose="02040503050406030204" pitchFamily="18" charset="0"/>
                <a:cs typeface="Cambria" panose="02040503050406030204" pitchFamily="18" charset="0"/>
              </a:rPr>
              <a:t>21</a:t>
            </a:r>
            <a:r>
              <a:rPr lang="el-GR" sz="4000" i="1" dirty="0" smtClean="0">
                <a:solidFill>
                  <a:schemeClr val="accent5">
                    <a:lumMod val="75000"/>
                  </a:schemeClr>
                </a:solidFill>
                <a:latin typeface="Cambria" panose="02040503050406030204" pitchFamily="18" charset="0"/>
                <a:ea typeface="Cambria" panose="02040503050406030204" pitchFamily="18" charset="0"/>
                <a:cs typeface="Cambria" panose="02040503050406030204" pitchFamily="18" charset="0"/>
              </a:rPr>
              <a:t>ϕ</a:t>
            </a:r>
            <a:r>
              <a:rPr lang="en-US" sz="4000" baseline="-25000" dirty="0" smtClean="0">
                <a:solidFill>
                  <a:schemeClr val="accent5">
                    <a:lumMod val="75000"/>
                  </a:schemeClr>
                </a:solidFill>
                <a:latin typeface="Cambria" panose="02040503050406030204" pitchFamily="18" charset="0"/>
                <a:ea typeface="Cambria" panose="02040503050406030204" pitchFamily="18" charset="0"/>
                <a:cs typeface="Cambria" panose="02040503050406030204" pitchFamily="18" charset="0"/>
              </a:rPr>
              <a:t>21 </a:t>
            </a:r>
            <a:r>
              <a:rPr lang="tr-TR" sz="4000" dirty="0" smtClean="0">
                <a:solidFill>
                  <a:schemeClr val="accent5">
                    <a:lumMod val="75000"/>
                  </a:schemeClr>
                </a:solidFill>
                <a:latin typeface="Cambria" panose="02040503050406030204" pitchFamily="18" charset="0"/>
                <a:ea typeface="Cambria" panose="02040503050406030204" pitchFamily="18" charset="0"/>
                <a:cs typeface="Cambria" panose="02040503050406030204" pitchFamily="18" charset="0"/>
              </a:rPr>
              <a:t>+</a:t>
            </a:r>
            <a:r>
              <a:rPr lang="en-US" sz="4000" dirty="0" smtClean="0">
                <a:solidFill>
                  <a:schemeClr val="accent5">
                    <a:lumMod val="75000"/>
                  </a:schemeClr>
                </a:solidFill>
                <a:latin typeface="Cambria" panose="02040503050406030204" pitchFamily="18" charset="0"/>
                <a:ea typeface="Cambria" panose="02040503050406030204" pitchFamily="18" charset="0"/>
                <a:cs typeface="Cambria" panose="02040503050406030204" pitchFamily="18" charset="0"/>
              </a:rPr>
              <a:t> D</a:t>
            </a:r>
            <a:r>
              <a:rPr lang="en-US" sz="4000" baseline="-25000" dirty="0" smtClean="0">
                <a:solidFill>
                  <a:schemeClr val="accent5">
                    <a:lumMod val="75000"/>
                  </a:schemeClr>
                </a:solidFill>
                <a:latin typeface="Cambria" panose="02040503050406030204" pitchFamily="18" charset="0"/>
                <a:ea typeface="Cambria" panose="02040503050406030204" pitchFamily="18" charset="0"/>
                <a:cs typeface="Cambria" panose="02040503050406030204" pitchFamily="18" charset="0"/>
              </a:rPr>
              <a:t>22</a:t>
            </a:r>
            <a:r>
              <a:rPr lang="el-GR" sz="4000" i="1" dirty="0" smtClean="0">
                <a:solidFill>
                  <a:schemeClr val="accent5">
                    <a:lumMod val="75000"/>
                  </a:schemeClr>
                </a:solidFill>
                <a:latin typeface="Cambria" panose="02040503050406030204" pitchFamily="18" charset="0"/>
                <a:ea typeface="Cambria" panose="02040503050406030204" pitchFamily="18" charset="0"/>
                <a:cs typeface="Cambria" panose="02040503050406030204" pitchFamily="18" charset="0"/>
              </a:rPr>
              <a:t>ϕ</a:t>
            </a:r>
            <a:r>
              <a:rPr lang="en-US" sz="4000" baseline="-25000" dirty="0" smtClean="0">
                <a:solidFill>
                  <a:schemeClr val="accent5">
                    <a:lumMod val="75000"/>
                  </a:schemeClr>
                </a:solidFill>
                <a:latin typeface="Cambria" panose="02040503050406030204" pitchFamily="18" charset="0"/>
                <a:ea typeface="Cambria" panose="02040503050406030204" pitchFamily="18" charset="0"/>
                <a:cs typeface="Cambria" panose="02040503050406030204" pitchFamily="18" charset="0"/>
              </a:rPr>
              <a:t>22 </a:t>
            </a:r>
          </a:p>
        </p:txBody>
      </p:sp>
      <p:sp>
        <p:nvSpPr>
          <p:cNvPr id="8" name="Title 1"/>
          <p:cNvSpPr>
            <a:spLocks noGrp="1"/>
          </p:cNvSpPr>
          <p:nvPr>
            <p:ph type="title"/>
          </p:nvPr>
        </p:nvSpPr>
        <p:spPr>
          <a:xfrm>
            <a:off x="484710" y="452718"/>
            <a:ext cx="7055380" cy="1400530"/>
          </a:xfrm>
        </p:spPr>
        <p:txBody>
          <a:bodyPr/>
          <a:lstStyle/>
          <a:p>
            <a:r>
              <a:rPr lang="en-US" dirty="0" smtClean="0"/>
              <a:t>Empirical Potential </a:t>
            </a:r>
            <a:r>
              <a:rPr lang="en-US" dirty="0"/>
              <a:t>Energy Function</a:t>
            </a:r>
            <a:endParaRPr lang="tr-TR" dirty="0"/>
          </a:p>
        </p:txBody>
      </p:sp>
      <p:pic>
        <p:nvPicPr>
          <p:cNvPr id="9" name="Picture 8" descr="http://latex.codecogs.com/png.latex?\large%20\dpi%7b300%7d%20U_%7bij%7d%5e%7b(2k)%7d=A_%7bk%7dr%7b_%7bij%7d%7d%5e%7b-\lambda_%7bk%7d%7de%5e%7b-\alpha_%7bk%7dr_%7bij%7d%5e%7b2%7d%7d"/>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586307" y="4892965"/>
            <a:ext cx="5343525" cy="847725"/>
          </a:xfrm>
          <a:prstGeom prst="rect">
            <a:avLst/>
          </a:prstGeom>
          <a:solidFill>
            <a:schemeClr val="tx1"/>
          </a:solidFill>
          <a:ln w="88900">
            <a:solidFill>
              <a:srgbClr val="FFFFFF"/>
            </a:solidFill>
          </a:ln>
          <a:scene3d>
            <a:camera prst="orthographicFront"/>
            <a:lightRig rig="threePt" dir="t"/>
          </a:scene3d>
          <a:sp3d>
            <a:extrusionClr>
              <a:schemeClr val="bg2"/>
            </a:extrusionClr>
          </a:sp3d>
          <a:extLst>
            <a:ext uri="{909E8E84-426E-40DD-AFC4-6F175D3DCCD1}">
              <a14:hiddenFill xmlns:a14="http://schemas.microsoft.com/office/drawing/2010/main">
                <a:solidFill>
                  <a:srgbClr val="FFFFFF"/>
                </a:solidFill>
              </a14:hiddenFill>
            </a:ext>
          </a:extLst>
        </p:spPr>
      </p:pic>
      <p:pic>
        <p:nvPicPr>
          <p:cNvPr id="5122" name="Picture 2" descr="http://latex.codecogs.com/png.latex?\large%20\dpi%7b300%7d%20\phi_%7b2k%7d=\sum_%7bi%3Cj%7dU_%7bij%7d%5e%7b2k%7d,\quad%20\quad%20k=1,2."/>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6307" y="3583725"/>
            <a:ext cx="4466002" cy="880350"/>
          </a:xfrm>
          <a:prstGeom prst="rect">
            <a:avLst/>
          </a:prstGeom>
          <a:solidFill>
            <a:schemeClr val="tx1"/>
          </a:solidFill>
          <a:ln w="88900">
            <a:solidFill>
              <a:srgbClr val="FFFFFF"/>
            </a:solidFill>
          </a:ln>
          <a:scene3d>
            <a:camera prst="orthographicFront"/>
            <a:lightRig rig="threePt" dir="t"/>
          </a:scene3d>
          <a:sp3d>
            <a:extrusionClr>
              <a:schemeClr val="bg2"/>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112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2629</TotalTime>
  <Words>2321</Words>
  <Application>Microsoft Office PowerPoint</Application>
  <PresentationFormat>On-screen Show (4:3)</PresentationFormat>
  <Paragraphs>187</Paragraphs>
  <Slides>26</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vt:lpstr>
      <vt:lpstr>Century Gothic</vt:lpstr>
      <vt:lpstr>Wingdings 3</vt:lpstr>
      <vt:lpstr>Ion</vt:lpstr>
      <vt:lpstr>Structural Properties of Copper/Silver/Gold Nanorods under Strain</vt:lpstr>
      <vt:lpstr>Nanorods</vt:lpstr>
      <vt:lpstr>Nanorods</vt:lpstr>
      <vt:lpstr>Copper Nanorods</vt:lpstr>
      <vt:lpstr>Atomistic Computer Simulations</vt:lpstr>
      <vt:lpstr>Molecular Dynamics Method</vt:lpstr>
      <vt:lpstr>Potential Energy Function</vt:lpstr>
      <vt:lpstr>Empirical Potential Energy Function</vt:lpstr>
      <vt:lpstr>Empirical Potential Energy Function</vt:lpstr>
      <vt:lpstr>Algorithm</vt:lpstr>
      <vt:lpstr>Simulations</vt:lpstr>
      <vt:lpstr>Code complexity</vt:lpstr>
      <vt:lpstr>OpenMP</vt:lpstr>
      <vt:lpstr>CUDA Architecture</vt:lpstr>
      <vt:lpstr>CUDA Performance Results</vt:lpstr>
      <vt:lpstr>Nanowire Preparations</vt:lpstr>
      <vt:lpstr>Nanowire Preparations</vt:lpstr>
      <vt:lpstr>Simulation Results</vt:lpstr>
      <vt:lpstr>Simulation Results</vt:lpstr>
      <vt:lpstr>Simulation Results</vt:lpstr>
      <vt:lpstr>Simulation Results</vt:lpstr>
      <vt:lpstr>Simulation Results</vt:lpstr>
      <vt:lpstr>Example nanorods</vt:lpstr>
      <vt:lpstr>Example nanorods</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Properties of Copper/Silver/Gold Nanorods under Strain</dc:title>
  <dc:creator>Huseyin Yagli</dc:creator>
  <cp:lastModifiedBy>Huseyin Yagli</cp:lastModifiedBy>
  <cp:revision>40</cp:revision>
  <dcterms:created xsi:type="dcterms:W3CDTF">2012-11-14T21:42:01Z</dcterms:created>
  <dcterms:modified xsi:type="dcterms:W3CDTF">2012-11-20T02:39:45Z</dcterms:modified>
</cp:coreProperties>
</file>