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3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Linux#%E6%AD%B7%E5%8F%B2" TargetMode="External"/><Relationship Id="rId2" Type="http://schemas.openxmlformats.org/officeDocument/2006/relationships/hyperlink" Target="https://www.itdaan.com/tw/1a51cf5e08c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nux.vbird.org/linux_basic/0110whatislinux.php#whatislinux_uni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4%B8%B9%E5%B0%BC%E6%96%AF%C2%B7%E9%87%8C%E5%A5%87" TargetMode="External"/><Relationship Id="rId13" Type="http://schemas.openxmlformats.org/officeDocument/2006/relationships/hyperlink" Target="https://zh.wikipedia.org/wiki/C%E8%AF%AD%E8%A8%80" TargetMode="External"/><Relationship Id="rId3" Type="http://schemas.openxmlformats.org/officeDocument/2006/relationships/hyperlink" Target="https://zh.wikipedia.org/wiki/%E7%BE%8E%E5%9B%BD" TargetMode="External"/><Relationship Id="rId7" Type="http://schemas.openxmlformats.org/officeDocument/2006/relationships/hyperlink" Target="https://zh.wikipedia.org/wiki/%E8%82%AF%C2%B7%E6%B9%AF%E6%99%AE%E9%81%9C" TargetMode="External"/><Relationship Id="rId12" Type="http://schemas.openxmlformats.org/officeDocument/2006/relationships/hyperlink" Target="https://zh.wikipedia.org/wiki/%E7%BC%96%E7%A8%8B%E8%AF%AD%E8%A8%80" TargetMode="External"/><Relationship Id="rId2" Type="http://schemas.openxmlformats.org/officeDocument/2006/relationships/hyperlink" Target="https://zh.wikipedia.org/wiki/UNIX" TargetMode="External"/><Relationship Id="rId16" Type="http://schemas.openxmlformats.org/officeDocument/2006/relationships/hyperlink" Target="https://zh.wikipedia.org/wiki/%E7%A7%BB%E6%A4%8D_(%E8%BB%9F%E9%AB%94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93%8D%E4%BD%9C%E7%B3%BB%E7%BB%9F" TargetMode="External"/><Relationship Id="rId11" Type="http://schemas.openxmlformats.org/officeDocument/2006/relationships/hyperlink" Target="https://zh.wikipedia.org/wiki/%E6%B1%87%E7%BC%96%E8%AF%AD%E8%A8%80" TargetMode="External"/><Relationship Id="rId5" Type="http://schemas.openxmlformats.org/officeDocument/2006/relationships/hyperlink" Target="https://zh.wikipedia.org/wiki/%E8%B4%9D%E5%B0%94%E5%AE%9E%E9%AA%8C%E5%AE%A4" TargetMode="External"/><Relationship Id="rId15" Type="http://schemas.openxmlformats.org/officeDocument/2006/relationships/hyperlink" Target="https://zh.wikipedia.org/wiki/%E9%AB%98%E7%BA%A7%E8%AF%AD%E8%A8%80" TargetMode="External"/><Relationship Id="rId10" Type="http://schemas.openxmlformats.org/officeDocument/2006/relationships/hyperlink" Target="https://zh.wikipedia.org/wiki/%E5%96%AC%E4%BC%8A%C2%B7%E6%AD%90%E6%A1%91%E7%B4%8D" TargetMode="External"/><Relationship Id="rId4" Type="http://schemas.openxmlformats.org/officeDocument/2006/relationships/hyperlink" Target="https://zh.wikipedia.org/wiki/AT%26T" TargetMode="External"/><Relationship Id="rId9" Type="http://schemas.openxmlformats.org/officeDocument/2006/relationships/hyperlink" Target="https://zh.wikipedia.org/wiki/%E9%81%93%E6%A0%BC%E6%8B%89%E6%96%AF%C2%B7%E9%BA%A5%E5%85%8B%E7%BE%85%E4%BC%8A" TargetMode="External"/><Relationship Id="rId14" Type="http://schemas.openxmlformats.org/officeDocument/2006/relationships/hyperlink" Target="https://zh.wikipedia.org/wiki/Linux#cite_note-1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A0B4F-B193-4F73-9689-52538B9F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1123435"/>
            <a:ext cx="8361229" cy="2098226"/>
          </a:xfrm>
        </p:spPr>
        <p:txBody>
          <a:bodyPr/>
          <a:lstStyle/>
          <a:p>
            <a:r>
              <a:rPr lang="en-US" altLang="zh-TW" b="1" dirty="0"/>
              <a:t>Linux</a:t>
            </a:r>
            <a:r>
              <a:rPr lang="zh-TW" altLang="en-US" b="1" dirty="0"/>
              <a:t>是什麼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35E8E6-BB5F-4F19-ABB2-7C449DA6D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886680"/>
            <a:ext cx="6831673" cy="1086237"/>
          </a:xfrm>
        </p:spPr>
        <p:txBody>
          <a:bodyPr/>
          <a:lstStyle/>
          <a:p>
            <a:r>
              <a:rPr lang="zh-TW" altLang="en-US" dirty="0"/>
              <a:t>系統程式</a:t>
            </a:r>
            <a:r>
              <a:rPr lang="en-US" altLang="zh-TW" dirty="0"/>
              <a:t>-</a:t>
            </a:r>
            <a:r>
              <a:rPr lang="zh-TW" altLang="en-US" dirty="0"/>
              <a:t>期中報告</a:t>
            </a:r>
            <a:endParaRPr lang="en-US" altLang="zh-TW" dirty="0"/>
          </a:p>
          <a:p>
            <a:r>
              <a:rPr lang="en-US" altLang="zh-TW" dirty="0"/>
              <a:t>110710533</a:t>
            </a:r>
            <a:r>
              <a:rPr lang="zh-TW" altLang="en-US" dirty="0"/>
              <a:t> 資工二 施泓宇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235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5BAE5-F673-4B88-B830-763C1B8A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9327"/>
            <a:ext cx="9601200" cy="1485900"/>
          </a:xfrm>
        </p:spPr>
        <p:txBody>
          <a:bodyPr/>
          <a:lstStyle/>
          <a:p>
            <a:r>
              <a:rPr lang="en-US" altLang="zh-TW" dirty="0"/>
              <a:t>1.2.4</a:t>
            </a:r>
            <a:r>
              <a:rPr lang="zh-TW" altLang="en-US" dirty="0"/>
              <a:t> 創建腳本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C1B41B-22B7-4B70-9F0C-9EE40EB9C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51965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可以使用</a:t>
            </a:r>
            <a:r>
              <a:rPr lang="en-US" altLang="zh-TW" dirty="0"/>
              <a:t>vim</a:t>
            </a:r>
            <a:r>
              <a:rPr lang="zh-TW" altLang="en-US" dirty="0"/>
              <a:t>編輯腳本文件，使用</a:t>
            </a:r>
            <a:r>
              <a:rPr lang="en-US" altLang="zh-TW" dirty="0"/>
              <a:t>bash</a:t>
            </a:r>
            <a:r>
              <a:rPr lang="zh-TW" altLang="en-US" dirty="0"/>
              <a:t>的話腳本文件的首行是：</a:t>
            </a:r>
            <a:r>
              <a:rPr lang="en-US" altLang="zh-TW" dirty="0"/>
              <a:t>#!/bin/</a:t>
            </a:r>
            <a:r>
              <a:rPr lang="en-US" altLang="zh-TW" dirty="0" err="1"/>
              <a:t>sh</a:t>
            </a:r>
            <a:r>
              <a:rPr lang="en-US" altLang="zh-TW" dirty="0"/>
              <a:t> </a:t>
            </a:r>
            <a:r>
              <a:rPr lang="zh-TW" altLang="en-US" dirty="0"/>
              <a:t>聲明語句。</a:t>
            </a:r>
          </a:p>
          <a:p>
            <a:r>
              <a:rPr lang="en-US" altLang="zh-TW" dirty="0" err="1"/>
              <a:t>linux</a:t>
            </a:r>
            <a:r>
              <a:rPr lang="zh-TW" altLang="en-US" dirty="0"/>
              <a:t>中的變量不用聲明類型，系統默認是字符串型，當時數值時，系統會自動轉變類型，使用“</a:t>
            </a:r>
            <a:r>
              <a:rPr lang="en-US" altLang="zh-TW" dirty="0"/>
              <a:t>$”+</a:t>
            </a:r>
            <a:r>
              <a:rPr lang="zh-TW" altLang="en-US" dirty="0"/>
              <a:t>變量名，可以訪問變量內容。要想輸出空格，要用“”括起來，否則空格會被會略。</a:t>
            </a:r>
          </a:p>
          <a:p>
            <a:r>
              <a:rPr lang="zh-TW" altLang="en-US" dirty="0"/>
              <a:t>可以使用</a:t>
            </a:r>
            <a:r>
              <a:rPr lang="en-US" altLang="zh-TW" dirty="0"/>
              <a:t>read</a:t>
            </a:r>
            <a:r>
              <a:rPr lang="zh-TW" altLang="en-US" dirty="0"/>
              <a:t>操作將命令行下用戶輸入的內容賦值給指定的變量。</a:t>
            </a:r>
          </a:p>
          <a:p>
            <a:r>
              <a:rPr lang="zh-TW" altLang="en-US" dirty="0"/>
              <a:t>“”    ‘’　　</a:t>
            </a:r>
            <a:r>
              <a:rPr lang="en-US" altLang="zh-TW" dirty="0"/>
              <a:t>\</a:t>
            </a:r>
            <a:r>
              <a:rPr lang="zh-TW" altLang="en-US" dirty="0"/>
              <a:t>　　對變量操作的區別：</a:t>
            </a:r>
          </a:p>
          <a:p>
            <a:r>
              <a:rPr lang="zh-TW" altLang="en-US" dirty="0"/>
              <a:t>“</a:t>
            </a:r>
            <a:r>
              <a:rPr lang="en-US" altLang="zh-TW" dirty="0"/>
              <a:t>$</a:t>
            </a:r>
            <a:r>
              <a:rPr lang="zh-TW" altLang="en-US" dirty="0"/>
              <a:t>變量名”輸出的是變量的內容，</a:t>
            </a:r>
          </a:p>
          <a:p>
            <a:r>
              <a:rPr lang="zh-TW" altLang="en-US" dirty="0"/>
              <a:t>‘</a:t>
            </a:r>
            <a:r>
              <a:rPr lang="en-US" altLang="zh-TW" dirty="0"/>
              <a:t>$</a:t>
            </a:r>
            <a:r>
              <a:rPr lang="zh-TW" altLang="en-US" dirty="0"/>
              <a:t>變量名’ 　　 </a:t>
            </a:r>
            <a:r>
              <a:rPr lang="en-US" altLang="zh-TW" dirty="0"/>
              <a:t>\$</a:t>
            </a:r>
            <a:r>
              <a:rPr lang="zh-TW" altLang="en-US" dirty="0"/>
              <a:t>變量名輸出的是變量名本身，也就是說他們兩個去掉了</a:t>
            </a:r>
            <a:r>
              <a:rPr lang="en-US" altLang="zh-TW" dirty="0"/>
              <a:t>$</a:t>
            </a:r>
            <a:r>
              <a:rPr lang="zh-TW" altLang="en-US" dirty="0"/>
              <a:t>的作用。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74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06429-B363-43CF-804F-026AA16D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74194AD-48AD-4936-BE0E-82A63CE47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115" y="782565"/>
            <a:ext cx="7844528" cy="52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7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83AB8-6A6E-4A0D-8F3E-C5B9D3D5D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109"/>
            <a:ext cx="9601200" cy="5687291"/>
          </a:xfrm>
        </p:spPr>
        <p:txBody>
          <a:bodyPr/>
          <a:lstStyle/>
          <a:p>
            <a:r>
              <a:rPr lang="zh-TW" altLang="en-US" dirty="0"/>
              <a:t>注意創建完腳本文件后需要把該文件的執行權限加上，命令為：</a:t>
            </a:r>
            <a:r>
              <a:rPr lang="en-US" altLang="zh-TW" dirty="0" err="1"/>
              <a:t>chmod</a:t>
            </a:r>
            <a:r>
              <a:rPr lang="en-US" altLang="zh-TW" dirty="0"/>
              <a:t> +x  </a:t>
            </a:r>
            <a:r>
              <a:rPr lang="zh-TW" altLang="en-US" dirty="0"/>
              <a:t>文件名</a:t>
            </a:r>
          </a:p>
          <a:p>
            <a:r>
              <a:rPr lang="zh-TW" altLang="en-US" dirty="0"/>
              <a:t>在環境變量中，</a:t>
            </a:r>
            <a:r>
              <a:rPr lang="en-US" altLang="zh-TW" dirty="0"/>
              <a:t>IFS</a:t>
            </a:r>
            <a:r>
              <a:rPr lang="zh-TW" altLang="en-US" dirty="0"/>
              <a:t>表示輸入域分隔符，用戶可以將空格、制表符、換行符賦值給他，然后當</a:t>
            </a:r>
            <a:r>
              <a:rPr lang="en-US" altLang="zh-TW" dirty="0"/>
              <a:t>shell</a:t>
            </a:r>
            <a:r>
              <a:rPr lang="zh-TW" altLang="en-US" dirty="0"/>
              <a:t>讀取輸入時就可以安裝</a:t>
            </a:r>
            <a:r>
              <a:rPr lang="en-US" altLang="zh-TW" dirty="0"/>
              <a:t>IFS</a:t>
            </a:r>
            <a:r>
              <a:rPr lang="zh-TW" altLang="en-US" dirty="0"/>
              <a:t>的值分隔單詞，</a:t>
            </a:r>
            <a:r>
              <a:rPr lang="en-US" altLang="zh-TW" dirty="0" err="1"/>
              <a:t>eg</a:t>
            </a:r>
            <a:r>
              <a:rPr lang="zh-TW" altLang="en-US" dirty="0"/>
              <a:t>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133B3B-DCEC-4BEF-ACFE-080BC7022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08" y="1961284"/>
            <a:ext cx="9832843" cy="37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7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069C5-2378-4063-BAC6-A2657EF9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2C47FB-25D1-44F5-A4D4-8F81D958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33054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可以看出“</a:t>
            </a:r>
            <a:r>
              <a:rPr lang="en-US" altLang="zh-TW" dirty="0"/>
              <a:t>$@”</a:t>
            </a:r>
            <a:r>
              <a:rPr lang="zh-TW" altLang="en-US" dirty="0"/>
              <a:t>是不受</a:t>
            </a:r>
            <a:r>
              <a:rPr lang="en-US" altLang="zh-TW" b="1" dirty="0"/>
              <a:t>IFS</a:t>
            </a:r>
            <a:r>
              <a:rPr lang="zh-TW" altLang="en-US" dirty="0"/>
              <a:t>影響的，</a:t>
            </a:r>
            <a:r>
              <a:rPr lang="en-US" altLang="zh-TW" dirty="0"/>
              <a:t>"$*"</a:t>
            </a:r>
            <a:r>
              <a:rPr lang="zh-TW" altLang="en-US" dirty="0"/>
              <a:t>則受</a:t>
            </a:r>
            <a:r>
              <a:rPr lang="en-US" altLang="zh-TW" dirty="0"/>
              <a:t>IFS</a:t>
            </a:r>
            <a:r>
              <a:rPr lang="zh-TW" altLang="en-US" dirty="0"/>
              <a:t>影響。</a:t>
            </a:r>
          </a:p>
          <a:p>
            <a:r>
              <a:rPr lang="zh-TW" altLang="en-US" dirty="0"/>
              <a:t>布爾命令：</a:t>
            </a:r>
            <a:r>
              <a:rPr lang="en-US" altLang="zh-TW" b="1" dirty="0"/>
              <a:t>test</a:t>
            </a:r>
            <a:r>
              <a:rPr lang="zh-TW" altLang="en-US" b="1" dirty="0"/>
              <a:t>或者</a:t>
            </a:r>
            <a:r>
              <a:rPr lang="en-US" altLang="zh-TW" b="1" dirty="0"/>
              <a:t>[]</a:t>
            </a:r>
            <a:endParaRPr lang="zh-TW" altLang="en-US" dirty="0"/>
          </a:p>
          <a:p>
            <a:r>
              <a:rPr lang="zh-TW" altLang="en-US" dirty="0"/>
              <a:t>條件語句后面跟的條件可以放在</a:t>
            </a:r>
            <a:r>
              <a:rPr lang="en-US" altLang="zh-TW" dirty="0"/>
              <a:t>test</a:t>
            </a:r>
            <a:r>
              <a:rPr lang="zh-TW" altLang="en-US" dirty="0"/>
              <a:t>或者</a:t>
            </a:r>
            <a:r>
              <a:rPr lang="en-US" altLang="zh-TW" dirty="0"/>
              <a:t>[]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模板為：</a:t>
            </a:r>
            <a:r>
              <a:rPr lang="en-US" altLang="zh-TW" dirty="0"/>
              <a:t>if test </a:t>
            </a:r>
            <a:r>
              <a:rPr lang="zh-TW" altLang="en-US" dirty="0"/>
              <a:t>條件                        </a:t>
            </a:r>
            <a:r>
              <a:rPr lang="en-US" altLang="zh-TW" dirty="0"/>
              <a:t>if [  </a:t>
            </a:r>
            <a:r>
              <a:rPr lang="zh-TW" altLang="en-US" dirty="0"/>
              <a:t>條件 </a:t>
            </a:r>
            <a:r>
              <a:rPr lang="en-US" altLang="zh-TW" dirty="0"/>
              <a:t>]  </a:t>
            </a:r>
            <a:r>
              <a:rPr lang="zh-TW" altLang="en-US" b="1" dirty="0"/>
              <a:t>要注意</a:t>
            </a:r>
            <a:r>
              <a:rPr lang="en-US" altLang="zh-TW" b="1" dirty="0"/>
              <a:t>[]</a:t>
            </a:r>
            <a:r>
              <a:rPr lang="zh-TW" altLang="en-US" b="1" dirty="0"/>
              <a:t>和條件語句之間要有空格隔開</a:t>
            </a:r>
            <a:r>
              <a:rPr lang="en-US" altLang="zh-TW" b="1" dirty="0"/>
              <a:t>,</a:t>
            </a:r>
            <a:r>
              <a:rPr lang="zh-TW" altLang="en-US" b="1" dirty="0"/>
              <a:t>並且等號左右都要有空格</a:t>
            </a:r>
            <a:endParaRPr lang="zh-TW" altLang="en-US" dirty="0"/>
          </a:p>
          <a:p>
            <a:r>
              <a:rPr lang="zh-TW" altLang="en-US" dirty="0"/>
              <a:t>　　　　然後</a:t>
            </a:r>
          </a:p>
          <a:p>
            <a:r>
              <a:rPr lang="zh-TW" altLang="en-US" dirty="0"/>
              <a:t>　　　　　　執行語句                               執行語句</a:t>
            </a:r>
          </a:p>
          <a:p>
            <a:r>
              <a:rPr lang="zh-TW" altLang="en-US" dirty="0"/>
              <a:t>　　　　</a:t>
            </a:r>
            <a:r>
              <a:rPr lang="en-US" altLang="zh-TW" dirty="0"/>
              <a:t>fi </a:t>
            </a:r>
            <a:r>
              <a:rPr lang="en-US" altLang="zh-TW" dirty="0" err="1"/>
              <a:t>fi</a:t>
            </a:r>
            <a:endParaRPr lang="en-US" altLang="zh-TW" dirty="0"/>
          </a:p>
          <a:p>
            <a:r>
              <a:rPr lang="zh-TW" altLang="en-US" dirty="0"/>
              <a:t>比較的條件可以有字符串、算術、文件相關測試，一下三個表都來自於</a:t>
            </a:r>
            <a:r>
              <a:rPr lang="en-US" altLang="zh-TW" dirty="0"/>
              <a:t>《</a:t>
            </a:r>
            <a:r>
              <a:rPr lang="en-US" altLang="zh-TW" dirty="0" err="1"/>
              <a:t>linux</a:t>
            </a:r>
            <a:r>
              <a:rPr lang="zh-TW" altLang="en-US" dirty="0"/>
              <a:t>程序設計（第</a:t>
            </a:r>
            <a:r>
              <a:rPr lang="en-US" altLang="zh-TW" dirty="0"/>
              <a:t>4</a:t>
            </a:r>
            <a:r>
              <a:rPr lang="zh-TW" altLang="en-US" dirty="0"/>
              <a:t>版）</a:t>
            </a:r>
            <a:r>
              <a:rPr lang="en-US" altLang="zh-TW" dirty="0"/>
              <a:t>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5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BE241-E086-4E11-8673-D3317EF1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EA69A7-9118-4A6C-B50B-CA97B3F47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48" y="2272145"/>
            <a:ext cx="10208234" cy="27570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993502E-E552-45CC-AFEC-0182C12D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53" y="110837"/>
            <a:ext cx="10281829" cy="21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3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B5BC8A-BBBB-4489-B97F-4383B2F6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8" y="439881"/>
            <a:ext cx="10241893" cy="34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BF0C4-01F8-4279-96A8-2EAEB27A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1.2.5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語句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92683-1305-497B-B9B3-E940A6CB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每組</a:t>
            </a:r>
            <a:r>
              <a:rPr lang="en-US" altLang="zh-TW" dirty="0"/>
              <a:t>if</a:t>
            </a:r>
            <a:r>
              <a:rPr lang="zh-TW" altLang="en-US" dirty="0"/>
              <a:t>語句都要使用</a:t>
            </a:r>
            <a:r>
              <a:rPr lang="en-US" altLang="zh-TW" dirty="0"/>
              <a:t>fi</a:t>
            </a:r>
            <a:r>
              <a:rPr lang="zh-TW" altLang="en-US" dirty="0"/>
              <a:t>做結束標志，</a:t>
            </a:r>
            <a:r>
              <a:rPr lang="en-US" altLang="zh-TW" dirty="0" err="1"/>
              <a:t>eg</a:t>
            </a:r>
            <a:r>
              <a:rPr lang="zh-TW" altLang="en-US" dirty="0"/>
              <a:t>：</a:t>
            </a:r>
          </a:p>
          <a:p>
            <a:r>
              <a:rPr lang="en-US" altLang="zh-TW" dirty="0"/>
              <a:t>if </a:t>
            </a:r>
            <a:r>
              <a:rPr lang="zh-TW" altLang="en-US" dirty="0"/>
              <a:t>條件　　　　　　　　　　　　　　　　　　　　　　　　</a:t>
            </a:r>
            <a:r>
              <a:rPr lang="en-US" altLang="zh-TW" dirty="0"/>
              <a:t>if </a:t>
            </a:r>
            <a:r>
              <a:rPr lang="zh-TW" altLang="en-US" dirty="0"/>
              <a:t>條件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然後</a:t>
            </a:r>
          </a:p>
          <a:p>
            <a:r>
              <a:rPr lang="zh-TW" altLang="en-US" dirty="0"/>
              <a:t>　　語句</a:t>
            </a:r>
            <a:r>
              <a:rPr lang="en-US" altLang="zh-TW" dirty="0"/>
              <a:t>1</a:t>
            </a:r>
            <a:r>
              <a:rPr lang="zh-TW" altLang="en-US" dirty="0"/>
              <a:t>　　　　　　　　　　　　　　　　　　　　　　　　　　語句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else</a:t>
            </a:r>
            <a:r>
              <a:rPr lang="zh-TW" altLang="en-US" dirty="0"/>
              <a:t>　　　　　　　　　　　　　　　　　　　　　　　　　</a:t>
            </a:r>
            <a:r>
              <a:rPr lang="en-US" altLang="zh-TW" dirty="0" err="1"/>
              <a:t>elif</a:t>
            </a:r>
            <a:r>
              <a:rPr lang="en-US" altLang="zh-TW" dirty="0"/>
              <a:t> </a:t>
            </a:r>
            <a:r>
              <a:rPr lang="zh-TW" altLang="en-US" dirty="0"/>
              <a:t>條件</a:t>
            </a:r>
            <a:r>
              <a:rPr lang="en-US" altLang="zh-TW" dirty="0"/>
              <a:t>2</a:t>
            </a:r>
          </a:p>
          <a:p>
            <a:r>
              <a:rPr lang="zh-TW" altLang="en-US" dirty="0"/>
              <a:t>　　語句</a:t>
            </a:r>
            <a:r>
              <a:rPr lang="en-US" altLang="zh-TW" dirty="0"/>
              <a:t>2</a:t>
            </a:r>
            <a:r>
              <a:rPr lang="zh-TW" altLang="en-US" dirty="0"/>
              <a:t>　　　　　　　　　　　　　　　　　　　　　　</a:t>
            </a:r>
            <a:r>
              <a:rPr lang="en-US" altLang="zh-TW" dirty="0"/>
              <a:t>then</a:t>
            </a:r>
            <a:r>
              <a:rPr lang="zh-TW" altLang="en-US" dirty="0"/>
              <a:t>　　　　</a:t>
            </a:r>
          </a:p>
          <a:p>
            <a:r>
              <a:rPr lang="zh-TW" altLang="en-US" dirty="0"/>
              <a:t>　　　　　　　　　　　　　　　　　　　　　　　　　　　　　　語句</a:t>
            </a:r>
            <a:r>
              <a:rPr lang="en-US" altLang="zh-TW" dirty="0"/>
              <a:t>2</a:t>
            </a:r>
          </a:p>
          <a:p>
            <a:r>
              <a:rPr lang="zh-TW" altLang="en-US" dirty="0"/>
              <a:t>其他</a:t>
            </a:r>
          </a:p>
          <a:p>
            <a:r>
              <a:rPr lang="zh-TW" altLang="en-US" dirty="0"/>
              <a:t>　　　　　　　　　　　　　　　　　　　　　　　　　　　　　　　　語句</a:t>
            </a:r>
            <a:r>
              <a:rPr lang="en-US" altLang="zh-TW" dirty="0"/>
              <a:t>3</a:t>
            </a:r>
          </a:p>
          <a:p>
            <a:r>
              <a:rPr lang="zh-TW" altLang="en-US" dirty="0"/>
              <a:t>　　　　　　　　　　　　　　　　　　　　　　　　　　　是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08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02FB2-7E30-405C-904E-0EED70D1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1365466-E742-4F3F-B02E-E3BED90F1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87927"/>
            <a:ext cx="6176806" cy="54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5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C6837-A508-4D82-B32C-BFF1AB9B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1.2.6 for</a:t>
            </a:r>
            <a:r>
              <a:rPr lang="zh-TW" altLang="en-US" dirty="0"/>
              <a:t>語句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40195-D85D-4450-9047-74B17B0F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449782"/>
          </a:xfrm>
        </p:spPr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語句一般針對於字符串</a:t>
            </a:r>
          </a:p>
          <a:p>
            <a:r>
              <a:rPr lang="zh-TW" altLang="en-US" dirty="0"/>
              <a:t>模板： </a:t>
            </a:r>
            <a:r>
              <a:rPr lang="en-US" altLang="zh-TW" dirty="0"/>
              <a:t>for </a:t>
            </a:r>
            <a:r>
              <a:rPr lang="zh-TW" altLang="en-US" dirty="0"/>
              <a:t>變量名 </a:t>
            </a:r>
            <a:r>
              <a:rPr lang="en-US" altLang="zh-TW" dirty="0"/>
              <a:t>in </a:t>
            </a:r>
            <a:r>
              <a:rPr lang="zh-TW" altLang="en-US" dirty="0"/>
              <a:t>值的范圍（一般為字符串）</a:t>
            </a:r>
          </a:p>
          <a:p>
            <a:r>
              <a:rPr lang="zh-TW" altLang="en-US" dirty="0"/>
              <a:t>　　　 做 </a:t>
            </a:r>
          </a:p>
          <a:p>
            <a:r>
              <a:rPr lang="zh-TW" altLang="en-US" dirty="0"/>
              <a:t>　　　　　　語句</a:t>
            </a:r>
          </a:p>
          <a:p>
            <a:r>
              <a:rPr lang="zh-TW" altLang="en-US" dirty="0"/>
              <a:t>　　　做完了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2EB1EF-E40F-4148-B1C5-6D1D2DBE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144" y="3429000"/>
            <a:ext cx="5195455" cy="32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9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712AD-F802-4730-ACBF-839855F6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1.2.7 while</a:t>
            </a:r>
            <a:r>
              <a:rPr lang="zh-TW" altLang="en-US" dirty="0"/>
              <a:t>語句和</a:t>
            </a:r>
            <a:r>
              <a:rPr lang="en-US" altLang="zh-TW" dirty="0"/>
              <a:t>until</a:t>
            </a:r>
            <a:r>
              <a:rPr lang="zh-TW" altLang="en-US" dirty="0"/>
              <a:t>語句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595EA-1087-4BBB-B3BE-E14138B2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和</a:t>
            </a:r>
            <a:r>
              <a:rPr lang="en-US" altLang="zh-TW" dirty="0"/>
              <a:t>until</a:t>
            </a:r>
            <a:r>
              <a:rPr lang="zh-TW" altLang="en-US" dirty="0"/>
              <a:t>語句的區別是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while</a:t>
            </a:r>
            <a:r>
              <a:rPr lang="zh-TW" altLang="en-US" dirty="0"/>
              <a:t>語句至少執行一次，而</a:t>
            </a:r>
            <a:r>
              <a:rPr lang="en-US" altLang="zh-TW" dirty="0"/>
              <a:t>until</a:t>
            </a:r>
            <a:r>
              <a:rPr lang="zh-TW" altLang="en-US" dirty="0"/>
              <a:t>語句則不一定；</a:t>
            </a:r>
            <a:r>
              <a:rPr lang="en-US" altLang="zh-TW" dirty="0"/>
              <a:t>while</a:t>
            </a:r>
            <a:r>
              <a:rPr lang="zh-TW" altLang="en-US" dirty="0"/>
              <a:t>是條件為真時執行循環體，</a:t>
            </a:r>
            <a:r>
              <a:rPr lang="en-US" altLang="zh-TW" dirty="0"/>
              <a:t>until</a:t>
            </a:r>
            <a:r>
              <a:rPr lang="zh-TW" altLang="en-US" dirty="0"/>
              <a:t>是當條件不成立時執行循環體（如果判斷某個用戶登錄的話用</a:t>
            </a:r>
            <a:r>
              <a:rPr lang="en-US" altLang="zh-TW" dirty="0"/>
              <a:t>until</a:t>
            </a:r>
            <a:r>
              <a:rPr lang="zh-TW" altLang="en-US" dirty="0"/>
              <a:t>語句比較合理）</a:t>
            </a:r>
          </a:p>
          <a:p>
            <a:r>
              <a:rPr lang="zh-TW" altLang="en-US" dirty="0"/>
              <a:t>模板：</a:t>
            </a:r>
            <a:r>
              <a:rPr lang="en-US" altLang="zh-TW" dirty="0"/>
              <a:t>while</a:t>
            </a:r>
            <a:r>
              <a:rPr lang="zh-TW" altLang="en-US" dirty="0"/>
              <a:t>（</a:t>
            </a:r>
            <a:r>
              <a:rPr lang="en-US" altLang="zh-TW" dirty="0"/>
              <a:t>until</a:t>
            </a:r>
            <a:r>
              <a:rPr lang="zh-TW" altLang="en-US" dirty="0"/>
              <a:t>）條件</a:t>
            </a:r>
          </a:p>
          <a:p>
            <a:r>
              <a:rPr lang="zh-TW" altLang="en-US" dirty="0"/>
              <a:t>　　　做</a:t>
            </a:r>
          </a:p>
          <a:p>
            <a:r>
              <a:rPr lang="zh-TW" altLang="en-US" dirty="0"/>
              <a:t>　　　　　　語句</a:t>
            </a:r>
          </a:p>
          <a:p>
            <a:r>
              <a:rPr lang="zh-TW" altLang="en-US" dirty="0"/>
              <a:t>　　　做完了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E1FDB2-E758-4644-BCFD-591C08B7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295" y="3625994"/>
            <a:ext cx="5524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105BFB-5189-4F41-A5AC-D9998167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0"/>
            <a:ext cx="9601200" cy="5867400"/>
          </a:xfrm>
        </p:spPr>
        <p:txBody>
          <a:bodyPr/>
          <a:lstStyle/>
          <a:p>
            <a:r>
              <a:rPr lang="en-US" altLang="zh-TW" dirty="0"/>
              <a:t>1.1</a:t>
            </a:r>
            <a:r>
              <a:rPr lang="zh-TW" altLang="en-US" dirty="0"/>
              <a:t> </a:t>
            </a:r>
            <a:r>
              <a:rPr lang="zh-TW" altLang="en-US" b="1" dirty="0"/>
              <a:t>什麼是</a:t>
            </a:r>
            <a:r>
              <a:rPr lang="en-US" altLang="zh-TW" b="1" dirty="0"/>
              <a:t>Linux</a:t>
            </a:r>
          </a:p>
          <a:p>
            <a:pPr lvl="1"/>
            <a:r>
              <a:rPr lang="en-US" altLang="zh-TW" i="0" dirty="0"/>
              <a:t>1.1.1</a:t>
            </a:r>
            <a:r>
              <a:rPr lang="zh-TW" altLang="en-US" i="0" dirty="0"/>
              <a:t> </a:t>
            </a:r>
            <a:r>
              <a:rPr lang="en-US" altLang="zh-TW" i="0" dirty="0"/>
              <a:t>Linux</a:t>
            </a:r>
            <a:r>
              <a:rPr lang="zh-TW" altLang="en-US" i="0" dirty="0"/>
              <a:t>是什麼</a:t>
            </a:r>
            <a:r>
              <a:rPr lang="en-US" altLang="zh-TW" i="0" dirty="0"/>
              <a:t>?</a:t>
            </a:r>
            <a:r>
              <a:rPr lang="zh-TW" altLang="en-US" i="0" dirty="0"/>
              <a:t>作業系統</a:t>
            </a:r>
            <a:r>
              <a:rPr lang="en-US" altLang="zh-TW" i="0" dirty="0"/>
              <a:t>?</a:t>
            </a:r>
            <a:r>
              <a:rPr lang="zh-TW" altLang="en-US" i="0" dirty="0"/>
              <a:t>應用程式</a:t>
            </a:r>
            <a:r>
              <a:rPr lang="en-US" altLang="zh-TW" i="0" dirty="0"/>
              <a:t>?----------------------------------03</a:t>
            </a:r>
          </a:p>
          <a:p>
            <a:pPr lvl="1"/>
            <a:r>
              <a:rPr lang="en-US" altLang="zh-TW" i="0" dirty="0"/>
              <a:t>1.1.2</a:t>
            </a:r>
            <a:r>
              <a:rPr lang="zh-TW" altLang="en-US" i="0" dirty="0"/>
              <a:t> </a:t>
            </a:r>
            <a:r>
              <a:rPr lang="en-US" altLang="zh-TW" i="0" dirty="0"/>
              <a:t>Linux</a:t>
            </a:r>
            <a:r>
              <a:rPr lang="zh-TW" altLang="en-US" i="0" dirty="0"/>
              <a:t>的應用</a:t>
            </a:r>
            <a:r>
              <a:rPr lang="en-US" altLang="zh-TW" i="0" dirty="0"/>
              <a:t>------------------------------------------------------------------------04</a:t>
            </a:r>
          </a:p>
          <a:p>
            <a:pPr lvl="1"/>
            <a:r>
              <a:rPr lang="en-US" altLang="zh-TW" i="0" dirty="0"/>
              <a:t>1.1.3</a:t>
            </a:r>
            <a:r>
              <a:rPr lang="zh-TW" altLang="en-US" i="0" dirty="0"/>
              <a:t> </a:t>
            </a:r>
            <a:r>
              <a:rPr lang="en-US" altLang="zh-TW" i="0" dirty="0"/>
              <a:t>Linux</a:t>
            </a:r>
            <a:r>
              <a:rPr lang="zh-TW" altLang="en-US" i="0" dirty="0"/>
              <a:t>歷史</a:t>
            </a:r>
            <a:r>
              <a:rPr lang="en-US" altLang="zh-TW" i="0" dirty="0"/>
              <a:t>----------------------------------------------------------------------------05</a:t>
            </a:r>
            <a:endParaRPr lang="en-US" altLang="zh-TW" dirty="0"/>
          </a:p>
          <a:p>
            <a:r>
              <a:rPr lang="en-US" altLang="zh-TW" dirty="0"/>
              <a:t>1.2 </a:t>
            </a:r>
            <a:r>
              <a:rPr lang="en-US" altLang="zh-TW" b="1" dirty="0"/>
              <a:t>Linux</a:t>
            </a:r>
            <a:r>
              <a:rPr lang="zh-TW" altLang="en-US" b="1" dirty="0"/>
              <a:t>程序設計之</a:t>
            </a:r>
            <a:r>
              <a:rPr lang="en-US" altLang="zh-TW" b="1" dirty="0"/>
              <a:t>shell</a:t>
            </a:r>
            <a:r>
              <a:rPr lang="zh-TW" altLang="en-US" b="1" dirty="0"/>
              <a:t>程序設計</a:t>
            </a:r>
            <a:endParaRPr lang="en-US" altLang="zh-TW" dirty="0"/>
          </a:p>
          <a:p>
            <a:pPr lvl="1"/>
            <a:r>
              <a:rPr lang="en-US" altLang="zh-TW" i="0" dirty="0"/>
              <a:t>1.2.1</a:t>
            </a:r>
            <a:r>
              <a:rPr lang="en-US" altLang="zh-TW" b="1" i="0" dirty="0"/>
              <a:t> </a:t>
            </a:r>
            <a:r>
              <a:rPr lang="zh-TW" altLang="en-US" i="0" dirty="0"/>
              <a:t>前言</a:t>
            </a:r>
            <a:endParaRPr lang="en-US" altLang="zh-TW" i="0" dirty="0"/>
          </a:p>
          <a:p>
            <a:pPr lvl="1"/>
            <a:r>
              <a:rPr lang="en-US" altLang="zh-TW" i="0" dirty="0"/>
              <a:t>1.2.2</a:t>
            </a:r>
            <a:r>
              <a:rPr lang="zh-TW" altLang="en-US" i="0" dirty="0"/>
              <a:t> 重定向</a:t>
            </a:r>
            <a:endParaRPr lang="en-US" altLang="zh-TW" i="0" dirty="0"/>
          </a:p>
          <a:p>
            <a:pPr lvl="1"/>
            <a:r>
              <a:rPr lang="en-US" altLang="zh-TW" i="0" dirty="0"/>
              <a:t>1.2.3</a:t>
            </a:r>
            <a:r>
              <a:rPr lang="zh-TW" altLang="en-US" i="0" dirty="0"/>
              <a:t> 管道與通配符</a:t>
            </a:r>
            <a:endParaRPr lang="en-US" altLang="zh-TW" i="0" dirty="0"/>
          </a:p>
          <a:p>
            <a:pPr lvl="1"/>
            <a:r>
              <a:rPr lang="en-US" altLang="zh-TW" i="0" dirty="0"/>
              <a:t>1.2.4</a:t>
            </a:r>
            <a:r>
              <a:rPr lang="zh-TW" altLang="en-US" i="0" dirty="0"/>
              <a:t> 創建腳本</a:t>
            </a:r>
            <a:endParaRPr lang="en-US" altLang="zh-TW" i="0" dirty="0"/>
          </a:p>
          <a:p>
            <a:pPr lvl="1"/>
            <a:r>
              <a:rPr lang="en-US" altLang="zh-TW" i="0" dirty="0"/>
              <a:t>1.2.5</a:t>
            </a:r>
            <a:r>
              <a:rPr lang="zh-TW" altLang="en-US" i="0" dirty="0"/>
              <a:t> </a:t>
            </a:r>
            <a:r>
              <a:rPr lang="en-US" altLang="zh-TW" i="0" dirty="0"/>
              <a:t>if</a:t>
            </a:r>
            <a:r>
              <a:rPr lang="zh-TW" altLang="en-US" i="0" dirty="0"/>
              <a:t>語句</a:t>
            </a:r>
            <a:endParaRPr lang="en-US" altLang="zh-TW" i="0" dirty="0"/>
          </a:p>
          <a:p>
            <a:pPr lvl="1"/>
            <a:r>
              <a:rPr lang="en-US" altLang="zh-TW" i="0" dirty="0"/>
              <a:t>1.2.6 for</a:t>
            </a:r>
            <a:r>
              <a:rPr lang="zh-TW" altLang="en-US" i="0" dirty="0"/>
              <a:t>語句</a:t>
            </a:r>
            <a:endParaRPr lang="en-US" altLang="zh-TW" i="0" dirty="0"/>
          </a:p>
          <a:p>
            <a:pPr lvl="1"/>
            <a:r>
              <a:rPr lang="en-US" altLang="zh-TW" i="0" dirty="0"/>
              <a:t>1.2.7 while</a:t>
            </a:r>
            <a:r>
              <a:rPr lang="zh-TW" altLang="en-US" i="0" dirty="0"/>
              <a:t>語句和</a:t>
            </a:r>
            <a:r>
              <a:rPr lang="en-US" altLang="zh-TW" i="0" dirty="0"/>
              <a:t>until</a:t>
            </a:r>
            <a:r>
              <a:rPr lang="zh-TW" altLang="en-US" i="0" dirty="0"/>
              <a:t>語句</a:t>
            </a:r>
            <a:endParaRPr lang="en-US" altLang="zh-TW" i="0" dirty="0"/>
          </a:p>
          <a:p>
            <a:pPr lvl="1"/>
            <a:r>
              <a:rPr lang="en-US" altLang="zh-TW" i="0" dirty="0"/>
              <a:t>1.2.8 case</a:t>
            </a:r>
            <a:r>
              <a:rPr lang="zh-TW" altLang="en-US" i="0" dirty="0"/>
              <a:t>語句</a:t>
            </a:r>
            <a:endParaRPr lang="en-US" altLang="zh-TW" i="0" dirty="0"/>
          </a:p>
          <a:p>
            <a:pPr lvl="1"/>
            <a:r>
              <a:rPr lang="en-US" altLang="zh-TW" i="0" dirty="0"/>
              <a:t>1.2.9 </a:t>
            </a:r>
            <a:r>
              <a:rPr lang="zh-TW" altLang="en-US" i="0" dirty="0"/>
              <a:t>函數</a:t>
            </a:r>
            <a:endParaRPr lang="en-US" altLang="zh-TW" dirty="0"/>
          </a:p>
          <a:p>
            <a:endParaRPr lang="en-US" altLang="zh-TW" b="1" dirty="0"/>
          </a:p>
          <a:p>
            <a:endParaRPr lang="zh-TW" altLang="en-US" b="1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9682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8F342-C410-4C97-BB04-8DB1DA6C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1.2.8 case</a:t>
            </a:r>
            <a:r>
              <a:rPr lang="zh-TW" altLang="en-US" dirty="0"/>
              <a:t>語句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FD121-3DD5-49EA-A00A-CCF24EBB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case</a:t>
            </a:r>
            <a:r>
              <a:rPr lang="zh-TW" altLang="en-US" dirty="0"/>
              <a:t>語句的每個條件成立后執行語句體結束時一定要記得用兩個</a:t>
            </a:r>
            <a:r>
              <a:rPr lang="en-US" altLang="zh-TW" dirty="0"/>
              <a:t>;;</a:t>
            </a:r>
            <a:r>
              <a:rPr lang="zh-TW" altLang="en-US" dirty="0"/>
              <a:t>表示結束，用</a:t>
            </a:r>
            <a:r>
              <a:rPr lang="en-US" altLang="zh-TW" dirty="0" err="1"/>
              <a:t>esac</a:t>
            </a:r>
            <a:r>
              <a:rPr lang="zh-TW" altLang="en-US" dirty="0"/>
              <a:t>表示</a:t>
            </a:r>
            <a:r>
              <a:rPr lang="en-US" altLang="zh-TW" dirty="0"/>
              <a:t>case</a:t>
            </a:r>
            <a:r>
              <a:rPr lang="zh-TW" altLang="en-US" dirty="0"/>
              <a:t>語句的結束</a:t>
            </a:r>
          </a:p>
          <a:p>
            <a:r>
              <a:rPr lang="zh-TW" altLang="en-US" dirty="0"/>
              <a:t>模板：</a:t>
            </a:r>
            <a:r>
              <a:rPr lang="en-US" altLang="zh-TW" dirty="0"/>
              <a:t>case </a:t>
            </a:r>
            <a:r>
              <a:rPr lang="zh-TW" altLang="en-US" dirty="0"/>
              <a:t>變量名 </a:t>
            </a:r>
            <a:r>
              <a:rPr lang="en-US" altLang="zh-TW" dirty="0"/>
              <a:t>in</a:t>
            </a:r>
          </a:p>
          <a:p>
            <a:r>
              <a:rPr lang="zh-TW" altLang="en-US" dirty="0"/>
              <a:t>　　　值</a:t>
            </a:r>
            <a:r>
              <a:rPr lang="en-US" altLang="zh-TW" dirty="0"/>
              <a:t>1</a:t>
            </a:r>
            <a:r>
              <a:rPr lang="zh-TW" altLang="en-US" dirty="0"/>
              <a:t>） 語句體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　　　　　　語句體</a:t>
            </a:r>
            <a:r>
              <a:rPr lang="en-US" altLang="zh-TW" dirty="0"/>
              <a:t>2;;</a:t>
            </a:r>
          </a:p>
          <a:p>
            <a:r>
              <a:rPr lang="zh-TW" altLang="en-US" dirty="0"/>
              <a:t>　　　值</a:t>
            </a:r>
            <a:r>
              <a:rPr lang="en-US" altLang="zh-TW" dirty="0"/>
              <a:t>2</a:t>
            </a:r>
            <a:r>
              <a:rPr lang="zh-TW" altLang="en-US" dirty="0"/>
              <a:t>） 語句體</a:t>
            </a:r>
            <a:r>
              <a:rPr lang="en-US" altLang="zh-TW" dirty="0"/>
              <a:t>3;;</a:t>
            </a:r>
          </a:p>
          <a:p>
            <a:r>
              <a:rPr lang="zh-TW" altLang="en-US" dirty="0"/>
              <a:t>　　  </a:t>
            </a:r>
            <a:r>
              <a:rPr lang="en-US" altLang="zh-TW" dirty="0"/>
              <a:t>······</a:t>
            </a:r>
          </a:p>
          <a:p>
            <a:r>
              <a:rPr lang="zh-TW" altLang="en-US" dirty="0"/>
              <a:t>埃薩克</a:t>
            </a:r>
          </a:p>
          <a:p>
            <a:r>
              <a:rPr lang="zh-TW" altLang="en-US" dirty="0"/>
              <a:t>出口</a:t>
            </a:r>
            <a:r>
              <a:rPr lang="en-US" altLang="zh-TW" dirty="0"/>
              <a:t>0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9D1119-C273-4BE7-9D3C-693555F9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44" y="2905125"/>
            <a:ext cx="5095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83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905B9-678C-4CD7-9B4F-1A9FEFE8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1.2.9 </a:t>
            </a:r>
            <a:r>
              <a:rPr lang="zh-TW" altLang="en-US" dirty="0"/>
              <a:t>函數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5EB16-60C9-4180-B7C5-9D73D9D2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函數不用聲明返回值類型，直接可以用：</a:t>
            </a:r>
          </a:p>
          <a:p>
            <a:r>
              <a:rPr lang="zh-TW" altLang="en-US" dirty="0"/>
              <a:t>　　函數名（）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}</a:t>
            </a:r>
          </a:p>
          <a:p>
            <a:r>
              <a:rPr lang="zh-TW" altLang="en-US" dirty="0"/>
              <a:t>來定義函數體。</a:t>
            </a:r>
          </a:p>
          <a:p>
            <a:r>
              <a:rPr lang="zh-TW" altLang="en-US" dirty="0"/>
              <a:t>如果函數需要操作從命令行輸入的變量時，在函數體中可以用“</a:t>
            </a:r>
            <a:r>
              <a:rPr lang="en-US" altLang="zh-TW" dirty="0"/>
              <a:t>$*”</a:t>
            </a:r>
            <a:r>
              <a:rPr lang="zh-TW" altLang="en-US" dirty="0"/>
              <a:t>來指代該參數。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其中調用函數時</a:t>
            </a:r>
            <a:r>
              <a:rPr lang="en-US" altLang="zh-TW" dirty="0"/>
              <a:t>Child </a:t>
            </a:r>
            <a:r>
              <a:rPr lang="zh-TW" altLang="en-US" dirty="0"/>
              <a:t>后的</a:t>
            </a:r>
            <a:r>
              <a:rPr lang="en-US" altLang="zh-TW" dirty="0"/>
              <a:t>$1</a:t>
            </a:r>
            <a:r>
              <a:rPr lang="zh-TW" altLang="en-US" dirty="0"/>
              <a:t>表示腳本程序的參數，判斷的是該函數的返回值</a:t>
            </a:r>
          </a:p>
          <a:p>
            <a:r>
              <a:rPr lang="zh-TW" altLang="en-US" dirty="0"/>
              <a:t>冒號</a:t>
            </a:r>
            <a:r>
              <a:rPr lang="en-US" altLang="zh-TW" dirty="0"/>
              <a:t>:</a:t>
            </a:r>
            <a:r>
              <a:rPr lang="zh-TW" altLang="en-US" dirty="0"/>
              <a:t>表示的是空命令，</a:t>
            </a:r>
            <a:r>
              <a:rPr lang="en-US" altLang="zh-TW" dirty="0"/>
              <a:t>while true</a:t>
            </a:r>
            <a:r>
              <a:rPr lang="zh-TW" altLang="en-US" dirty="0"/>
              <a:t>就等價於</a:t>
            </a:r>
            <a:r>
              <a:rPr lang="en-US" altLang="zh-TW" dirty="0"/>
              <a:t>while 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63FD02-5BA8-4AAA-941C-69721727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619" y="130319"/>
            <a:ext cx="4124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1BCE7-6370-4482-9613-567E40CB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B33FD-D59F-43B6-960B-8A0D0562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https://www.itdaan.com/tw/1a51cf5e08cf</a:t>
            </a:r>
            <a:endParaRPr lang="en-US" altLang="zh-TW" dirty="0"/>
          </a:p>
          <a:p>
            <a:r>
              <a:rPr lang="zh-TW" altLang="en-US" dirty="0"/>
              <a:t>參考資料</a:t>
            </a:r>
            <a:r>
              <a:rPr lang="en-US" altLang="zh-TW" dirty="0"/>
              <a:t>:</a:t>
            </a:r>
            <a:r>
              <a:rPr lang="en-US" altLang="zh-TW" dirty="0">
                <a:hlinkClick r:id="rId3"/>
              </a:rPr>
              <a:t>https://zh.wikipedia.org/wiki/Linux#%E6%AD%B7%E5%8F%B2</a:t>
            </a:r>
            <a:endParaRPr lang="en-US" altLang="zh-TW" dirty="0"/>
          </a:p>
          <a:p>
            <a:r>
              <a:rPr lang="zh-TW" altLang="en-US" dirty="0"/>
              <a:t>參考資料</a:t>
            </a:r>
            <a:r>
              <a:rPr lang="en-US" altLang="zh-TW" dirty="0"/>
              <a:t>:</a:t>
            </a:r>
            <a:r>
              <a:rPr lang="en-US" altLang="zh-TW" dirty="0">
                <a:hlinkClick r:id="rId4"/>
              </a:rPr>
              <a:t>http://linux.vbird.org/linux_basic/0110whatislinux.php#whatislinux_unix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322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309310-79E0-4782-AE9B-BFDCF56A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1.1.1</a:t>
            </a:r>
            <a:r>
              <a:rPr lang="zh-TW" altLang="en-US" dirty="0"/>
              <a:t> </a:t>
            </a:r>
            <a:r>
              <a:rPr lang="en-US" altLang="zh-TW" dirty="0"/>
              <a:t>Linux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r>
              <a:rPr lang="zh-TW" altLang="en-US" dirty="0"/>
              <a:t>作業系統</a:t>
            </a:r>
            <a:r>
              <a:rPr lang="en-US" altLang="zh-TW" dirty="0"/>
              <a:t>?</a:t>
            </a:r>
            <a:r>
              <a:rPr lang="zh-TW" altLang="en-US" dirty="0"/>
              <a:t>應用程式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C9437-59A3-4208-A3AE-62DF1A70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 電腦主機是由一堆硬體所組成的，為了有效率的控制這些硬體資源，於是乎就有作業系統的產生了。 作業系統除了有效率的控制這些硬體資源的分配，並提供電腦運作所需要的功能</a:t>
            </a:r>
            <a:r>
              <a:rPr lang="en-US" altLang="zh-TW" dirty="0"/>
              <a:t>(</a:t>
            </a:r>
            <a:r>
              <a:rPr lang="zh-TW" altLang="en-US" dirty="0"/>
              <a:t>如網路功能</a:t>
            </a:r>
            <a:r>
              <a:rPr lang="en-US" altLang="zh-TW" dirty="0"/>
              <a:t>)</a:t>
            </a:r>
            <a:r>
              <a:rPr lang="zh-TW" altLang="en-US" dirty="0"/>
              <a:t>之外， 為了要提供程式設計師更容易開發軟體的環境，所以作業系統也會提供一整組系統呼叫介面來給軟體設計師開發用！所以</a:t>
            </a:r>
            <a:r>
              <a:rPr lang="en-US" altLang="zh-TW" dirty="0"/>
              <a:t>Linux</a:t>
            </a:r>
            <a:r>
              <a:rPr lang="zh-TW" altLang="en-US" dirty="0"/>
              <a:t>就是一個作業系統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如同下圖所示， </a:t>
            </a:r>
            <a:r>
              <a:rPr lang="en-US" altLang="zh-TW" dirty="0"/>
              <a:t>Linux</a:t>
            </a:r>
            <a:r>
              <a:rPr lang="zh-TW" altLang="en-US" dirty="0"/>
              <a:t>就是核心與系統呼叫介面那兩層。至於應用程式算不算</a:t>
            </a:r>
            <a:r>
              <a:rPr lang="en-US" altLang="zh-TW" dirty="0"/>
              <a:t>Linux</a:t>
            </a:r>
            <a:r>
              <a:rPr lang="zh-TW" altLang="en-US" dirty="0"/>
              <a:t>呢？當然不算啦！這點要特別注意喔！</a:t>
            </a:r>
          </a:p>
        </p:txBody>
      </p:sp>
      <p:pic>
        <p:nvPicPr>
          <p:cNvPr id="1028" name="Picture 4" descr="作業系統的角色">
            <a:extLst>
              <a:ext uri="{FF2B5EF4-FFF2-40B4-BE49-F238E27FC236}">
                <a16:creationId xmlns:a16="http://schemas.microsoft.com/office/drawing/2014/main" id="{D06222B4-4D60-4069-80EA-1110E9A5E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65" y="4143375"/>
            <a:ext cx="32099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41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023CE-C994-4590-A181-15495FB3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1.1.2 Linux</a:t>
            </a:r>
            <a:r>
              <a:rPr lang="zh-TW" altLang="en-US" dirty="0"/>
              <a:t>的應用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3F431-98DB-49C2-B0C6-171BF16F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由上圖中我們可以看到其實核心與硬體的關係非常的強烈。早期的</a:t>
            </a:r>
            <a:r>
              <a:rPr lang="en-US" altLang="zh-TW" dirty="0"/>
              <a:t>Linux</a:t>
            </a:r>
            <a:r>
              <a:rPr lang="zh-TW" altLang="en-US" dirty="0"/>
              <a:t>是針對</a:t>
            </a:r>
            <a:r>
              <a:rPr lang="en-US" altLang="zh-TW" dirty="0"/>
              <a:t>386</a:t>
            </a:r>
            <a:r>
              <a:rPr lang="zh-TW" altLang="en-US" dirty="0"/>
              <a:t>來開發的， 由於</a:t>
            </a:r>
            <a:r>
              <a:rPr lang="en-US" altLang="zh-TW" dirty="0"/>
              <a:t>Linux</a:t>
            </a:r>
            <a:r>
              <a:rPr lang="zh-TW" altLang="en-US" dirty="0"/>
              <a:t>只是一套作業系統並不含有其他的應用程式，因此很多工程師在下載了 </a:t>
            </a:r>
            <a:r>
              <a:rPr lang="en-US" altLang="zh-TW" dirty="0"/>
              <a:t>Linux </a:t>
            </a:r>
            <a:r>
              <a:rPr lang="zh-TW" altLang="en-US" dirty="0"/>
              <a:t>核心並且實際安裝之後，就只能看著電腦開始運作了！接下來這些高級工程師為了自己的需求，再在</a:t>
            </a:r>
            <a:r>
              <a:rPr lang="en-US" altLang="zh-TW" dirty="0"/>
              <a:t>Linux</a:t>
            </a:r>
            <a:r>
              <a:rPr lang="zh-TW" altLang="en-US" dirty="0"/>
              <a:t>上面安裝他們所需要的軟體就是了。</a:t>
            </a:r>
            <a:endParaRPr lang="en-US" altLang="zh-TW" dirty="0"/>
          </a:p>
          <a:p>
            <a:r>
              <a:rPr lang="zh-TW" altLang="en-US" dirty="0"/>
              <a:t>由於不同的硬體他的功能函數並不相同，例如</a:t>
            </a:r>
            <a:r>
              <a:rPr lang="en-US" altLang="zh-TW" dirty="0"/>
              <a:t>IBM</a:t>
            </a:r>
            <a:r>
              <a:rPr lang="zh-TW" altLang="en-US" dirty="0"/>
              <a:t>的</a:t>
            </a:r>
            <a:r>
              <a:rPr lang="en-US" altLang="zh-TW" dirty="0"/>
              <a:t>Power CPU</a:t>
            </a:r>
            <a:r>
              <a:rPr lang="zh-TW" altLang="en-US" dirty="0"/>
              <a:t>與</a:t>
            </a:r>
            <a:r>
              <a:rPr lang="en-US" altLang="zh-TW" dirty="0"/>
              <a:t>Intel</a:t>
            </a:r>
            <a:r>
              <a:rPr lang="zh-TW" altLang="en-US" dirty="0"/>
              <a:t>的</a:t>
            </a:r>
            <a:r>
              <a:rPr lang="en-US" altLang="zh-TW" dirty="0"/>
              <a:t>x86</a:t>
            </a:r>
            <a:r>
              <a:rPr lang="zh-TW" altLang="en-US" dirty="0"/>
              <a:t>架構就是不一樣！ 所以同一套作業系統是無法在不同的硬體平台上面運作的！舉例來說，如果你想要讓</a:t>
            </a:r>
            <a:r>
              <a:rPr lang="en-US" altLang="zh-TW" dirty="0"/>
              <a:t>x86</a:t>
            </a:r>
            <a:r>
              <a:rPr lang="zh-TW" altLang="en-US" dirty="0"/>
              <a:t>上面跑的那套作業系統也能夠在</a:t>
            </a:r>
            <a:r>
              <a:rPr lang="en-US" altLang="zh-TW" dirty="0"/>
              <a:t>Power CPU</a:t>
            </a:r>
            <a:r>
              <a:rPr lang="zh-TW" altLang="en-US" dirty="0"/>
              <a:t>上運作時，就得要將該作業系統進行修改才行。如果能夠參考硬體的功能函數並據以修改你的作業系統程式碼， 那經過改版後的作業系統就能夠在另一個硬體平台上面運作了。 這個動作我們通常就稱為</a:t>
            </a:r>
            <a:r>
              <a:rPr lang="en-US" altLang="zh-TW" dirty="0"/>
              <a:t>『</a:t>
            </a:r>
            <a:r>
              <a:rPr lang="zh-TW" altLang="en-US" dirty="0"/>
              <a:t>軟體移植</a:t>
            </a:r>
            <a:r>
              <a:rPr lang="en-US" altLang="zh-TW" dirty="0"/>
              <a:t>』</a:t>
            </a:r>
            <a:r>
              <a:rPr lang="zh-TW" altLang="en-US" dirty="0"/>
              <a:t>了！</a:t>
            </a:r>
            <a:endParaRPr lang="en-US" altLang="zh-TW" dirty="0"/>
          </a:p>
          <a:p>
            <a:r>
              <a:rPr lang="en-US" altLang="zh-TW" dirty="0"/>
              <a:t>EX:</a:t>
            </a:r>
            <a:r>
              <a:rPr lang="zh-TW" altLang="en-US" dirty="0"/>
              <a:t> </a:t>
            </a:r>
            <a:r>
              <a:rPr lang="en-US" altLang="zh-TW" dirty="0"/>
              <a:t>Windows</a:t>
            </a:r>
            <a:r>
              <a:rPr lang="zh-TW" altLang="en-US" dirty="0"/>
              <a:t>作業系統在蘋果公司的麥金塔電腦</a:t>
            </a:r>
            <a:r>
              <a:rPr lang="en-US" altLang="zh-TW" dirty="0"/>
              <a:t>(MAC)</a:t>
            </a:r>
            <a:r>
              <a:rPr lang="zh-TW" altLang="en-US" dirty="0"/>
              <a:t>上面安裝與運作</a:t>
            </a:r>
          </a:p>
        </p:txBody>
      </p:sp>
    </p:spTree>
    <p:extLst>
      <p:ext uri="{BB962C8B-B14F-4D97-AF65-F5344CB8AC3E}">
        <p14:creationId xmlns:p14="http://schemas.microsoft.com/office/powerpoint/2010/main" val="144032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8A4B8-D3A6-440B-9E71-49CC0E64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1.1.3</a:t>
            </a:r>
            <a:r>
              <a:rPr lang="zh-TW" altLang="en-US" dirty="0"/>
              <a:t> </a:t>
            </a:r>
            <a:r>
              <a:rPr lang="en-US" altLang="zh-TW" dirty="0"/>
              <a:t>Linux</a:t>
            </a:r>
            <a:r>
              <a:rPr lang="zh-TW" altLang="en-US" dirty="0"/>
              <a:t>歷史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15D6E6-EDDA-42FC-A909-CF70B386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Linux</a:t>
            </a:r>
            <a:r>
              <a:rPr lang="zh-TW" altLang="en-US" dirty="0"/>
              <a:t>的前身為</a:t>
            </a:r>
            <a:r>
              <a:rPr lang="en-US" altLang="zh-TW" dirty="0"/>
              <a:t>Unix</a:t>
            </a:r>
            <a:r>
              <a:rPr lang="zh-TW" altLang="en-US" dirty="0"/>
              <a:t>，早在</a:t>
            </a:r>
            <a:r>
              <a:rPr lang="en-US" altLang="zh-TW" dirty="0"/>
              <a:t>Linux</a:t>
            </a:r>
            <a:r>
              <a:rPr lang="zh-TW" altLang="en-US" dirty="0"/>
              <a:t>出現之前的二十年</a:t>
            </a:r>
            <a:r>
              <a:rPr lang="en-US" altLang="zh-TW" dirty="0"/>
              <a:t>(</a:t>
            </a:r>
            <a:r>
              <a:rPr lang="zh-TW" altLang="en-US" dirty="0"/>
              <a:t>大約在</a:t>
            </a:r>
            <a:r>
              <a:rPr lang="en-US" altLang="zh-TW" dirty="0"/>
              <a:t>1970 </a:t>
            </a:r>
            <a:r>
              <a:rPr lang="zh-TW" altLang="en-US" dirty="0"/>
              <a:t>年代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Unix</a:t>
            </a:r>
            <a:r>
              <a:rPr lang="zh-TW" altLang="en-US" dirty="0"/>
              <a:t>就是一個相當穩定而成熟的作業系統了！</a:t>
            </a:r>
            <a:endParaRPr lang="en-US" altLang="zh-TW" dirty="0"/>
          </a:p>
          <a:p>
            <a:r>
              <a:rPr lang="en-US" altLang="zh-TW" dirty="0"/>
              <a:t>Linux</a:t>
            </a:r>
            <a:r>
              <a:rPr lang="zh-TW" altLang="en-US" dirty="0"/>
              <a:t>的核心是由</a:t>
            </a:r>
            <a:r>
              <a:rPr lang="en-US" altLang="zh-TW" dirty="0"/>
              <a:t>Linus Torvalds</a:t>
            </a:r>
            <a:r>
              <a:rPr lang="zh-TW" altLang="en-US" dirty="0"/>
              <a:t>在</a:t>
            </a:r>
            <a:r>
              <a:rPr lang="en-US" altLang="zh-TW" dirty="0"/>
              <a:t>1991</a:t>
            </a:r>
            <a:r>
              <a:rPr lang="zh-TW" altLang="en-US" dirty="0"/>
              <a:t>年的時候給他開發出來的， 並且丟到網路上提供大家下載，後來大家覺得這個小東西</a:t>
            </a:r>
            <a:r>
              <a:rPr lang="en-US" altLang="zh-TW" dirty="0"/>
              <a:t>(Linux Kernel)</a:t>
            </a:r>
            <a:r>
              <a:rPr lang="zh-TW" altLang="en-US" dirty="0"/>
              <a:t>相當的小而精巧， 所以慢慢的就有相當多的朋友投入這個小東西的研究領域裡面去了！</a:t>
            </a:r>
            <a:endParaRPr lang="en-US" altLang="zh-TW" dirty="0"/>
          </a:p>
          <a:p>
            <a:r>
              <a:rPr lang="en-US" altLang="zh-TW" dirty="0">
                <a:hlinkClick r:id="rId2" tooltip="UNIX系統"/>
              </a:rPr>
              <a:t>UNIX</a:t>
            </a:r>
            <a:r>
              <a:rPr lang="zh-TW" altLang="en-US" dirty="0"/>
              <a:t>作業系統（英語：</a:t>
            </a:r>
            <a:r>
              <a:rPr lang="en-US" altLang="zh-TW" dirty="0"/>
              <a:t>UNIX</a:t>
            </a:r>
            <a:r>
              <a:rPr lang="zh-TW" altLang="en-US" dirty="0"/>
              <a:t>），是</a:t>
            </a:r>
            <a:r>
              <a:rPr lang="zh-TW" altLang="en-US" dirty="0">
                <a:hlinkClick r:id="rId3" tooltip="美國"/>
              </a:rPr>
              <a:t>美國</a:t>
            </a:r>
            <a:r>
              <a:rPr lang="en-US" altLang="zh-TW" dirty="0">
                <a:hlinkClick r:id="rId4" tooltip="美國電話電報公司"/>
              </a:rPr>
              <a:t>AT&amp;T</a:t>
            </a:r>
            <a:r>
              <a:rPr lang="zh-TW" altLang="en-US" dirty="0"/>
              <a:t>公司</a:t>
            </a:r>
            <a:r>
              <a:rPr lang="zh-TW" altLang="en-US" dirty="0">
                <a:hlinkClick r:id="rId5" tooltip="貝爾實驗室"/>
              </a:rPr>
              <a:t>貝爾實驗室</a:t>
            </a:r>
            <a:r>
              <a:rPr lang="zh-TW" altLang="en-US" dirty="0"/>
              <a:t>於</a:t>
            </a:r>
            <a:r>
              <a:rPr lang="en-US" altLang="zh-TW" dirty="0"/>
              <a:t>1969</a:t>
            </a:r>
            <a:r>
              <a:rPr lang="zh-TW" altLang="en-US" dirty="0"/>
              <a:t>年完成的</a:t>
            </a:r>
            <a:r>
              <a:rPr lang="zh-TW" altLang="en-US" dirty="0">
                <a:hlinkClick r:id="rId6" tooltip="作業系統"/>
              </a:rPr>
              <a:t>作業系統</a:t>
            </a:r>
            <a:r>
              <a:rPr lang="zh-TW" altLang="en-US" dirty="0"/>
              <a:t>。最早由</a:t>
            </a:r>
            <a:r>
              <a:rPr lang="zh-TW" altLang="en-US" dirty="0">
                <a:hlinkClick r:id="rId7" tooltip="肯·湯普遜"/>
              </a:rPr>
              <a:t>肯</a:t>
            </a:r>
            <a:r>
              <a:rPr lang="en-US" altLang="zh-TW" dirty="0">
                <a:hlinkClick r:id="rId7" tooltip="肯·湯普遜"/>
              </a:rPr>
              <a:t>·</a:t>
            </a:r>
            <a:r>
              <a:rPr lang="zh-TW" altLang="en-US" dirty="0">
                <a:hlinkClick r:id="rId7" tooltip="肯·湯普遜"/>
              </a:rPr>
              <a:t>湯普遜</a:t>
            </a:r>
            <a:r>
              <a:rPr lang="zh-TW" altLang="en-US" dirty="0"/>
              <a:t>（</a:t>
            </a:r>
            <a:r>
              <a:rPr lang="en-US" altLang="zh-TW" dirty="0"/>
              <a:t>Ken Thompson</a:t>
            </a:r>
            <a:r>
              <a:rPr lang="zh-TW" altLang="en-US" dirty="0"/>
              <a:t>），</a:t>
            </a:r>
            <a:r>
              <a:rPr lang="zh-TW" altLang="en-US" dirty="0">
                <a:hlinkClick r:id="rId8" tooltip="丹尼斯·里奇"/>
              </a:rPr>
              <a:t>丹尼斯</a:t>
            </a:r>
            <a:r>
              <a:rPr lang="en-US" altLang="zh-TW" dirty="0">
                <a:hlinkClick r:id="rId8" tooltip="丹尼斯·里奇"/>
              </a:rPr>
              <a:t>·</a:t>
            </a:r>
            <a:r>
              <a:rPr lang="zh-TW" altLang="en-US" dirty="0">
                <a:hlinkClick r:id="rId8" tooltip="丹尼斯·里奇"/>
              </a:rPr>
              <a:t>里奇</a:t>
            </a:r>
            <a:r>
              <a:rPr lang="zh-TW" altLang="en-US" dirty="0"/>
              <a:t>（</a:t>
            </a:r>
            <a:r>
              <a:rPr lang="en-US" altLang="zh-TW" dirty="0"/>
              <a:t>Dennis Ritchie</a:t>
            </a:r>
            <a:r>
              <a:rPr lang="zh-TW" altLang="en-US" dirty="0"/>
              <a:t>），</a:t>
            </a:r>
            <a:r>
              <a:rPr lang="zh-TW" altLang="en-US" dirty="0">
                <a:hlinkClick r:id="rId9" tooltip="道格拉斯·麥克羅伊"/>
              </a:rPr>
              <a:t>道格拉斯</a:t>
            </a:r>
            <a:r>
              <a:rPr lang="en-US" altLang="zh-TW" dirty="0">
                <a:hlinkClick r:id="rId9" tooltip="道格拉斯·麥克羅伊"/>
              </a:rPr>
              <a:t>·</a:t>
            </a:r>
            <a:r>
              <a:rPr lang="zh-TW" altLang="en-US" dirty="0">
                <a:hlinkClick r:id="rId9" tooltip="道格拉斯·麥克羅伊"/>
              </a:rPr>
              <a:t>麥克羅伊</a:t>
            </a:r>
            <a:r>
              <a:rPr lang="zh-TW" altLang="en-US" dirty="0"/>
              <a:t>（</a:t>
            </a:r>
            <a:r>
              <a:rPr lang="en-US" altLang="zh-TW" dirty="0"/>
              <a:t>Douglas McIlroy</a:t>
            </a:r>
            <a:r>
              <a:rPr lang="zh-TW" altLang="en-US" dirty="0"/>
              <a:t>），和</a:t>
            </a:r>
            <a:r>
              <a:rPr lang="zh-TW" altLang="en-US" dirty="0">
                <a:hlinkClick r:id="rId10" tooltip="喬伊·歐桑納"/>
              </a:rPr>
              <a:t>喬伊</a:t>
            </a:r>
            <a:r>
              <a:rPr lang="en-US" altLang="zh-TW" dirty="0">
                <a:hlinkClick r:id="rId10" tooltip="喬伊·歐桑納"/>
              </a:rPr>
              <a:t>·</a:t>
            </a:r>
            <a:r>
              <a:rPr lang="zh-TW" altLang="en-US" dirty="0">
                <a:hlinkClick r:id="rId10" tooltip="喬伊·歐桑納"/>
              </a:rPr>
              <a:t>歐桑納</a:t>
            </a:r>
            <a:r>
              <a:rPr lang="zh-TW" altLang="en-US" dirty="0"/>
              <a:t>於</a:t>
            </a:r>
            <a:r>
              <a:rPr lang="en-US" altLang="zh-TW" dirty="0"/>
              <a:t>1969</a:t>
            </a:r>
            <a:r>
              <a:rPr lang="zh-TW" altLang="en-US" dirty="0"/>
              <a:t>年在</a:t>
            </a:r>
            <a:r>
              <a:rPr lang="en-US" altLang="zh-TW" dirty="0">
                <a:hlinkClick r:id="rId4" tooltip="美國電話電報公司"/>
              </a:rPr>
              <a:t>AT&amp;T</a:t>
            </a:r>
            <a:r>
              <a:rPr lang="zh-TW" altLang="en-US" dirty="0">
                <a:hlinkClick r:id="rId5" tooltip="貝爾實驗室"/>
              </a:rPr>
              <a:t>貝爾實驗室</a:t>
            </a:r>
            <a:r>
              <a:rPr lang="zh-TW" altLang="en-US" dirty="0"/>
              <a:t>開發。於</a:t>
            </a:r>
            <a:r>
              <a:rPr lang="en-US" altLang="zh-TW" dirty="0"/>
              <a:t>1971</a:t>
            </a:r>
            <a:r>
              <a:rPr lang="zh-TW" altLang="en-US" dirty="0"/>
              <a:t>年首次發布，最初是完全用</a:t>
            </a:r>
            <a:r>
              <a:rPr lang="zh-TW" altLang="en-US" dirty="0">
                <a:hlinkClick r:id="rId11" tooltip="組合語言"/>
              </a:rPr>
              <a:t>組合語言</a:t>
            </a:r>
            <a:r>
              <a:rPr lang="zh-TW" altLang="en-US" dirty="0"/>
              <a:t>編寫。後來，在</a:t>
            </a:r>
            <a:r>
              <a:rPr lang="en-US" altLang="zh-TW" dirty="0"/>
              <a:t>1973</a:t>
            </a:r>
            <a:r>
              <a:rPr lang="zh-TW" altLang="en-US" dirty="0"/>
              <a:t>年用一個重要的開拓性的方法，</a:t>
            </a:r>
            <a:r>
              <a:rPr lang="en-US" altLang="zh-TW" dirty="0"/>
              <a:t>Unix</a:t>
            </a:r>
            <a:r>
              <a:rPr lang="zh-TW" altLang="en-US" dirty="0"/>
              <a:t>被</a:t>
            </a:r>
            <a:r>
              <a:rPr lang="zh-TW" altLang="en-US" dirty="0">
                <a:hlinkClick r:id="rId8" tooltip="丹尼斯·里奇"/>
              </a:rPr>
              <a:t>丹尼斯</a:t>
            </a:r>
            <a:r>
              <a:rPr lang="en-US" altLang="zh-TW" dirty="0">
                <a:hlinkClick r:id="rId8" tooltip="丹尼斯·里奇"/>
              </a:rPr>
              <a:t>·</a:t>
            </a:r>
            <a:r>
              <a:rPr lang="zh-TW" altLang="en-US" dirty="0">
                <a:hlinkClick r:id="rId8" tooltip="丹尼斯·里奇"/>
              </a:rPr>
              <a:t>里奇</a:t>
            </a:r>
            <a:r>
              <a:rPr lang="zh-TW" altLang="en-US" dirty="0"/>
              <a:t>用</a:t>
            </a:r>
            <a:r>
              <a:rPr lang="zh-TW" altLang="en-US" dirty="0">
                <a:hlinkClick r:id="rId12" tooltip="程式語言"/>
              </a:rPr>
              <a:t>程式語言</a:t>
            </a:r>
            <a:r>
              <a:rPr lang="en-US" altLang="zh-TW" dirty="0">
                <a:hlinkClick r:id="rId13" tooltip="C語言"/>
              </a:rPr>
              <a:t>C</a:t>
            </a:r>
            <a:r>
              <a:rPr lang="zh-TW" altLang="en-US" dirty="0"/>
              <a:t>（核心和</a:t>
            </a:r>
            <a:r>
              <a:rPr lang="en-US" altLang="zh-TW" dirty="0"/>
              <a:t>I/O</a:t>
            </a:r>
            <a:r>
              <a:rPr lang="zh-TW" altLang="en-US" dirty="0"/>
              <a:t>例外）重新編寫</a:t>
            </a:r>
            <a:r>
              <a:rPr lang="en-US" altLang="zh-TW" baseline="30000" dirty="0">
                <a:hlinkClick r:id="rId14"/>
              </a:rPr>
              <a:t>[11]</a:t>
            </a:r>
            <a:r>
              <a:rPr lang="zh-TW" altLang="en-US" dirty="0"/>
              <a:t>。</a:t>
            </a:r>
            <a:r>
              <a:rPr lang="zh-TW" altLang="en-US" dirty="0">
                <a:hlinkClick r:id="rId15" tooltip="高階語言"/>
              </a:rPr>
              <a:t>高階語言</a:t>
            </a:r>
            <a:r>
              <a:rPr lang="zh-TW" altLang="en-US" dirty="0"/>
              <a:t>編寫的作業系統具有更佳的相容性，能更容易地</a:t>
            </a:r>
            <a:r>
              <a:rPr lang="zh-TW" altLang="en-US" dirty="0">
                <a:hlinkClick r:id="rId16" tooltip="移植 (軟體)"/>
              </a:rPr>
              <a:t>移植</a:t>
            </a:r>
            <a:r>
              <a:rPr lang="zh-TW" altLang="en-US" dirty="0"/>
              <a:t>到不同的電腦平台。</a:t>
            </a:r>
          </a:p>
        </p:txBody>
      </p:sp>
    </p:spTree>
    <p:extLst>
      <p:ext uri="{BB962C8B-B14F-4D97-AF65-F5344CB8AC3E}">
        <p14:creationId xmlns:p14="http://schemas.microsoft.com/office/powerpoint/2010/main" val="366272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4DD4F-FD23-409E-993E-6A08D0C4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1.2.1</a:t>
            </a:r>
            <a:r>
              <a:rPr lang="en-US" altLang="zh-TW" b="1" dirty="0"/>
              <a:t> </a:t>
            </a:r>
            <a:r>
              <a:rPr lang="zh-TW" altLang="en-US" dirty="0"/>
              <a:t>前言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14E19-BF15-44FA-A052-06C14574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8750"/>
            <a:ext cx="9601200" cy="3581400"/>
          </a:xfrm>
        </p:spPr>
        <p:txBody>
          <a:bodyPr/>
          <a:lstStyle/>
          <a:p>
            <a:r>
              <a:rPr lang="en-US" altLang="zh-TW" dirty="0"/>
              <a:t>shell</a:t>
            </a:r>
            <a:r>
              <a:rPr lang="zh-TW" altLang="en-US" dirty="0"/>
              <a:t>編程屬於腳本編程，腳本文件就是指令的集合，</a:t>
            </a:r>
            <a:r>
              <a:rPr lang="en-US" altLang="zh-TW" dirty="0"/>
              <a:t>GCC</a:t>
            </a:r>
            <a:r>
              <a:rPr lang="zh-TW" altLang="en-US" dirty="0"/>
              <a:t>是</a:t>
            </a:r>
            <a:r>
              <a:rPr lang="en-US" altLang="zh-TW" dirty="0"/>
              <a:t>GNU</a:t>
            </a:r>
            <a:r>
              <a:rPr lang="zh-TW" altLang="en-US" dirty="0"/>
              <a:t>編譯系統驅動程序。</a:t>
            </a:r>
          </a:p>
          <a:p>
            <a:r>
              <a:rPr lang="zh-TW" altLang="en-US" dirty="0"/>
              <a:t>　　</a:t>
            </a:r>
            <a:r>
              <a:rPr lang="en-US" altLang="zh-TW" dirty="0"/>
              <a:t>Linux</a:t>
            </a:r>
            <a:r>
              <a:rPr lang="zh-TW" altLang="en-US" dirty="0"/>
              <a:t>中的庫分兩種：靜態庫和共享庫。靜態庫以</a:t>
            </a:r>
            <a:r>
              <a:rPr lang="en-US" altLang="zh-TW" dirty="0"/>
              <a:t>.a</a:t>
            </a:r>
            <a:r>
              <a:rPr lang="zh-TW" altLang="en-US" dirty="0"/>
              <a:t>結尾，也叫歸檔文件（</a:t>
            </a:r>
            <a:r>
              <a:rPr lang="en-US" altLang="zh-TW" dirty="0"/>
              <a:t>archive</a:t>
            </a:r>
            <a:r>
              <a:rPr lang="zh-TW" altLang="en-US" dirty="0"/>
              <a:t>），類似於</a:t>
            </a:r>
            <a:r>
              <a:rPr lang="en-US" altLang="zh-TW" dirty="0"/>
              <a:t>windows</a:t>
            </a:r>
            <a:r>
              <a:rPr lang="zh-TW" altLang="en-US" dirty="0"/>
              <a:t>中的</a:t>
            </a:r>
            <a:r>
              <a:rPr lang="en-US" altLang="zh-TW" dirty="0"/>
              <a:t>.lib</a:t>
            </a:r>
            <a:r>
              <a:rPr lang="zh-TW" altLang="en-US" dirty="0"/>
              <a:t>文件，他的缺點是同時運行的多個程序使用同個函數庫函數時，內存中會有多個該函數及該程序文件的副本，浪費了內存。共享庫以</a:t>
            </a:r>
            <a:r>
              <a:rPr lang="en-US" altLang="zh-TW" dirty="0"/>
              <a:t>.so</a:t>
            </a:r>
            <a:r>
              <a:rPr lang="zh-TW" altLang="en-US" dirty="0"/>
              <a:t>結尾，類似於</a:t>
            </a:r>
            <a:r>
              <a:rPr lang="en-US" altLang="zh-TW" dirty="0"/>
              <a:t>windows</a:t>
            </a:r>
            <a:r>
              <a:rPr lang="zh-TW" altLang="en-US" dirty="0"/>
              <a:t>中的</a:t>
            </a:r>
            <a:r>
              <a:rPr lang="en-US" altLang="zh-TW" dirty="0"/>
              <a:t>.</a:t>
            </a:r>
            <a:r>
              <a:rPr lang="en-US" altLang="zh-TW" dirty="0" err="1"/>
              <a:t>Dll</a:t>
            </a:r>
            <a:r>
              <a:rPr lang="zh-TW" altLang="en-US" dirty="0"/>
              <a:t>文件。</a:t>
            </a:r>
          </a:p>
          <a:p>
            <a:r>
              <a:rPr lang="zh-TW" altLang="en-US" dirty="0"/>
              <a:t>　　</a:t>
            </a:r>
            <a:r>
              <a:rPr lang="en-US" altLang="zh-TW" dirty="0"/>
              <a:t>shell</a:t>
            </a:r>
            <a:r>
              <a:rPr lang="zh-TW" altLang="en-US" dirty="0"/>
              <a:t>是對</a:t>
            </a:r>
            <a:r>
              <a:rPr lang="en-US" altLang="zh-TW" dirty="0" err="1"/>
              <a:t>linux</a:t>
            </a:r>
            <a:r>
              <a:rPr lang="zh-TW" altLang="en-US" dirty="0"/>
              <a:t>內核的一種封裝，提供了一些函數的接口，</a:t>
            </a:r>
            <a:r>
              <a:rPr lang="en-US" altLang="zh-TW" dirty="0"/>
              <a:t>shell</a:t>
            </a:r>
            <a:r>
              <a:rPr lang="zh-TW" altLang="en-US" dirty="0"/>
              <a:t>程序設計就是利用這些函數接口進行編程。</a:t>
            </a:r>
          </a:p>
          <a:p>
            <a:r>
              <a:rPr lang="zh-TW" altLang="en-US" dirty="0"/>
              <a:t>　　一般</a:t>
            </a:r>
            <a:r>
              <a:rPr lang="en-US" altLang="zh-TW" dirty="0" err="1"/>
              <a:t>linux</a:t>
            </a:r>
            <a:r>
              <a:rPr lang="zh-TW" altLang="en-US" dirty="0"/>
              <a:t>系統的</a:t>
            </a:r>
            <a:r>
              <a:rPr lang="en-US" altLang="zh-TW" dirty="0"/>
              <a:t>shell</a:t>
            </a:r>
            <a:r>
              <a:rPr lang="zh-TW" altLang="en-US" dirty="0"/>
              <a:t>裝的是</a:t>
            </a:r>
            <a:r>
              <a:rPr lang="en-US" altLang="zh-TW" dirty="0"/>
              <a:t>bash</a:t>
            </a:r>
            <a:r>
              <a:rPr lang="zh-TW" altLang="en-US" dirty="0"/>
              <a:t>（</a:t>
            </a:r>
            <a:r>
              <a:rPr lang="en-US" altLang="zh-TW" dirty="0"/>
              <a:t>Bourne </a:t>
            </a:r>
            <a:r>
              <a:rPr lang="en-US" altLang="zh-TW" dirty="0" err="1"/>
              <a:t>Angain</a:t>
            </a:r>
            <a:r>
              <a:rPr lang="en-US" altLang="zh-TW" dirty="0"/>
              <a:t> Shell</a:t>
            </a:r>
            <a:r>
              <a:rPr lang="zh-TW" altLang="en-US" dirty="0"/>
              <a:t>），安裝為</a:t>
            </a:r>
            <a:r>
              <a:rPr lang="en-US" altLang="zh-TW" dirty="0"/>
              <a:t>/bin/</a:t>
            </a:r>
            <a:r>
              <a:rPr lang="en-US" altLang="zh-TW" dirty="0" err="1"/>
              <a:t>sh</a:t>
            </a:r>
            <a:r>
              <a:rPr lang="zh-TW" altLang="en-US" dirty="0"/>
              <a:t>，可以用</a:t>
            </a:r>
            <a:r>
              <a:rPr lang="en-US" altLang="zh-TW" dirty="0"/>
              <a:t>$/bin/bash --version</a:t>
            </a:r>
            <a:r>
              <a:rPr lang="zh-TW" altLang="en-US" dirty="0"/>
              <a:t>命令查看</a:t>
            </a:r>
            <a:r>
              <a:rPr lang="en-US" altLang="zh-TW" dirty="0"/>
              <a:t>bash</a:t>
            </a:r>
            <a:r>
              <a:rPr lang="zh-TW" altLang="en-US" dirty="0"/>
              <a:t>版本號：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F63AB5-2E84-4387-B2D8-0B5086BE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07" y="4959927"/>
            <a:ext cx="8420406" cy="16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7BB85-C3FA-404F-8D72-BBAAFD7E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1.2.2</a:t>
            </a:r>
            <a:r>
              <a:rPr lang="zh-TW" altLang="en-US" dirty="0"/>
              <a:t> 重定向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41E8BA-FF18-4897-83E0-3BD45D81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重定向有重定向輸入和重定向輸出，似乎重定向輸出用的比較多，可以將默認輸出到屏幕上的內容重定向輸出到一個文檔中，</a:t>
            </a:r>
            <a:r>
              <a:rPr lang="en-US" altLang="zh-TW" dirty="0" err="1"/>
              <a:t>eg</a:t>
            </a:r>
            <a:r>
              <a:rPr lang="zh-TW" altLang="en-US" dirty="0"/>
              <a:t>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B1C87D-4627-4DE3-951D-D2789F5C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85" y="2948421"/>
            <a:ext cx="7271905" cy="38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0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76A744-ED04-44D9-B440-679A4EAA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01782"/>
            <a:ext cx="9601200" cy="5465618"/>
          </a:xfrm>
        </p:spPr>
        <p:txBody>
          <a:bodyPr/>
          <a:lstStyle/>
          <a:p>
            <a:r>
              <a:rPr lang="zh-TW" altLang="en-US" dirty="0"/>
              <a:t>也可以用</a:t>
            </a:r>
            <a:r>
              <a:rPr lang="en-US" altLang="zh-TW" dirty="0"/>
              <a:t>&gt;&gt;</a:t>
            </a:r>
            <a:r>
              <a:rPr lang="zh-TW" altLang="en-US" dirty="0"/>
              <a:t>將內容追加的重定向到已有的文件中，</a:t>
            </a:r>
            <a:r>
              <a:rPr lang="en-US" altLang="zh-TW" dirty="0" err="1"/>
              <a:t>eg</a:t>
            </a:r>
            <a:r>
              <a:rPr lang="zh-TW" altLang="en-US" dirty="0"/>
              <a:t>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3730752" lvl="8" indent="0">
              <a:buNone/>
            </a:pPr>
            <a:r>
              <a:rPr lang="zh-TW" altLang="en-US" dirty="0"/>
              <a:t>  </a:t>
            </a:r>
            <a:endParaRPr lang="en-US" altLang="zh-TW" dirty="0"/>
          </a:p>
          <a:p>
            <a:pPr marL="3730752" lvl="8" indent="0">
              <a:buNone/>
            </a:pPr>
            <a:endParaRPr lang="en-US" altLang="zh-TW" dirty="0"/>
          </a:p>
          <a:p>
            <a:pPr marL="3730752" lvl="8" indent="0">
              <a:buNone/>
            </a:pPr>
            <a:endParaRPr lang="en-US" altLang="zh-TW" dirty="0"/>
          </a:p>
          <a:p>
            <a:pPr marL="3730752" lvl="8" indent="0">
              <a:buNone/>
            </a:pPr>
            <a:endParaRPr lang="en-US" altLang="zh-TW" dirty="0"/>
          </a:p>
          <a:p>
            <a:pPr marL="3730752" lvl="8" indent="0">
              <a:buNone/>
            </a:pPr>
            <a:r>
              <a:rPr lang="zh-TW" altLang="en-US" dirty="0"/>
              <a:t>    重定向輸入使用</a:t>
            </a:r>
            <a:r>
              <a:rPr lang="en-US" altLang="zh-TW" dirty="0"/>
              <a:t>&lt;</a:t>
            </a:r>
            <a:r>
              <a:rPr lang="zh-TW" altLang="en-US" dirty="0"/>
              <a:t>符號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EB332B-ACEF-4EFF-B9ED-686CAF7C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45" y="990600"/>
            <a:ext cx="5539655" cy="438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A6172-EEFA-44DB-9DC0-DFAF8B9F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1.2.3</a:t>
            </a:r>
            <a:r>
              <a:rPr lang="zh-TW" altLang="en-US" dirty="0"/>
              <a:t> 管道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AF8D5-EA23-407A-8D4D-498F0ADE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2436"/>
            <a:ext cx="9601200" cy="516774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管道的作用是可以讓進程進行通信，這樣一個進程的結果就可以作為另一個進程的操作對象，比如說想對</a:t>
            </a:r>
            <a:r>
              <a:rPr lang="en-US" altLang="zh-TW" dirty="0" err="1"/>
              <a:t>ps</a:t>
            </a:r>
            <a:r>
              <a:rPr lang="zh-TW" altLang="en-US" dirty="0"/>
              <a:t>列出的進程列表進行</a:t>
            </a:r>
            <a:r>
              <a:rPr lang="en-US" altLang="zh-TW" dirty="0"/>
              <a:t>sort</a:t>
            </a:r>
            <a:r>
              <a:rPr lang="zh-TW" altLang="en-US" dirty="0"/>
              <a:t>排序，然后分屏輸出，就可以使用命令：</a:t>
            </a:r>
            <a:r>
              <a:rPr lang="en-US" altLang="zh-TW" dirty="0" err="1"/>
              <a:t>ps</a:t>
            </a:r>
            <a:r>
              <a:rPr lang="en-US" altLang="zh-TW" dirty="0"/>
              <a:t> | sort  more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b="1" dirty="0"/>
              <a:t>通配符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通配符可以匹配字符串、單個字符等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*：表示任意字符串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？：表示任意單個字符</a:t>
            </a:r>
          </a:p>
          <a:p>
            <a:pPr marL="0" indent="0">
              <a:buNone/>
            </a:pPr>
            <a:r>
              <a:rPr lang="en-US" altLang="zh-TW" dirty="0"/>
              <a:t>	[]:[]</a:t>
            </a:r>
            <a:r>
              <a:rPr lang="zh-TW" altLang="en-US" dirty="0"/>
              <a:t>中可以添加任意的字符</a:t>
            </a:r>
          </a:p>
          <a:p>
            <a:pPr marL="0" indent="0">
              <a:buNone/>
            </a:pPr>
            <a:r>
              <a:rPr lang="en-US" altLang="zh-TW" dirty="0"/>
              <a:t>	[^ ]:</a:t>
            </a:r>
            <a:r>
              <a:rPr lang="zh-TW" altLang="en-US" dirty="0"/>
              <a:t>表示不匹配</a:t>
            </a:r>
            <a:r>
              <a:rPr lang="en-US" altLang="zh-TW" dirty="0"/>
              <a:t>[]</a:t>
            </a:r>
            <a:r>
              <a:rPr lang="zh-TW" altLang="en-US" dirty="0"/>
              <a:t>裡面的字符</a:t>
            </a:r>
          </a:p>
          <a:p>
            <a:pPr marL="0" indent="0">
              <a:buNone/>
            </a:pPr>
            <a:r>
              <a:rPr lang="en-US" altLang="zh-TW" dirty="0"/>
              <a:t>	{}</a:t>
            </a:r>
            <a:r>
              <a:rPr lang="zh-TW" altLang="en-US" dirty="0"/>
              <a:t>：中添加的是字符串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099A5E-0043-4CD6-BB29-9885FB85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57435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495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101</TotalTime>
  <Words>1892</Words>
  <Application>Microsoft Office PowerPoint</Application>
  <PresentationFormat>寬螢幕</PresentationFormat>
  <Paragraphs>129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5" baseType="lpstr">
      <vt:lpstr>Arial</vt:lpstr>
      <vt:lpstr>Franklin Gothic Book</vt:lpstr>
      <vt:lpstr>裁剪</vt:lpstr>
      <vt:lpstr>Linux是什麼</vt:lpstr>
      <vt:lpstr>PowerPoint 簡報</vt:lpstr>
      <vt:lpstr>1.1.1 Linux是什麼?作業系統?應用程式? </vt:lpstr>
      <vt:lpstr>1.1.2 Linux的應用</vt:lpstr>
      <vt:lpstr>1.1.3 Linux歷史 </vt:lpstr>
      <vt:lpstr>1.2.1 前言 </vt:lpstr>
      <vt:lpstr>1.2.2 重定向 </vt:lpstr>
      <vt:lpstr>PowerPoint 簡報</vt:lpstr>
      <vt:lpstr>1.2.3 管道 </vt:lpstr>
      <vt:lpstr>1.2.4 創建腳本 </vt:lpstr>
      <vt:lpstr>PowerPoint 簡報</vt:lpstr>
      <vt:lpstr>PowerPoint 簡報</vt:lpstr>
      <vt:lpstr>PowerPoint 簡報</vt:lpstr>
      <vt:lpstr>PowerPoint 簡報</vt:lpstr>
      <vt:lpstr>PowerPoint 簡報</vt:lpstr>
      <vt:lpstr>1.2.5 if語句 </vt:lpstr>
      <vt:lpstr>PowerPoint 簡報</vt:lpstr>
      <vt:lpstr>1.2.6 for語句 </vt:lpstr>
      <vt:lpstr>1.2.7 while語句和until語句 </vt:lpstr>
      <vt:lpstr>1.2.8 case語句 </vt:lpstr>
      <vt:lpstr>1.2.9 函數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Linux是什麼與如何學習</dc:title>
  <dc:creator>泓宇 施</dc:creator>
  <cp:lastModifiedBy>泓宇 施</cp:lastModifiedBy>
  <cp:revision>9</cp:revision>
  <dcterms:created xsi:type="dcterms:W3CDTF">2020-05-22T11:24:56Z</dcterms:created>
  <dcterms:modified xsi:type="dcterms:W3CDTF">2020-05-22T13:06:54Z</dcterms:modified>
</cp:coreProperties>
</file>