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71" r:id="rId5"/>
    <p:sldId id="258" r:id="rId6"/>
    <p:sldId id="264" r:id="rId7"/>
    <p:sldId id="266" r:id="rId8"/>
    <p:sldId id="265" r:id="rId9"/>
    <p:sldId id="270" r:id="rId10"/>
    <p:sldId id="259" r:id="rId12"/>
    <p:sldId id="260" r:id="rId13"/>
    <p:sldId id="263" r:id="rId14"/>
    <p:sldId id="267" r:id="rId15"/>
    <p:sldId id="268" r:id="rId16"/>
    <p:sldId id="269" r:id="rId17"/>
    <p:sldId id="261" r:id="rId18"/>
    <p:sldId id="273" r:id="rId19"/>
    <p:sldId id="274" r:id="rId20"/>
    <p:sldId id="275" r:id="rId21"/>
    <p:sldId id="276" r:id="rId22"/>
    <p:sldId id="272" r:id="rId23"/>
    <p:sldId id="277" r:id="rId24"/>
    <p:sldId id="278" r:id="rId25"/>
    <p:sldId id="279" r:id="rId26"/>
    <p:sldId id="280" r:id="rId27"/>
    <p:sldId id="281" r:id="rId28"/>
    <p:sldId id="282" r:id="rId29"/>
    <p:sldId id="283" r:id="rId30"/>
    <p:sldId id="284" r:id="rId31"/>
    <p:sldId id="293" r:id="rId32"/>
    <p:sldId id="294" r:id="rId33"/>
    <p:sldId id="300" r:id="rId34"/>
    <p:sldId id="295" r:id="rId35"/>
    <p:sldId id="296" r:id="rId36"/>
    <p:sldId id="299" r:id="rId37"/>
    <p:sldId id="298" r:id="rId38"/>
    <p:sldId id="297" r:id="rId39"/>
    <p:sldId id="316" r:id="rId40"/>
    <p:sldId id="286" r:id="rId41"/>
    <p:sldId id="285" r:id="rId42"/>
    <p:sldId id="287" r:id="rId43"/>
    <p:sldId id="288" r:id="rId44"/>
    <p:sldId id="289" r:id="rId45"/>
    <p:sldId id="290" r:id="rId46"/>
    <p:sldId id="291" r:id="rId47"/>
    <p:sldId id="292" r:id="rId48"/>
    <p:sldId id="301" r:id="rId49"/>
    <p:sldId id="317" r:id="rId50"/>
    <p:sldId id="318" r:id="rId51"/>
    <p:sldId id="262"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lay.golang.org/" TargetMode="External"/><Relationship Id="rId1" Type="http://schemas.openxmlformats.org/officeDocument/2006/relationships/hyperlink" Target="https://tour.golang.org/"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Go</a:t>
            </a:r>
            <a:r>
              <a:rPr lang="zh-CN" altLang="zh-CN"/>
              <a:t>学习笔记</a:t>
            </a:r>
            <a:endParaRPr lang="en-US" altLang="zh-CN"/>
          </a:p>
        </p:txBody>
      </p:sp>
      <p:sp>
        <p:nvSpPr>
          <p:cNvPr id="3" name="副标题 2"/>
          <p:cNvSpPr>
            <a:spLocks noGrp="1"/>
          </p:cNvSpPr>
          <p:nvPr>
            <p:ph type="subTitle" idx="1"/>
          </p:nvPr>
        </p:nvSpPr>
        <p:spPr/>
        <p:txBody>
          <a:bodyPr/>
          <a:p>
            <a:r>
              <a:rPr lang="zh-CN" altLang="en-US"/>
              <a:t>林宏正</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a:t>
            </a:r>
            <a:r>
              <a:rPr lang="en-US" altLang="zh-CN"/>
              <a:t>:</a:t>
            </a:r>
            <a:r>
              <a:rPr lang="en-US" altLang="zh-CN">
                <a:sym typeface="+mn-ea"/>
              </a:rPr>
              <a:t>goroutine</a:t>
            </a:r>
            <a:endParaRPr lang="en-US" altLang="zh-CN"/>
          </a:p>
        </p:txBody>
      </p:sp>
      <p:sp>
        <p:nvSpPr>
          <p:cNvPr id="3" name="内容占位符 2"/>
          <p:cNvSpPr>
            <a:spLocks noGrp="1"/>
          </p:cNvSpPr>
          <p:nvPr>
            <p:ph idx="1"/>
          </p:nvPr>
        </p:nvSpPr>
        <p:spPr>
          <a:xfrm>
            <a:off x="6985000" y="1941195"/>
            <a:ext cx="4710430" cy="583565"/>
          </a:xfrm>
        </p:spPr>
        <p:txBody>
          <a:bodyPr>
            <a:normAutofit fontScale="80000"/>
          </a:bodyPr>
          <a:p>
            <a:pPr marL="0" indent="0">
              <a:buNone/>
            </a:pPr>
            <a:r>
              <a:rPr lang="zh-CN" altLang="en-US"/>
              <a:t>轻量级的线程。占用内存远少于线程。</a:t>
            </a:r>
            <a:endParaRPr lang="zh-CN" altLang="en-US"/>
          </a:p>
        </p:txBody>
      </p:sp>
      <p:pic>
        <p:nvPicPr>
          <p:cNvPr id="5" name="图片 4"/>
          <p:cNvPicPr>
            <a:picLocks noChangeAspect="1"/>
          </p:cNvPicPr>
          <p:nvPr/>
        </p:nvPicPr>
        <p:blipFill>
          <a:blip r:embed="rId1"/>
          <a:stretch>
            <a:fillRect/>
          </a:stretch>
        </p:blipFill>
        <p:spPr>
          <a:xfrm>
            <a:off x="631825" y="1941195"/>
            <a:ext cx="6113780" cy="4278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a:t>
            </a:r>
            <a:r>
              <a:rPr lang="en-US" altLang="zh-CN"/>
              <a:t>:</a:t>
            </a:r>
            <a:r>
              <a:rPr lang="en-US" altLang="zh-CN">
                <a:sym typeface="+mn-ea"/>
              </a:rPr>
              <a:t>channel</a:t>
            </a:r>
            <a:endParaRPr lang="en-US" altLang="zh-CN"/>
          </a:p>
        </p:txBody>
      </p:sp>
      <p:pic>
        <p:nvPicPr>
          <p:cNvPr id="4" name="图片 3"/>
          <p:cNvPicPr>
            <a:picLocks noChangeAspect="1"/>
          </p:cNvPicPr>
          <p:nvPr/>
        </p:nvPicPr>
        <p:blipFill>
          <a:blip r:embed="rId1"/>
          <a:stretch>
            <a:fillRect/>
          </a:stretch>
        </p:blipFill>
        <p:spPr>
          <a:xfrm>
            <a:off x="608330" y="2012315"/>
            <a:ext cx="6178550" cy="4017010"/>
          </a:xfrm>
          <a:prstGeom prst="rect">
            <a:avLst/>
          </a:prstGeom>
        </p:spPr>
      </p:pic>
      <p:sp>
        <p:nvSpPr>
          <p:cNvPr id="6" name="内容占位符 2"/>
          <p:cNvSpPr>
            <a:spLocks noGrp="1"/>
          </p:cNvSpPr>
          <p:nvPr/>
        </p:nvSpPr>
        <p:spPr>
          <a:xfrm>
            <a:off x="6420485" y="1691005"/>
            <a:ext cx="4606925" cy="75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p>
        </p:txBody>
      </p:sp>
      <p:sp>
        <p:nvSpPr>
          <p:cNvPr id="8" name="文本框 7"/>
          <p:cNvSpPr txBox="1"/>
          <p:nvPr/>
        </p:nvSpPr>
        <p:spPr>
          <a:xfrm>
            <a:off x="6858635" y="1940560"/>
            <a:ext cx="5478780" cy="1739900"/>
          </a:xfrm>
          <a:prstGeom prst="rect">
            <a:avLst/>
          </a:prstGeom>
          <a:noFill/>
        </p:spPr>
        <p:txBody>
          <a:bodyPr wrap="none" rtlCol="0">
            <a:spAutoFit/>
          </a:bodyPr>
          <a:p>
            <a:r>
              <a:rPr lang="en-US" altLang="zh-CN"/>
              <a:t>channel</a:t>
            </a:r>
            <a:r>
              <a:rPr lang="zh-CN" altLang="zh-CN"/>
              <a:t>是</a:t>
            </a:r>
            <a:r>
              <a:rPr lang="zh-CN" altLang="en-US"/>
              <a:t>内置的数据结构，可以在不同</a:t>
            </a:r>
            <a:r>
              <a:rPr lang="en-US" altLang="zh-CN"/>
              <a:t>goroutine</a:t>
            </a:r>
            <a:endParaRPr lang="en-US" altLang="zh-CN"/>
          </a:p>
          <a:p>
            <a:r>
              <a:rPr lang="zh-CN" altLang="zh-CN"/>
              <a:t>之间同步发送具有类型的消息。可以避免其他语言</a:t>
            </a:r>
            <a:endParaRPr lang="zh-CN" altLang="zh-CN"/>
          </a:p>
          <a:p>
            <a:r>
              <a:rPr lang="zh-CN" altLang="zh-CN"/>
              <a:t>常见的共享内存访问的问题。</a:t>
            </a:r>
            <a:endParaRPr lang="zh-CN" altLang="zh-CN"/>
          </a:p>
          <a:p>
            <a:endParaRPr lang="zh-CN" altLang="zh-CN"/>
          </a:p>
          <a:p>
            <a:r>
              <a:rPr lang="en-US" altLang="zh-CN"/>
              <a:t>channel</a:t>
            </a:r>
            <a:r>
              <a:rPr lang="zh-CN" altLang="en-US"/>
              <a:t>保证同一时刻只会有一个</a:t>
            </a:r>
            <a:r>
              <a:rPr lang="en-US" altLang="zh-CN"/>
              <a:t>goroutine</a:t>
            </a:r>
            <a:r>
              <a:rPr lang="zh-CN" altLang="zh-CN"/>
              <a:t>修改数据，</a:t>
            </a:r>
            <a:endParaRPr lang="zh-CN" altLang="zh-CN"/>
          </a:p>
          <a:p>
            <a:r>
              <a:rPr lang="zh-CN" altLang="zh-CN"/>
              <a:t>从而解决了并发修改时的数据安全问题。</a:t>
            </a:r>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Yes and no ...</a:t>
            </a:r>
            <a:endParaRPr lang="en-US" altLang="zh-CN"/>
          </a:p>
        </p:txBody>
      </p:sp>
      <p:sp>
        <p:nvSpPr>
          <p:cNvPr id="3" name="内容占位符 2"/>
          <p:cNvSpPr>
            <a:spLocks noGrp="1"/>
          </p:cNvSpPr>
          <p:nvPr>
            <p:ph idx="1"/>
          </p:nvPr>
        </p:nvSpPr>
        <p:spPr>
          <a:xfrm>
            <a:off x="7551420" y="2039620"/>
            <a:ext cx="4315460" cy="4351655"/>
          </a:xfrm>
        </p:spPr>
        <p:txBody>
          <a:bodyPr/>
          <a:p>
            <a:pPr marL="0" indent="0">
              <a:buNone/>
            </a:pPr>
            <a:r>
              <a:rPr lang="zh-CN" altLang="zh-CN" b="1"/>
              <a:t>组合优于继承</a:t>
            </a:r>
            <a:endParaRPr lang="zh-CN" altLang="zh-CN" b="1"/>
          </a:p>
          <a:p>
            <a:pPr>
              <a:buFont typeface="Arial" panose="020B0604020202020204" pitchFamily="34" charset="0"/>
              <a:buChar char="•"/>
            </a:pPr>
            <a:r>
              <a:rPr lang="zh-CN" altLang="zh-CN" sz="2400"/>
              <a:t>没有继承</a:t>
            </a:r>
            <a:endParaRPr lang="zh-CN" altLang="zh-CN" sz="2400"/>
          </a:p>
          <a:p>
            <a:pPr>
              <a:buFont typeface="Arial" panose="020B0604020202020204" pitchFamily="34" charset="0"/>
              <a:buChar char="•"/>
            </a:pPr>
            <a:r>
              <a:rPr lang="zh-CN" altLang="zh-CN" sz="2400"/>
              <a:t>有</a:t>
            </a:r>
            <a:r>
              <a:rPr lang="en-US" altLang="zh-CN" sz="2400"/>
              <a:t>struct,</a:t>
            </a:r>
            <a:r>
              <a:rPr lang="zh-CN" altLang="zh-CN" sz="2400"/>
              <a:t>没有类</a:t>
            </a:r>
            <a:endParaRPr lang="zh-CN" altLang="zh-CN" sz="2400"/>
          </a:p>
          <a:p>
            <a:pPr>
              <a:buFont typeface="Arial" panose="020B0604020202020204" pitchFamily="34" charset="0"/>
              <a:buChar char="•"/>
            </a:pPr>
            <a:r>
              <a:rPr lang="zh-CN" altLang="zh-CN" sz="2400"/>
              <a:t>没有泛型</a:t>
            </a:r>
            <a:endParaRPr lang="zh-CN" altLang="zh-CN" sz="2400"/>
          </a:p>
        </p:txBody>
      </p:sp>
      <p:pic>
        <p:nvPicPr>
          <p:cNvPr id="4" name="图片 3"/>
          <p:cNvPicPr>
            <a:picLocks noChangeAspect="1"/>
          </p:cNvPicPr>
          <p:nvPr/>
        </p:nvPicPr>
        <p:blipFill>
          <a:blip r:embed="rId1"/>
          <a:stretch>
            <a:fillRect/>
          </a:stretch>
        </p:blipFill>
        <p:spPr>
          <a:xfrm>
            <a:off x="838200" y="2039620"/>
            <a:ext cx="6292215" cy="3345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接口</a:t>
            </a:r>
            <a:r>
              <a:rPr lang="en-US" altLang="zh-CN"/>
              <a:t>:</a:t>
            </a:r>
            <a:r>
              <a:rPr lang="zh-CN" altLang="en-US" sz="4000">
                <a:sym typeface="+mn-ea"/>
              </a:rPr>
              <a:t>对一组行为的建模</a:t>
            </a:r>
            <a:endParaRPr lang="zh-CN" altLang="en-US" sz="4000">
              <a:sym typeface="+mn-ea"/>
            </a:endParaRPr>
          </a:p>
        </p:txBody>
      </p:sp>
      <p:sp>
        <p:nvSpPr>
          <p:cNvPr id="3" name="内容占位符 2"/>
          <p:cNvSpPr>
            <a:spLocks noGrp="1"/>
          </p:cNvSpPr>
          <p:nvPr>
            <p:ph idx="1"/>
          </p:nvPr>
        </p:nvSpPr>
        <p:spPr>
          <a:xfrm>
            <a:off x="838200" y="1825625"/>
            <a:ext cx="10962640" cy="4351655"/>
          </a:xfrm>
        </p:spPr>
        <p:txBody>
          <a:bodyPr/>
          <a:p>
            <a:pPr marL="0" indent="0">
              <a:buNone/>
            </a:pPr>
            <a:r>
              <a:rPr lang="en-US" altLang="zh-CN" sz="24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接口用于描述类型的行为。如果一个类型的实例实现了一个接口，意味着这个实例可以执行一组特定的行为。不需要去声明这个实例实现某个接口，只需要实现这组行为即可。</a:t>
            </a:r>
            <a:endParaRPr lang="zh-CN" altLang="en-US" sz="2000">
              <a:latin typeface="微软雅黑" panose="020B0503020204020204" charset="-122"/>
              <a:ea typeface="微软雅黑" panose="020B0503020204020204" charset="-122"/>
            </a:endParaRPr>
          </a:p>
          <a:p>
            <a:pPr marL="0" indent="0">
              <a:buNone/>
            </a:pPr>
            <a:r>
              <a:rPr lang="zh-CN" altLang="en-US" sz="2000">
                <a:latin typeface="微软雅黑" panose="020B0503020204020204" charset="-122"/>
                <a:ea typeface="微软雅黑" panose="020B0503020204020204" charset="-122"/>
              </a:rPr>
              <a:t>       其他的语言把这个特性叫作鸭子类型——如果它叫起来像鸭子，那它就可能是只鸭子。Go语言中，如果一个类型实现了一个接口的所有方法，那么这个类型的实例就可以存储在这个接口类型的实例中，不需要额外声明。</a:t>
            </a:r>
            <a:endParaRPr lang="zh-CN" altLang="en-US" sz="2000">
              <a:latin typeface="微软雅黑" panose="020B0503020204020204" charset="-122"/>
              <a:ea typeface="微软雅黑" panose="020B0503020204020204" charset="-122"/>
            </a:endParaRPr>
          </a:p>
        </p:txBody>
      </p:sp>
      <p:sp>
        <p:nvSpPr>
          <p:cNvPr id="4" name="文本框 3"/>
          <p:cNvSpPr txBox="1"/>
          <p:nvPr/>
        </p:nvSpPr>
        <p:spPr>
          <a:xfrm>
            <a:off x="732155" y="4159885"/>
            <a:ext cx="6725920" cy="1313180"/>
          </a:xfrm>
          <a:prstGeom prst="rect">
            <a:avLst/>
          </a:prstGeom>
          <a:noFill/>
        </p:spPr>
        <p:txBody>
          <a:bodyPr wrap="square" rtlCol="0" anchor="t">
            <a:spAutoFit/>
          </a:bodyPr>
          <a:p>
            <a:r>
              <a:rPr lang="zh-CN" altLang="zh-CN" sz="2000"/>
              <a:t>内置的</a:t>
            </a:r>
            <a:r>
              <a:rPr lang="en-US" altLang="zh-CN" sz="2000"/>
              <a:t>io.Reader</a:t>
            </a:r>
            <a:r>
              <a:rPr lang="zh-CN" altLang="zh-CN" sz="2000"/>
              <a:t>包</a:t>
            </a:r>
            <a:r>
              <a:rPr lang="en-US" altLang="zh-CN" sz="2000"/>
              <a:t>:</a:t>
            </a:r>
            <a:endParaRPr lang="en-US" altLang="zh-CN" sz="2000"/>
          </a:p>
          <a:p>
            <a:r>
              <a:rPr lang="zh-CN" altLang="en-US" sz="2000"/>
              <a:t>type Reader interface{ </a:t>
            </a:r>
            <a:endParaRPr lang="zh-CN" altLang="en-US" sz="2000"/>
          </a:p>
          <a:p>
            <a:r>
              <a:rPr lang="zh-CN" altLang="en-US" sz="2000"/>
              <a:t>      Read(p []byte) (n int, err error)</a:t>
            </a:r>
            <a:endParaRPr lang="en-US" altLang="zh-CN" sz="2000"/>
          </a:p>
          <a:p>
            <a:r>
              <a:rPr lang="zh-CN" altLang="en-US" sz="2000"/>
              <a:t>}</a:t>
            </a:r>
            <a:endParaRPr lang="zh-CN" altLang="en-US" sz="2000"/>
          </a:p>
        </p:txBody>
      </p:sp>
      <p:sp>
        <p:nvSpPr>
          <p:cNvPr id="5" name="文本框 4"/>
          <p:cNvSpPr txBox="1"/>
          <p:nvPr/>
        </p:nvSpPr>
        <p:spPr>
          <a:xfrm>
            <a:off x="4935855" y="4039870"/>
            <a:ext cx="6843395" cy="1617980"/>
          </a:xfrm>
          <a:prstGeom prst="rect">
            <a:avLst/>
          </a:prstGeom>
          <a:noFill/>
        </p:spPr>
        <p:txBody>
          <a:bodyPr wrap="square" rtlCol="0" anchor="t">
            <a:spAutoFit/>
          </a:bodyPr>
          <a:p>
            <a:r>
              <a:rPr lang="en-US" altLang="zh-CN"/>
              <a:t> </a:t>
            </a:r>
            <a:r>
              <a:rPr lang="en-US" altLang="zh-CN" sz="2000"/>
              <a:t>      </a:t>
            </a:r>
            <a:r>
              <a:rPr lang="zh-CN" altLang="en-US" sz="2000"/>
              <a:t>Go语言的整个网络库都使用了io.Reader接口，这样可以将程序的功能和不同网络的实现分离。这样的接口用起来有趣、优雅且自由。文件、缓冲区、套接字以及其他的数据源都实现了io.Reader接口。使用同一个接口，可以高效地操作数据，而不用考虑到底数据来自哪里。</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GC</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p:sp>
        <p:nvSpPr>
          <p:cNvPr id="2" name="标题 1"/>
          <p:cNvSpPr>
            <a:spLocks noGrp="1"/>
          </p:cNvSpPr>
          <p:nvPr>
            <p:ph type="title"/>
          </p:nvPr>
        </p:nvSpPr>
        <p:spPr>
          <a:xfrm>
            <a:off x="838200" y="2517775"/>
            <a:ext cx="10515600" cy="1325563"/>
          </a:xfrm>
        </p:spPr>
        <p:txBody>
          <a:bodyPr/>
          <a:p>
            <a:pPr algn="ctr"/>
            <a:r>
              <a:rPr lang="zh-CN" altLang="en-US">
                <a:sym typeface="+mn-ea"/>
              </a:rPr>
              <a:t>基础知识</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a:t>
            </a:r>
            <a:endParaRPr lang="zh-CN" altLang="en-US"/>
          </a:p>
        </p:txBody>
      </p:sp>
      <p:sp>
        <p:nvSpPr>
          <p:cNvPr id="3" name="内容占位符 2"/>
          <p:cNvSpPr>
            <a:spLocks noGrp="1"/>
          </p:cNvSpPr>
          <p:nvPr>
            <p:ph idx="1"/>
          </p:nvPr>
        </p:nvSpPr>
        <p:spPr/>
        <p:txBody>
          <a:bodyPr/>
          <a:p>
            <a:r>
              <a:rPr lang="zh-CN" altLang="en-US" sz="2400"/>
              <a:t>每个 Go 程序都是由包组成的。</a:t>
            </a:r>
            <a:endParaRPr lang="zh-CN" altLang="en-US" sz="2400"/>
          </a:p>
          <a:p>
            <a:r>
              <a:rPr lang="zh-CN" altLang="en-US" sz="2400"/>
              <a:t>程序运行的入口是包 main 。</a:t>
            </a:r>
            <a:endParaRPr lang="zh-CN" altLang="en-US" sz="2400"/>
          </a:p>
          <a:p>
            <a:r>
              <a:rPr lang="zh-CN" altLang="en-US" sz="2400"/>
              <a:t>这个程序使用并导入了包 "fmt" 和 "math/rand" 。</a:t>
            </a:r>
            <a:endParaRPr lang="zh-CN" altLang="en-US" sz="2400"/>
          </a:p>
          <a:p>
            <a:r>
              <a:rPr lang="zh-CN" altLang="en-US" sz="2400"/>
              <a:t>按照惯例，包名与导入路径的最后一个目录一致。例如，"math/rand" 包由 package rand 语句开始。</a:t>
            </a:r>
            <a:endParaRPr lang="zh-CN" altLang="en-US" sz="2400"/>
          </a:p>
        </p:txBody>
      </p:sp>
      <p:pic>
        <p:nvPicPr>
          <p:cNvPr id="4" name="图片 3"/>
          <p:cNvPicPr>
            <a:picLocks noChangeAspect="1"/>
          </p:cNvPicPr>
          <p:nvPr/>
        </p:nvPicPr>
        <p:blipFill>
          <a:blip r:embed="rId1"/>
          <a:stretch>
            <a:fillRect/>
          </a:stretch>
        </p:blipFill>
        <p:spPr>
          <a:xfrm>
            <a:off x="5389245" y="4144010"/>
            <a:ext cx="5755640" cy="2663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导入</a:t>
            </a:r>
            <a:endParaRPr lang="zh-CN" altLang="en-US"/>
          </a:p>
        </p:txBody>
      </p:sp>
      <p:sp>
        <p:nvSpPr>
          <p:cNvPr id="3" name="内容占位符 2"/>
          <p:cNvSpPr>
            <a:spLocks noGrp="1"/>
          </p:cNvSpPr>
          <p:nvPr>
            <p:ph idx="1"/>
          </p:nvPr>
        </p:nvSpPr>
        <p:spPr>
          <a:xfrm>
            <a:off x="838200" y="1825625"/>
            <a:ext cx="10515600" cy="2066290"/>
          </a:xfrm>
        </p:spPr>
        <p:txBody>
          <a:bodyPr/>
          <a:p>
            <a:r>
              <a:rPr lang="zh-CN" altLang="en-US" sz="2400"/>
              <a:t>这个代码用圆括号组合了导入，这是“打包”导入语句。</a:t>
            </a:r>
            <a:endParaRPr lang="zh-CN" altLang="en-US" sz="2400"/>
          </a:p>
          <a:p>
            <a:r>
              <a:rPr lang="zh-CN" altLang="en-US" sz="2400"/>
              <a:t>同样可以编写多个导入语句，例如：</a:t>
            </a:r>
            <a:endParaRPr lang="zh-CN" altLang="en-US" sz="2400"/>
          </a:p>
          <a:p>
            <a:pPr marL="0" indent="0">
              <a:buNone/>
            </a:pPr>
            <a:r>
              <a:rPr lang="zh-CN" altLang="en-US" sz="2400"/>
              <a:t>import "fmt"</a:t>
            </a:r>
            <a:endParaRPr lang="zh-CN" altLang="en-US" sz="2400"/>
          </a:p>
          <a:p>
            <a:pPr marL="0" indent="0">
              <a:buNone/>
            </a:pPr>
            <a:r>
              <a:rPr lang="zh-CN" altLang="en-US" sz="2400"/>
              <a:t>import "math"</a:t>
            </a:r>
            <a:endParaRPr lang="zh-CN" altLang="en-US" sz="2400"/>
          </a:p>
          <a:p>
            <a:pPr marL="0" indent="0">
              <a:buNone/>
            </a:pPr>
            <a:endParaRPr lang="zh-CN" altLang="zh-CN" sz="2400"/>
          </a:p>
        </p:txBody>
      </p:sp>
      <p:pic>
        <p:nvPicPr>
          <p:cNvPr id="5" name="图片 4"/>
          <p:cNvPicPr>
            <a:picLocks noChangeAspect="1"/>
          </p:cNvPicPr>
          <p:nvPr/>
        </p:nvPicPr>
        <p:blipFill>
          <a:blip r:embed="rId1"/>
          <a:stretch>
            <a:fillRect/>
          </a:stretch>
        </p:blipFill>
        <p:spPr>
          <a:xfrm>
            <a:off x="5346700" y="4135755"/>
            <a:ext cx="5766435" cy="2685415"/>
          </a:xfrm>
          <a:prstGeom prst="rect">
            <a:avLst/>
          </a:prstGeom>
        </p:spPr>
      </p:pic>
      <p:sp>
        <p:nvSpPr>
          <p:cNvPr id="6" name="文本框 5"/>
          <p:cNvSpPr txBox="1"/>
          <p:nvPr/>
        </p:nvSpPr>
        <p:spPr>
          <a:xfrm>
            <a:off x="822960" y="4107180"/>
            <a:ext cx="4337050" cy="2563495"/>
          </a:xfrm>
          <a:prstGeom prst="rect">
            <a:avLst/>
          </a:prstGeom>
          <a:noFill/>
        </p:spPr>
        <p:txBody>
          <a:bodyPr wrap="square" rtlCol="0">
            <a:spAutoFit/>
          </a:bodyPr>
          <a:p>
            <a:pPr marL="342900" indent="-342900">
              <a:buFont typeface="Wingdings" panose="05000000000000000000" charset="0"/>
              <a:buChar char="p"/>
            </a:pPr>
            <a:r>
              <a:rPr lang="zh-CN" altLang="zh-CN" sz="2400">
                <a:sym typeface="+mn-ea"/>
              </a:rPr>
              <a:t>导入前面的</a:t>
            </a:r>
            <a:r>
              <a:rPr lang="en-US" altLang="zh-CN" sz="2400">
                <a:solidFill>
                  <a:schemeClr val="accent1"/>
                </a:solidFill>
                <a:effectLst>
                  <a:outerShdw blurRad="38100" dist="25400" dir="5400000" algn="ctr" rotWithShape="0">
                    <a:srgbClr val="6E747A">
                      <a:alpha val="43000"/>
                    </a:srgbClr>
                  </a:outerShdw>
                </a:effectLst>
                <a:sym typeface="+mn-ea"/>
              </a:rPr>
              <a:t>-</a:t>
            </a:r>
            <a:r>
              <a:rPr lang="zh-CN" altLang="zh-CN" sz="2400">
                <a:sym typeface="+mn-ea"/>
              </a:rPr>
              <a:t>表示对引用的包做初始化操作，即调用它的</a:t>
            </a:r>
            <a:r>
              <a:rPr lang="en-US" altLang="zh-CN" sz="2400">
                <a:sym typeface="+mn-ea"/>
              </a:rPr>
              <a:t>init</a:t>
            </a:r>
            <a:r>
              <a:rPr lang="zh-CN" altLang="zh-CN" sz="2400">
                <a:sym typeface="+mn-ea"/>
              </a:rPr>
              <a:t>函数。因为</a:t>
            </a:r>
            <a:r>
              <a:rPr lang="en-US" altLang="zh-CN" sz="2400">
                <a:sym typeface="+mn-ea"/>
              </a:rPr>
              <a:t>Go</a:t>
            </a:r>
            <a:r>
              <a:rPr lang="zh-CN" altLang="zh-CN" sz="2400">
                <a:sym typeface="+mn-ea"/>
              </a:rPr>
              <a:t>编译器不允许声明导入某个包却不适用，所以采用这种</a:t>
            </a:r>
            <a:r>
              <a:rPr lang="en-US" altLang="zh-CN" sz="2400">
                <a:sym typeface="+mn-ea"/>
              </a:rPr>
              <a:t>-</a:t>
            </a:r>
            <a:r>
              <a:rPr lang="zh-CN" altLang="zh-CN" sz="2400">
                <a:sym typeface="+mn-ea"/>
              </a:rPr>
              <a:t>的形式让编译器接受这种初始化的操作。</a:t>
            </a:r>
            <a:endParaRPr lang="zh-CN" altLang="zh-CN" sz="240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导出</a:t>
            </a:r>
            <a:endParaRPr lang="zh-CN" altLang="en-US"/>
          </a:p>
        </p:txBody>
      </p:sp>
      <p:sp>
        <p:nvSpPr>
          <p:cNvPr id="3" name="内容占位符 2"/>
          <p:cNvSpPr>
            <a:spLocks noGrp="1"/>
          </p:cNvSpPr>
          <p:nvPr>
            <p:ph idx="1"/>
          </p:nvPr>
        </p:nvSpPr>
        <p:spPr>
          <a:xfrm>
            <a:off x="838200" y="1825625"/>
            <a:ext cx="10516235" cy="2660650"/>
          </a:xfrm>
        </p:spPr>
        <p:txBody>
          <a:bodyPr>
            <a:normAutofit/>
          </a:bodyPr>
          <a:p>
            <a:pPr>
              <a:buFont typeface="Arial" panose="020B0604020202020204" pitchFamily="34" charset="0"/>
              <a:buChar char="•"/>
            </a:pPr>
            <a:r>
              <a:rPr lang="zh-CN" altLang="en-US" sz="2400"/>
              <a:t>在 Go 中，首字母大写的名称是被导出的。</a:t>
            </a:r>
            <a:endParaRPr lang="zh-CN" altLang="en-US" sz="2400"/>
          </a:p>
          <a:p>
            <a:pPr>
              <a:buFont typeface="Arial" panose="020B0604020202020204" pitchFamily="34" charset="0"/>
              <a:buChar char="•"/>
            </a:pPr>
            <a:r>
              <a:rPr lang="zh-CN" altLang="en-US" sz="2400"/>
              <a:t>在导入包之后，你只能访问包所导出的名字，任何未导出的名字是不能被包外的代码访问的。</a:t>
            </a:r>
            <a:endParaRPr lang="zh-CN" altLang="en-US" sz="2400"/>
          </a:p>
          <a:p>
            <a:pPr>
              <a:buFont typeface="Arial" panose="020B0604020202020204" pitchFamily="34" charset="0"/>
              <a:buChar char="•"/>
            </a:pPr>
            <a:r>
              <a:rPr lang="zh-CN" altLang="en-US" sz="2400"/>
              <a:t>Foo 和 FOO 都是被导出的名称。名称 foo 是不会被导出的。</a:t>
            </a:r>
            <a:endParaRPr lang="zh-CN" altLang="en-US" sz="2400"/>
          </a:p>
          <a:p>
            <a:pPr>
              <a:buFont typeface="Arial" panose="020B0604020202020204" pitchFamily="34" charset="0"/>
              <a:buChar char="•"/>
            </a:pPr>
            <a:r>
              <a:rPr lang="zh-CN" altLang="en-US" sz="2400"/>
              <a:t>下面的代码执行编译器会报</a:t>
            </a:r>
            <a:r>
              <a:rPr lang="zh-CN" altLang="en-US" sz="2400">
                <a:solidFill>
                  <a:srgbClr val="FF0000"/>
                </a:solidFill>
              </a:rPr>
              <a:t>cannot refer to unexported name math.pi</a:t>
            </a:r>
            <a:r>
              <a:rPr lang="zh-CN" altLang="en-US" sz="2400"/>
              <a:t>，需要将 math.pi 改名为 math.Pi 。</a:t>
            </a:r>
            <a:endParaRPr lang="zh-CN" altLang="en-US" sz="2400"/>
          </a:p>
        </p:txBody>
      </p:sp>
      <p:pic>
        <p:nvPicPr>
          <p:cNvPr id="4" name="图片 3"/>
          <p:cNvPicPr>
            <a:picLocks noChangeAspect="1"/>
          </p:cNvPicPr>
          <p:nvPr/>
        </p:nvPicPr>
        <p:blipFill>
          <a:blip r:embed="rId1"/>
          <a:stretch>
            <a:fillRect/>
          </a:stretch>
        </p:blipFill>
        <p:spPr>
          <a:xfrm>
            <a:off x="5395595" y="4102735"/>
            <a:ext cx="5714365" cy="27355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a:t>
            </a:r>
            <a:endParaRPr lang="zh-CN" altLang="en-US"/>
          </a:p>
        </p:txBody>
      </p:sp>
      <p:sp>
        <p:nvSpPr>
          <p:cNvPr id="3" name="内容占位符 2"/>
          <p:cNvSpPr>
            <a:spLocks noGrp="1"/>
          </p:cNvSpPr>
          <p:nvPr>
            <p:ph idx="1"/>
          </p:nvPr>
        </p:nvSpPr>
        <p:spPr>
          <a:xfrm>
            <a:off x="838200" y="1825625"/>
            <a:ext cx="10866120" cy="2096135"/>
          </a:xfrm>
        </p:spPr>
        <p:txBody>
          <a:bodyPr/>
          <a:p>
            <a:r>
              <a:rPr lang="zh-CN" altLang="en-US"/>
              <a:t>可以没有参数或接受多个参数。</a:t>
            </a:r>
            <a:endParaRPr lang="zh-CN" altLang="en-US"/>
          </a:p>
          <a:p>
            <a:r>
              <a:rPr lang="zh-CN" altLang="en-US"/>
              <a:t>可以有多个返回值。</a:t>
            </a:r>
            <a:endParaRPr lang="en-US" altLang="zh-CN"/>
          </a:p>
          <a:p>
            <a:r>
              <a:rPr lang="zh-CN" altLang="en-US"/>
              <a:t>注意类型在变量名 之后 。</a:t>
            </a:r>
            <a:endParaRPr lang="zh-CN" altLang="en-US"/>
          </a:p>
          <a:p>
            <a:r>
              <a:rPr lang="zh-CN" altLang="en-US"/>
              <a:t>关于</a:t>
            </a:r>
            <a:r>
              <a:rPr lang="en-US" altLang="zh-CN"/>
              <a:t>Go</a:t>
            </a:r>
            <a:r>
              <a:rPr lang="zh-CN" altLang="en-US"/>
              <a:t>语法定义参考：</a:t>
            </a:r>
            <a:r>
              <a:rPr lang="zh-CN" altLang="en-US">
                <a:sym typeface="+mn-ea"/>
              </a:rPr>
              <a:t>https://blog.go-zh.org/gos-declaration-syntax</a:t>
            </a:r>
            <a:endParaRPr lang="zh-CN" altLang="en-US"/>
          </a:p>
        </p:txBody>
      </p:sp>
      <p:pic>
        <p:nvPicPr>
          <p:cNvPr id="4" name="图片 3"/>
          <p:cNvPicPr>
            <a:picLocks noChangeAspect="1"/>
          </p:cNvPicPr>
          <p:nvPr/>
        </p:nvPicPr>
        <p:blipFill>
          <a:blip r:embed="rId1"/>
          <a:stretch>
            <a:fillRect/>
          </a:stretch>
        </p:blipFill>
        <p:spPr>
          <a:xfrm>
            <a:off x="5329555" y="4138930"/>
            <a:ext cx="5800090" cy="2694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pPr>
              <a:buFont typeface="Wingdings" panose="05000000000000000000" charset="0"/>
              <a:buChar char="n"/>
            </a:pPr>
            <a:r>
              <a:rPr lang="zh-CN" altLang="en-US"/>
              <a:t>基础知识</a:t>
            </a:r>
            <a:endParaRPr lang="zh-CN" altLang="en-US"/>
          </a:p>
          <a:p>
            <a:pPr>
              <a:buFont typeface="Wingdings" panose="05000000000000000000" charset="0"/>
              <a:buChar char="n"/>
            </a:pPr>
            <a:r>
              <a:rPr lang="zh-CN" altLang="en-US"/>
              <a:t>高级知识</a:t>
            </a:r>
            <a:endParaRPr lang="zh-CN" altLang="en-US"/>
          </a:p>
          <a:p>
            <a:pPr>
              <a:buFont typeface="Wingdings" panose="05000000000000000000" charset="0"/>
              <a:buChar char="n"/>
            </a:pPr>
            <a:r>
              <a:rPr lang="zh-CN" altLang="en-US"/>
              <a:t>并发</a:t>
            </a:r>
            <a:endParaRPr lang="zh-CN" altLang="en-US"/>
          </a:p>
          <a:p>
            <a:pPr>
              <a:buFont typeface="Wingdings" panose="05000000000000000000" charset="0"/>
              <a:buChar char="n"/>
            </a:pPr>
            <a:r>
              <a:rPr lang="zh-CN" altLang="en-US"/>
              <a:t>网络</a:t>
            </a:r>
            <a:endParaRPr lang="zh-CN" altLang="en-US"/>
          </a:p>
          <a:p>
            <a:pPr>
              <a:buFont typeface="Wingdings" panose="05000000000000000000" charset="0"/>
              <a:buChar char="n"/>
            </a:pPr>
            <a:r>
              <a:rPr lang="zh-CN" altLang="en-US"/>
              <a:t>安全</a:t>
            </a:r>
            <a:endParaRPr lang="zh-CN" altLang="en-US"/>
          </a:p>
          <a:p>
            <a:pPr>
              <a:buFont typeface="Wingdings" panose="05000000000000000000" charset="0"/>
              <a:buChar char="n"/>
            </a:pPr>
            <a:r>
              <a:rPr lang="en-US" altLang="zh-CN"/>
              <a:t>WEB</a:t>
            </a:r>
            <a:endParaRPr lang="en-US" altLang="zh-CN"/>
          </a:p>
          <a:p>
            <a:pPr>
              <a:buFont typeface="Wingdings" panose="05000000000000000000" charset="0"/>
              <a:buChar char="n"/>
            </a:pPr>
            <a:r>
              <a:rPr lang="zh-CN" altLang="zh-CN"/>
              <a:t>开源案例</a:t>
            </a:r>
            <a:endParaRPr lang="zh-CN" altLang="zh-CN"/>
          </a:p>
          <a:p>
            <a:pPr>
              <a:buFont typeface="Wingdings" panose="05000000000000000000" charset="0"/>
              <a:buChar char="n"/>
            </a:pPr>
            <a:r>
              <a:rPr lang="zh-CN" altLang="zh-CN"/>
              <a:t>资源</a:t>
            </a:r>
            <a:endParaRPr lang="zh-CN" altLang="zh-CN"/>
          </a:p>
          <a:p>
            <a:pPr marL="0" indent="0">
              <a:buNone/>
            </a:pPr>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49885"/>
            <a:ext cx="10515600" cy="1325563"/>
          </a:xfrm>
        </p:spPr>
        <p:txBody>
          <a:bodyPr/>
          <a:p>
            <a:r>
              <a:rPr lang="zh-CN" altLang="en-US"/>
              <a:t>函数</a:t>
            </a:r>
            <a:r>
              <a:rPr lang="en-US" altLang="zh-CN"/>
              <a:t>:</a:t>
            </a:r>
            <a:r>
              <a:rPr lang="zh-CN" altLang="en-US" sz="4000"/>
              <a:t>命名返回值</a:t>
            </a:r>
            <a:endParaRPr lang="zh-CN" altLang="en-US" sz="4000"/>
          </a:p>
        </p:txBody>
      </p:sp>
      <p:pic>
        <p:nvPicPr>
          <p:cNvPr id="4" name="内容占位符 3"/>
          <p:cNvPicPr>
            <a:picLocks noChangeAspect="1"/>
          </p:cNvPicPr>
          <p:nvPr>
            <p:ph idx="1"/>
          </p:nvPr>
        </p:nvPicPr>
        <p:blipFill>
          <a:blip r:embed="rId1"/>
          <a:stretch>
            <a:fillRect/>
          </a:stretch>
        </p:blipFill>
        <p:spPr>
          <a:xfrm>
            <a:off x="6108700" y="4178935"/>
            <a:ext cx="5782945" cy="2619375"/>
          </a:xfrm>
          <a:prstGeom prst="rect">
            <a:avLst/>
          </a:prstGeom>
        </p:spPr>
      </p:pic>
      <p:sp>
        <p:nvSpPr>
          <p:cNvPr id="5" name="文本框 4"/>
          <p:cNvSpPr txBox="1"/>
          <p:nvPr/>
        </p:nvSpPr>
        <p:spPr>
          <a:xfrm>
            <a:off x="925830" y="1559560"/>
            <a:ext cx="10427335" cy="3082290"/>
          </a:xfrm>
          <a:prstGeom prst="rect">
            <a:avLst/>
          </a:prstGeom>
          <a:noFill/>
        </p:spPr>
        <p:txBody>
          <a:bodyPr wrap="square" rtlCol="0">
            <a:spAutoFit/>
          </a:bodyPr>
          <a:p>
            <a:pPr marL="342900" indent="-342900">
              <a:buFont typeface="Arial" panose="020B0604020202020204" pitchFamily="34" charset="0"/>
              <a:buChar char="•"/>
            </a:pPr>
            <a:r>
              <a:rPr lang="zh-CN" altLang="en-US" sz="2800"/>
              <a:t>Go 的返回值可以被命名，并且就像在函数体开头声明的变量那样使用。</a:t>
            </a:r>
            <a:endParaRPr lang="zh-CN" altLang="en-US" sz="2800"/>
          </a:p>
          <a:p>
            <a:pPr marL="342900" indent="-342900">
              <a:buFont typeface="Arial" panose="020B0604020202020204" pitchFamily="34" charset="0"/>
              <a:buChar char="•"/>
            </a:pPr>
            <a:r>
              <a:rPr lang="zh-CN" altLang="en-US" sz="2800"/>
              <a:t>返回值的名称应当具有一定的意义，可以作为文档使用。</a:t>
            </a:r>
            <a:endParaRPr lang="zh-CN" altLang="en-US" sz="2800"/>
          </a:p>
          <a:p>
            <a:pPr marL="342900" indent="-342900">
              <a:buFont typeface="Arial" panose="020B0604020202020204" pitchFamily="34" charset="0"/>
              <a:buChar char="•"/>
            </a:pPr>
            <a:r>
              <a:rPr lang="zh-CN" altLang="en-US" sz="2800">
                <a:solidFill>
                  <a:srgbClr val="FF0000"/>
                </a:solidFill>
              </a:rPr>
              <a:t>没有参数的 return 语句返回各个返回变量的当前值。这种用法被称作“裸”返回</a:t>
            </a:r>
            <a:r>
              <a:rPr lang="zh-CN" altLang="en-US" sz="2800"/>
              <a:t>。</a:t>
            </a:r>
            <a:endParaRPr lang="zh-CN" altLang="en-US" sz="2800"/>
          </a:p>
          <a:p>
            <a:pPr marL="342900" indent="-342900">
              <a:buFont typeface="Arial" panose="020B0604020202020204" pitchFamily="34" charset="0"/>
              <a:buChar char="•"/>
            </a:pPr>
            <a:r>
              <a:rPr lang="zh-CN" altLang="en-US" sz="2800"/>
              <a:t>直接返回语句仅应当用在像下面这样的短函数中。在长的函数中它们会影响代码的可读性。</a:t>
            </a: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变量</a:t>
            </a:r>
            <a:endParaRPr lang="zh-CN" altLang="zh-CN"/>
          </a:p>
        </p:txBody>
      </p:sp>
      <p:sp>
        <p:nvSpPr>
          <p:cNvPr id="3" name="内容占位符 2"/>
          <p:cNvSpPr>
            <a:spLocks noGrp="1"/>
          </p:cNvSpPr>
          <p:nvPr>
            <p:ph idx="1"/>
          </p:nvPr>
        </p:nvSpPr>
        <p:spPr>
          <a:xfrm>
            <a:off x="909955" y="1825625"/>
            <a:ext cx="10788650" cy="1733550"/>
          </a:xfrm>
        </p:spPr>
        <p:txBody>
          <a:bodyPr>
            <a:noAutofit/>
          </a:bodyPr>
          <a:p>
            <a:r>
              <a:rPr lang="zh-CN" altLang="en-US"/>
              <a:t>var 语句定义了一个变量的列表；跟函数的参数列表一样，类型在后面。</a:t>
            </a:r>
            <a:endParaRPr lang="zh-CN" altLang="en-US"/>
          </a:p>
          <a:p>
            <a:r>
              <a:rPr lang="zh-CN" altLang="en-US"/>
              <a:t>就像在这个例子中看到的一样， var 语句可以定义在包或函数级别。</a:t>
            </a:r>
            <a:endParaRPr lang="zh-CN" altLang="en-US"/>
          </a:p>
          <a:p>
            <a:r>
              <a:rPr lang="zh-CN" altLang="en-US"/>
              <a:t>变量定义可以包含初始值，每个变量对应一个。</a:t>
            </a:r>
            <a:endParaRPr lang="zh-CN" altLang="en-US"/>
          </a:p>
          <a:p>
            <a:r>
              <a:rPr lang="zh-CN" altLang="en-US"/>
              <a:t>如果初始化是使用表达式，则可以省略类型；变量从初始值中获得类型。</a:t>
            </a:r>
            <a:endParaRPr lang="zh-CN" altLang="en-US"/>
          </a:p>
        </p:txBody>
      </p:sp>
      <p:pic>
        <p:nvPicPr>
          <p:cNvPr id="5" name="图片 4"/>
          <p:cNvPicPr>
            <a:picLocks noChangeAspect="1"/>
          </p:cNvPicPr>
          <p:nvPr/>
        </p:nvPicPr>
        <p:blipFill>
          <a:blip r:embed="rId1"/>
          <a:stretch>
            <a:fillRect/>
          </a:stretch>
        </p:blipFill>
        <p:spPr>
          <a:xfrm>
            <a:off x="6129020" y="4164330"/>
            <a:ext cx="5046980" cy="26231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短声明变量</a:t>
            </a:r>
            <a:endParaRPr lang="zh-CN" altLang="en-US"/>
          </a:p>
        </p:txBody>
      </p:sp>
      <p:sp>
        <p:nvSpPr>
          <p:cNvPr id="3" name="内容占位符 2"/>
          <p:cNvSpPr>
            <a:spLocks noGrp="1"/>
          </p:cNvSpPr>
          <p:nvPr>
            <p:ph idx="1"/>
          </p:nvPr>
        </p:nvSpPr>
        <p:spPr>
          <a:xfrm>
            <a:off x="838200" y="1901825"/>
            <a:ext cx="10515600" cy="4351338"/>
          </a:xfrm>
        </p:spPr>
        <p:txBody>
          <a:bodyPr/>
          <a:p>
            <a:r>
              <a:rPr lang="zh-CN" altLang="en-US"/>
              <a:t>在函数中， := 简洁赋值语句在明确类型的地方，可以用于替代 var 定义。</a:t>
            </a:r>
            <a:endParaRPr lang="zh-CN" altLang="en-US"/>
          </a:p>
          <a:p>
            <a:r>
              <a:rPr lang="zh-CN" altLang="en-US"/>
              <a:t>函数外的每个语句都必须以关键字开始（ var 、 func 、等等）， := 结构不能使用在函数外。</a:t>
            </a:r>
            <a:endParaRPr lang="zh-CN" altLang="en-US"/>
          </a:p>
        </p:txBody>
      </p:sp>
      <p:pic>
        <p:nvPicPr>
          <p:cNvPr id="4" name="图片 3"/>
          <p:cNvPicPr>
            <a:picLocks noChangeAspect="1"/>
          </p:cNvPicPr>
          <p:nvPr/>
        </p:nvPicPr>
        <p:blipFill>
          <a:blip r:embed="rId1"/>
          <a:stretch>
            <a:fillRect/>
          </a:stretch>
        </p:blipFill>
        <p:spPr>
          <a:xfrm>
            <a:off x="6110605" y="4144645"/>
            <a:ext cx="5037455" cy="26327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基本类型</a:t>
            </a:r>
            <a:endParaRPr lang="zh-CN" altLang="en-US"/>
          </a:p>
        </p:txBody>
      </p:sp>
      <p:sp>
        <p:nvSpPr>
          <p:cNvPr id="3" name="内容占位符 2"/>
          <p:cNvSpPr>
            <a:spLocks noGrp="1"/>
          </p:cNvSpPr>
          <p:nvPr>
            <p:ph idx="1"/>
          </p:nvPr>
        </p:nvSpPr>
        <p:spPr>
          <a:xfrm>
            <a:off x="838200" y="1825625"/>
            <a:ext cx="6268720" cy="5051425"/>
          </a:xfrm>
        </p:spPr>
        <p:txBody>
          <a:bodyPr>
            <a:noAutofit/>
          </a:bodyPr>
          <a:p>
            <a:pPr marL="0" indent="0">
              <a:buNone/>
            </a:pPr>
            <a:r>
              <a:rPr lang="zh-CN" altLang="en-US"/>
              <a:t>Go 的基本类型有Basic types</a:t>
            </a:r>
            <a:endParaRPr lang="zh-CN" altLang="en-US"/>
          </a:p>
          <a:p>
            <a:pPr fontAlgn="auto">
              <a:lnSpc>
                <a:spcPct val="60000"/>
              </a:lnSpc>
            </a:pPr>
            <a:r>
              <a:rPr lang="zh-CN" altLang="en-US"/>
              <a:t>bool</a:t>
            </a:r>
            <a:endParaRPr lang="zh-CN" altLang="en-US"/>
          </a:p>
          <a:p>
            <a:pPr fontAlgn="auto">
              <a:lnSpc>
                <a:spcPct val="60000"/>
              </a:lnSpc>
            </a:pPr>
            <a:r>
              <a:rPr lang="zh-CN" altLang="en-US"/>
              <a:t>string</a:t>
            </a:r>
            <a:endParaRPr lang="zh-CN" altLang="en-US"/>
          </a:p>
          <a:p>
            <a:pPr fontAlgn="auto">
              <a:lnSpc>
                <a:spcPct val="60000"/>
              </a:lnSpc>
            </a:pPr>
            <a:r>
              <a:rPr lang="zh-CN" altLang="en-US"/>
              <a:t>int  int8  int16  int32  int64</a:t>
            </a:r>
            <a:endParaRPr lang="zh-CN" altLang="en-US"/>
          </a:p>
          <a:p>
            <a:pPr fontAlgn="auto">
              <a:lnSpc>
                <a:spcPct val="60000"/>
              </a:lnSpc>
            </a:pPr>
            <a:r>
              <a:rPr lang="zh-CN" altLang="en-US"/>
              <a:t>uint uint8 uint16 uint32 uint64 uintptr</a:t>
            </a:r>
            <a:endParaRPr lang="zh-CN" altLang="en-US"/>
          </a:p>
          <a:p>
            <a:pPr fontAlgn="auto">
              <a:lnSpc>
                <a:spcPct val="60000"/>
              </a:lnSpc>
            </a:pPr>
            <a:r>
              <a:rPr lang="zh-CN" altLang="en-US"/>
              <a:t>byte // uint8 的别名</a:t>
            </a:r>
            <a:endParaRPr lang="zh-CN" altLang="en-US"/>
          </a:p>
          <a:p>
            <a:pPr fontAlgn="auto">
              <a:lnSpc>
                <a:spcPct val="60000"/>
              </a:lnSpc>
            </a:pPr>
            <a:r>
              <a:rPr lang="zh-CN" altLang="en-US"/>
              <a:t>rune // int32 的别名</a:t>
            </a:r>
            <a:endParaRPr lang="zh-CN" altLang="en-US"/>
          </a:p>
          <a:p>
            <a:pPr fontAlgn="auto">
              <a:lnSpc>
                <a:spcPct val="60000"/>
              </a:lnSpc>
            </a:pPr>
            <a:r>
              <a:rPr lang="zh-CN" altLang="en-US"/>
              <a:t>\U0010FFFF   // 代表一个Unicode码</a:t>
            </a:r>
            <a:endParaRPr lang="zh-CN" altLang="en-US"/>
          </a:p>
          <a:p>
            <a:pPr fontAlgn="auto">
              <a:lnSpc>
                <a:spcPct val="60000"/>
              </a:lnSpc>
            </a:pPr>
            <a:r>
              <a:rPr lang="zh-CN" altLang="en-US"/>
              <a:t>float32 float64</a:t>
            </a:r>
            <a:endParaRPr lang="zh-CN" altLang="en-US"/>
          </a:p>
          <a:p>
            <a:pPr fontAlgn="auto">
              <a:lnSpc>
                <a:spcPct val="60000"/>
              </a:lnSpc>
            </a:pPr>
            <a:r>
              <a:rPr lang="zh-CN" altLang="en-US"/>
              <a:t>complex64 complex128</a:t>
            </a:r>
            <a:endParaRPr lang="zh-CN" altLang="en-US"/>
          </a:p>
        </p:txBody>
      </p:sp>
      <p:sp>
        <p:nvSpPr>
          <p:cNvPr id="4" name="文本框 3"/>
          <p:cNvSpPr txBox="1"/>
          <p:nvPr/>
        </p:nvSpPr>
        <p:spPr>
          <a:xfrm>
            <a:off x="838200" y="5770245"/>
            <a:ext cx="11235055" cy="703580"/>
          </a:xfrm>
          <a:prstGeom prst="rect">
            <a:avLst/>
          </a:prstGeom>
          <a:noFill/>
        </p:spPr>
        <p:txBody>
          <a:bodyPr wrap="square" rtlCol="0" anchor="t">
            <a:spAutoFit/>
          </a:bodyPr>
          <a:p>
            <a:r>
              <a:rPr lang="en-US" altLang="zh-CN" sz="2000">
                <a:solidFill>
                  <a:srgbClr val="FF0000"/>
                </a:solidFill>
              </a:rPr>
              <a:t>NOTE: </a:t>
            </a:r>
            <a:r>
              <a:rPr lang="zh-CN" altLang="en-US" sz="2000">
                <a:solidFill>
                  <a:srgbClr val="FF0000"/>
                </a:solidFill>
              </a:rPr>
              <a:t>int，uint 和 uintptr 类型在32位的系统上一般是32位，而在64位系统上是64位。当你需要使用一个整数类型时，你应该首选 int，仅当有特别的理由才使用定长整数类型或者无符号整数类型。</a:t>
            </a:r>
            <a:endParaRPr lang="zh-CN" altLang="en-US" sz="2000">
              <a:solidFill>
                <a:srgbClr val="FF0000"/>
              </a:solidFill>
            </a:endParaRPr>
          </a:p>
        </p:txBody>
      </p:sp>
      <p:pic>
        <p:nvPicPr>
          <p:cNvPr id="5" name="图片 4"/>
          <p:cNvPicPr>
            <a:picLocks noChangeAspect="1"/>
          </p:cNvPicPr>
          <p:nvPr/>
        </p:nvPicPr>
        <p:blipFill>
          <a:blip r:embed="rId1"/>
          <a:stretch>
            <a:fillRect/>
          </a:stretch>
        </p:blipFill>
        <p:spPr>
          <a:xfrm>
            <a:off x="6695440" y="1825625"/>
            <a:ext cx="5377180" cy="3809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零值</a:t>
            </a:r>
            <a:endParaRPr lang="zh-CN" altLang="zh-CN"/>
          </a:p>
        </p:txBody>
      </p:sp>
      <p:sp>
        <p:nvSpPr>
          <p:cNvPr id="3" name="内容占位符 2"/>
          <p:cNvSpPr>
            <a:spLocks noGrp="1"/>
          </p:cNvSpPr>
          <p:nvPr>
            <p:ph idx="1"/>
          </p:nvPr>
        </p:nvSpPr>
        <p:spPr/>
        <p:txBody>
          <a:bodyPr/>
          <a:p>
            <a:r>
              <a:rPr lang="zh-CN" altLang="en-US"/>
              <a:t>变量在定义时没有明确的初始化时会赋值为 零值 。</a:t>
            </a:r>
            <a:endParaRPr lang="zh-CN" altLang="en-US"/>
          </a:p>
          <a:p>
            <a:r>
              <a:rPr lang="zh-CN" altLang="en-US"/>
              <a:t>零值是：</a:t>
            </a:r>
            <a:endParaRPr lang="zh-CN" altLang="en-US"/>
          </a:p>
          <a:p>
            <a:pPr>
              <a:buFont typeface="Wingdings" panose="05000000000000000000" charset="0"/>
              <a:buChar char="ü"/>
            </a:pPr>
            <a:r>
              <a:rPr lang="zh-CN" altLang="en-US" sz="2000"/>
              <a:t>数值类型为 0 ，</a:t>
            </a:r>
            <a:endParaRPr lang="zh-CN" altLang="en-US" sz="2000"/>
          </a:p>
          <a:p>
            <a:pPr>
              <a:buFont typeface="Wingdings" panose="05000000000000000000" charset="0"/>
              <a:buChar char="ü"/>
            </a:pPr>
            <a:r>
              <a:rPr lang="zh-CN" altLang="en-US" sz="2000"/>
              <a:t>布尔类型为 false ，</a:t>
            </a:r>
            <a:endParaRPr lang="zh-CN" altLang="en-US" sz="2000"/>
          </a:p>
          <a:p>
            <a:pPr>
              <a:buFont typeface="Wingdings" panose="05000000000000000000" charset="0"/>
              <a:buChar char="ü"/>
            </a:pPr>
            <a:r>
              <a:rPr lang="zh-CN" altLang="en-US" sz="2000"/>
              <a:t>字符串为 "" （空字符串）。</a:t>
            </a:r>
            <a:endParaRPr lang="zh-CN" altLang="en-US" sz="2000"/>
          </a:p>
        </p:txBody>
      </p:sp>
      <p:pic>
        <p:nvPicPr>
          <p:cNvPr id="4" name="图片 3"/>
          <p:cNvPicPr>
            <a:picLocks noChangeAspect="1"/>
          </p:cNvPicPr>
          <p:nvPr/>
        </p:nvPicPr>
        <p:blipFill>
          <a:blip r:embed="rId1"/>
          <a:stretch>
            <a:fillRect/>
          </a:stretch>
        </p:blipFill>
        <p:spPr>
          <a:xfrm>
            <a:off x="6052185" y="4177665"/>
            <a:ext cx="5019040" cy="25965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类型转换</a:t>
            </a:r>
            <a:endParaRPr lang="zh-CN" altLang="en-US"/>
          </a:p>
        </p:txBody>
      </p:sp>
      <p:sp>
        <p:nvSpPr>
          <p:cNvPr id="3" name="内容占位符 2"/>
          <p:cNvSpPr>
            <a:spLocks noGrp="1"/>
          </p:cNvSpPr>
          <p:nvPr>
            <p:ph idx="1"/>
          </p:nvPr>
        </p:nvSpPr>
        <p:spPr/>
        <p:txBody>
          <a:bodyPr/>
          <a:p>
            <a:r>
              <a:rPr lang="zh-CN" altLang="en-US"/>
              <a:t>表达式 T(v) 将值 v 转换为类型 T 。</a:t>
            </a:r>
            <a:endParaRPr lang="zh-CN" altLang="en-US"/>
          </a:p>
          <a:p>
            <a:r>
              <a:rPr lang="zh-CN" altLang="en-US"/>
              <a:t>一些关于数值的转换：</a:t>
            </a:r>
            <a:endParaRPr lang="zh-CN" altLang="en-US"/>
          </a:p>
          <a:p>
            <a:pPr lvl="0">
              <a:buFont typeface="Wingdings" panose="05000000000000000000" charset="0"/>
              <a:buChar char="Ø"/>
            </a:pPr>
            <a:r>
              <a:rPr lang="zh-CN" altLang="en-US" sz="2000"/>
              <a:t>var i int = 42</a:t>
            </a:r>
            <a:endParaRPr lang="zh-CN" altLang="en-US" sz="2000"/>
          </a:p>
          <a:p>
            <a:pPr lvl="0">
              <a:buFont typeface="Wingdings" panose="05000000000000000000" charset="0"/>
              <a:buChar char="Ø"/>
            </a:pPr>
            <a:r>
              <a:rPr lang="zh-CN" altLang="en-US" sz="2000"/>
              <a:t>var f float64 = float64(i)</a:t>
            </a:r>
            <a:endParaRPr lang="zh-CN" altLang="en-US" sz="2000"/>
          </a:p>
          <a:p>
            <a:pPr lvl="0">
              <a:buFont typeface="Wingdings" panose="05000000000000000000" charset="0"/>
              <a:buChar char="Ø"/>
            </a:pPr>
            <a:r>
              <a:rPr lang="zh-CN" altLang="en-US" sz="2000"/>
              <a:t>var u uint = uint(f)</a:t>
            </a:r>
            <a:endParaRPr lang="zh-CN" altLang="en-US" sz="2000"/>
          </a:p>
          <a:p>
            <a:pPr lvl="0">
              <a:buFont typeface="Wingdings" panose="05000000000000000000" charset="0"/>
              <a:buChar char="Ø"/>
            </a:pPr>
            <a:endParaRPr lang="zh-CN" altLang="en-US" sz="2000"/>
          </a:p>
          <a:p>
            <a:pPr lvl="0">
              <a:buFont typeface="Wingdings" panose="05000000000000000000" charset="0"/>
              <a:buChar char="Ø"/>
            </a:pPr>
            <a:endParaRPr lang="zh-CN" altLang="en-US" sz="2000"/>
          </a:p>
          <a:p>
            <a:pPr lvl="0">
              <a:buFont typeface="Wingdings" panose="05000000000000000000" charset="0"/>
              <a:buChar char="Ø"/>
            </a:pPr>
            <a:endParaRPr lang="zh-CN" altLang="en-US" sz="2000"/>
          </a:p>
          <a:p>
            <a:pPr lvl="0">
              <a:buFont typeface="Arial" panose="020B0604020202020204" pitchFamily="34" charset="0"/>
              <a:buChar char="•"/>
            </a:pPr>
            <a:r>
              <a:rPr lang="zh-CN" altLang="en-US"/>
              <a:t>与 C 不同的是 Go 的在不同类型之间的项目赋值时需要显式转换。</a:t>
            </a:r>
            <a:endParaRPr lang="zh-CN" altLang="en-US"/>
          </a:p>
        </p:txBody>
      </p:sp>
      <p:pic>
        <p:nvPicPr>
          <p:cNvPr id="4" name="图片 3"/>
          <p:cNvPicPr>
            <a:picLocks noChangeAspect="1"/>
          </p:cNvPicPr>
          <p:nvPr/>
        </p:nvPicPr>
        <p:blipFill>
          <a:blip r:embed="rId1"/>
          <a:stretch>
            <a:fillRect/>
          </a:stretch>
        </p:blipFill>
        <p:spPr>
          <a:xfrm>
            <a:off x="6816090" y="2110105"/>
            <a:ext cx="5180330" cy="30175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类型推导</a:t>
            </a:r>
            <a:endParaRPr lang="zh-CN" altLang="en-US"/>
          </a:p>
        </p:txBody>
      </p:sp>
      <p:sp>
        <p:nvSpPr>
          <p:cNvPr id="3" name="内容占位符 2"/>
          <p:cNvSpPr>
            <a:spLocks noGrp="1"/>
          </p:cNvSpPr>
          <p:nvPr>
            <p:ph idx="1"/>
          </p:nvPr>
        </p:nvSpPr>
        <p:spPr>
          <a:xfrm>
            <a:off x="838200" y="1825625"/>
            <a:ext cx="11017885" cy="4912360"/>
          </a:xfrm>
        </p:spPr>
        <p:txBody>
          <a:bodyPr>
            <a:noAutofit/>
          </a:bodyPr>
          <a:p>
            <a:r>
              <a:rPr lang="zh-CN" altLang="en-US"/>
              <a:t>在定义一个变量却并不显式指定其类型时（使用 := 语法或者 var = 表达式语法）， 变量的类型由（等号）右侧的值推导得出。</a:t>
            </a:r>
            <a:endParaRPr lang="zh-CN" altLang="en-US"/>
          </a:p>
          <a:p>
            <a:r>
              <a:rPr lang="zh-CN" altLang="en-US"/>
              <a:t>当右值定义了类型时，新变量的类型与其相同：</a:t>
            </a:r>
            <a:endParaRPr lang="zh-CN" altLang="en-US"/>
          </a:p>
          <a:p>
            <a:pPr lvl="1">
              <a:buFont typeface="Wingdings" panose="05000000000000000000" charset="0"/>
              <a:buChar char="ü"/>
            </a:pPr>
            <a:r>
              <a:rPr lang="zh-CN" altLang="en-US"/>
              <a:t>var i int</a:t>
            </a:r>
            <a:endParaRPr lang="zh-CN" altLang="en-US"/>
          </a:p>
          <a:p>
            <a:pPr lvl="1">
              <a:buFont typeface="Wingdings" panose="05000000000000000000" charset="0"/>
              <a:buChar char="ü"/>
            </a:pPr>
            <a:r>
              <a:rPr lang="zh-CN" altLang="en-US"/>
              <a:t>j := i // j 也是一个 int</a:t>
            </a:r>
            <a:endParaRPr lang="zh-CN" altLang="en-US"/>
          </a:p>
          <a:p>
            <a:r>
              <a:rPr lang="zh-CN" altLang="en-US"/>
              <a:t>但是当右边包含了未指名类型的数字常量时，新的变量就可能是 int 、 float64 或 complex128 。 这取决于常量的精度：</a:t>
            </a:r>
            <a:endParaRPr lang="zh-CN" altLang="en-US"/>
          </a:p>
          <a:p>
            <a:pPr lvl="1">
              <a:buFont typeface="Wingdings" panose="05000000000000000000" charset="0"/>
              <a:buChar char="ü"/>
            </a:pPr>
            <a:r>
              <a:rPr lang="zh-CN" altLang="en-US"/>
              <a:t>i := 42           // int</a:t>
            </a:r>
            <a:endParaRPr lang="zh-CN" altLang="en-US"/>
          </a:p>
          <a:p>
            <a:pPr lvl="1">
              <a:buFont typeface="Wingdings" panose="05000000000000000000" charset="0"/>
              <a:buChar char="ü"/>
            </a:pPr>
            <a:r>
              <a:rPr lang="zh-CN" altLang="en-US"/>
              <a:t>f := 3.142        // float64</a:t>
            </a:r>
            <a:endParaRPr lang="zh-CN" altLang="en-US"/>
          </a:p>
          <a:p>
            <a:pPr lvl="1">
              <a:buFont typeface="Wingdings" panose="05000000000000000000" charset="0"/>
              <a:buChar char="ü"/>
            </a:pPr>
            <a:r>
              <a:rPr lang="zh-CN" altLang="en-US"/>
              <a:t>g := 0.867 + 0.5i // complex128</a:t>
            </a:r>
            <a:endParaRPr lang="zh-CN" altLang="en-US"/>
          </a:p>
        </p:txBody>
      </p:sp>
      <p:pic>
        <p:nvPicPr>
          <p:cNvPr id="4" name="图片 3"/>
          <p:cNvPicPr>
            <a:picLocks noChangeAspect="1"/>
          </p:cNvPicPr>
          <p:nvPr/>
        </p:nvPicPr>
        <p:blipFill>
          <a:blip r:embed="rId1"/>
          <a:stretch>
            <a:fillRect/>
          </a:stretch>
        </p:blipFill>
        <p:spPr>
          <a:xfrm>
            <a:off x="6850380" y="4880610"/>
            <a:ext cx="4260215" cy="1857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常量</a:t>
            </a:r>
            <a:endParaRPr lang="zh-CN" altLang="en-US"/>
          </a:p>
        </p:txBody>
      </p:sp>
      <p:sp>
        <p:nvSpPr>
          <p:cNvPr id="3" name="内容占位符 2"/>
          <p:cNvSpPr>
            <a:spLocks noGrp="1"/>
          </p:cNvSpPr>
          <p:nvPr>
            <p:ph idx="1"/>
          </p:nvPr>
        </p:nvSpPr>
        <p:spPr/>
        <p:txBody>
          <a:bodyPr/>
          <a:p>
            <a:r>
              <a:rPr lang="zh-CN" altLang="en-US"/>
              <a:t>常量的定义与变量类似，只不过使用 const 关键字。</a:t>
            </a:r>
            <a:endParaRPr lang="zh-CN" altLang="en-US"/>
          </a:p>
          <a:p>
            <a:r>
              <a:rPr lang="zh-CN" altLang="en-US"/>
              <a:t>常量可以是字符、字符串、布尔或数字类型的值。</a:t>
            </a:r>
            <a:endParaRPr lang="zh-CN" altLang="en-US"/>
          </a:p>
          <a:p>
            <a:r>
              <a:rPr lang="zh-CN" altLang="en-US"/>
              <a:t>常量不能使用 := 语法定义。</a:t>
            </a:r>
            <a:endParaRPr lang="zh-CN" altLang="en-US"/>
          </a:p>
          <a:p>
            <a:endParaRPr lang="zh-CN" altLang="en-US"/>
          </a:p>
        </p:txBody>
      </p:sp>
      <p:pic>
        <p:nvPicPr>
          <p:cNvPr id="4" name="图片 3"/>
          <p:cNvPicPr>
            <a:picLocks noChangeAspect="1"/>
          </p:cNvPicPr>
          <p:nvPr/>
        </p:nvPicPr>
        <p:blipFill>
          <a:blip r:embed="rId1"/>
          <a:stretch>
            <a:fillRect/>
          </a:stretch>
        </p:blipFill>
        <p:spPr>
          <a:xfrm>
            <a:off x="5331460" y="3424555"/>
            <a:ext cx="5742940" cy="32759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数值常量</a:t>
            </a:r>
            <a:endParaRPr lang="zh-CN" altLang="en-US"/>
          </a:p>
        </p:txBody>
      </p:sp>
      <p:sp>
        <p:nvSpPr>
          <p:cNvPr id="3" name="内容占位符 2"/>
          <p:cNvSpPr>
            <a:spLocks noGrp="1"/>
          </p:cNvSpPr>
          <p:nvPr>
            <p:ph idx="1"/>
          </p:nvPr>
        </p:nvSpPr>
        <p:spPr>
          <a:xfrm>
            <a:off x="838200" y="1825625"/>
            <a:ext cx="10515600" cy="1474470"/>
          </a:xfrm>
        </p:spPr>
        <p:txBody>
          <a:bodyPr/>
          <a:p>
            <a:pPr>
              <a:buFont typeface="Arial" panose="020B0604020202020204" pitchFamily="34" charset="0"/>
              <a:buChar char="•"/>
            </a:pPr>
            <a:r>
              <a:rPr lang="zh-CN" altLang="en-US">
                <a:sym typeface="+mn-ea"/>
              </a:rPr>
              <a:t>数值常量是高精度的 值 。</a:t>
            </a:r>
            <a:endParaRPr lang="zh-CN" altLang="en-US"/>
          </a:p>
          <a:p>
            <a:r>
              <a:rPr lang="zh-CN" altLang="en-US">
                <a:sym typeface="+mn-ea"/>
              </a:rPr>
              <a:t>一个未指定类型的常量由上下文来决定其类型。</a:t>
            </a:r>
            <a:endParaRPr lang="zh-CN" altLang="en-US"/>
          </a:p>
          <a:p>
            <a:endParaRPr lang="zh-CN" altLang="en-US"/>
          </a:p>
        </p:txBody>
      </p:sp>
      <p:pic>
        <p:nvPicPr>
          <p:cNvPr id="4" name="图片 3"/>
          <p:cNvPicPr>
            <a:picLocks noChangeAspect="1"/>
          </p:cNvPicPr>
          <p:nvPr/>
        </p:nvPicPr>
        <p:blipFill>
          <a:blip r:embed="rId1"/>
          <a:stretch>
            <a:fillRect/>
          </a:stretch>
        </p:blipFill>
        <p:spPr>
          <a:xfrm>
            <a:off x="4305300" y="2976245"/>
            <a:ext cx="6776720" cy="37807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sz="4400"/>
          </a:p>
          <a:p>
            <a:pPr marL="0" indent="0" algn="ctr">
              <a:buNone/>
            </a:pPr>
            <a:r>
              <a:rPr lang="zh-CN" altLang="en-US" sz="4400"/>
              <a:t>简  介</a:t>
            </a:r>
            <a:endParaRPr lang="zh-CN" altLang="en-US" sz="4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数组</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数组</a:t>
            </a:r>
            <a:r>
              <a:rPr lang="en-US" altLang="zh-CN"/>
              <a:t>:</a:t>
            </a:r>
            <a:r>
              <a:rPr lang="zh-CN" altLang="zh-CN"/>
              <a:t>例子</a:t>
            </a:r>
            <a:r>
              <a:rPr lang="en-US" altLang="zh-CN"/>
              <a:t>-</a:t>
            </a:r>
            <a:r>
              <a:rPr lang="zh-CN" altLang="zh-CN"/>
              <a:t>指针数组复制</a:t>
            </a:r>
            <a:endParaRPr lang="zh-CN" altLang="zh-CN"/>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切片</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映射</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循环</a:t>
            </a:r>
            <a:r>
              <a:rPr lang="en-US" altLang="zh-CN"/>
              <a:t>:</a:t>
            </a:r>
            <a:r>
              <a:rPr lang="zh-CN" altLang="zh-CN" sz="4000"/>
              <a:t>只有</a:t>
            </a:r>
            <a:r>
              <a:rPr lang="en-US" altLang="zh-CN" sz="4000"/>
              <a:t>for</a:t>
            </a:r>
            <a:endParaRPr lang="en-US" altLang="zh-CN" sz="4000"/>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a:sym typeface="+mn-ea"/>
            </a:endParaRPr>
          </a:p>
          <a:p>
            <a:pPr marL="0" indent="0" algn="ctr">
              <a:buNone/>
            </a:pPr>
            <a:endParaRPr lang="zh-CN" altLang="en-US">
              <a:sym typeface="+mn-ea"/>
            </a:endParaRPr>
          </a:p>
          <a:p>
            <a:pPr marL="0" indent="0" algn="ctr">
              <a:buNone/>
            </a:pPr>
            <a:r>
              <a:rPr lang="zh-CN" altLang="en-US" sz="4800">
                <a:sym typeface="+mn-ea"/>
              </a:rPr>
              <a:t>高级知识</a:t>
            </a:r>
            <a:endParaRPr lang="zh-CN" altLang="en-US" sz="4800">
              <a:sym typeface="+mn-ea"/>
            </a:endParaRPr>
          </a:p>
          <a:p>
            <a:pPr marL="0" indent="0" algn="ctr">
              <a:buNone/>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接口</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开发环境</a:t>
            </a:r>
            <a:endParaRPr lang="zh-CN" altLang="en-US"/>
          </a:p>
        </p:txBody>
      </p:sp>
      <p:sp>
        <p:nvSpPr>
          <p:cNvPr id="3" name="内容占位符 2"/>
          <p:cNvSpPr>
            <a:spLocks noGrp="1"/>
          </p:cNvSpPr>
          <p:nvPr>
            <p:ph idx="1"/>
          </p:nvPr>
        </p:nvSpPr>
        <p:spPr/>
        <p:txBody>
          <a:bodyPr/>
          <a:p>
            <a:r>
              <a:rPr lang="en-US" altLang="zh-CN"/>
              <a:t>IDE:IntelliJ IDEA</a:t>
            </a:r>
            <a:endParaRPr lang="en-US" altLang="zh-CN"/>
          </a:p>
          <a:p>
            <a:r>
              <a:rPr lang="zh-CN" altLang="zh-CN"/>
              <a:t>环境变量</a:t>
            </a:r>
            <a:endParaRPr lang="zh-CN" altLang="zh-CN"/>
          </a:p>
          <a:p>
            <a:pPr lvl="1">
              <a:buFont typeface="Wingdings" panose="05000000000000000000" charset="0"/>
              <a:buChar char=""/>
            </a:pPr>
            <a:r>
              <a:rPr lang="en-US" altLang="zh-CN"/>
              <a:t>GOROOT</a:t>
            </a:r>
            <a:endParaRPr lang="en-US" altLang="zh-CN"/>
          </a:p>
          <a:p>
            <a:pPr lvl="1">
              <a:buFont typeface="Wingdings" panose="05000000000000000000" charset="0"/>
              <a:buChar char=""/>
            </a:pPr>
            <a:r>
              <a:rPr lang="en-US" altLang="zh-CN"/>
              <a:t>GOPATH</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依赖管理</a:t>
            </a:r>
            <a:endParaRPr lang="zh-CN" altLang="zh-CN"/>
          </a:p>
        </p:txBody>
      </p:sp>
      <p:sp>
        <p:nvSpPr>
          <p:cNvPr id="3" name="内容占位符 2"/>
          <p:cNvSpPr>
            <a:spLocks noGrp="1"/>
          </p:cNvSpPr>
          <p:nvPr>
            <p:ph idx="1"/>
          </p:nvPr>
        </p:nvSpPr>
        <p:spPr/>
        <p:txBody>
          <a:bodyPr/>
          <a:p>
            <a:r>
              <a:rPr lang="en-US" altLang="zh-CN"/>
              <a:t>vender</a:t>
            </a:r>
            <a:endParaRPr lang="en-US" altLang="zh-CN"/>
          </a:p>
          <a:p>
            <a:r>
              <a:rPr lang="en-US" altLang="zh-CN"/>
              <a:t>gopkg.in</a:t>
            </a:r>
            <a:endParaRPr lang="en-US" altLang="zh-CN"/>
          </a:p>
          <a:p>
            <a:r>
              <a:rPr lang="en-US" altLang="zh-CN"/>
              <a:t>godep</a:t>
            </a:r>
            <a:endParaRPr lang="en-US" altLang="zh-CN"/>
          </a:p>
          <a:p>
            <a:r>
              <a:rPr lang="en-US" altLang="zh-CN"/>
              <a:t>gb:https://getgb.io/</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文档化</a:t>
            </a:r>
            <a:endParaRPr lang="zh-CN" altLang="en-US"/>
          </a:p>
        </p:txBody>
      </p:sp>
      <p:sp>
        <p:nvSpPr>
          <p:cNvPr id="3" name="内容占位符 2"/>
          <p:cNvSpPr>
            <a:spLocks noGrp="1"/>
          </p:cNvSpPr>
          <p:nvPr>
            <p:ph idx="1"/>
          </p:nvPr>
        </p:nvSpPr>
        <p:spPr/>
        <p:txBody>
          <a:bodyPr/>
          <a:p>
            <a:r>
              <a:rPr lang="en-US" altLang="zh-CN"/>
              <a:t>go doc  xxx                //</a:t>
            </a:r>
            <a:r>
              <a:rPr lang="zh-CN" altLang="en-US"/>
              <a:t>命令行中显示文档</a:t>
            </a:r>
            <a:endParaRPr lang="zh-CN" altLang="en-US"/>
          </a:p>
          <a:p>
            <a:r>
              <a:rPr lang="en-US" altLang="zh-CN"/>
              <a:t>godoc  -http:=9090 //</a:t>
            </a:r>
            <a:r>
              <a:rPr lang="zh-CN" altLang="zh-CN"/>
              <a:t>使用浏览器查看文档</a:t>
            </a:r>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现代编程难题</a:t>
            </a:r>
            <a:endParaRPr lang="zh-CN" altLang="en-US"/>
          </a:p>
        </p:txBody>
      </p:sp>
      <p:sp>
        <p:nvSpPr>
          <p:cNvPr id="3" name="内容占位符 2"/>
          <p:cNvSpPr>
            <a:spLocks noGrp="1"/>
          </p:cNvSpPr>
          <p:nvPr>
            <p:ph idx="1"/>
          </p:nvPr>
        </p:nvSpPr>
        <p:spPr>
          <a:xfrm>
            <a:off x="838200" y="1785620"/>
            <a:ext cx="10515600" cy="4351338"/>
          </a:xfrm>
        </p:spPr>
        <p:txBody>
          <a:bodyPr/>
          <a:p>
            <a:r>
              <a:rPr lang="zh-CN" altLang="en-US"/>
              <a:t>为新项目选择开发语言时，需要在开发速度和性能之间做出选择。</a:t>
            </a:r>
            <a:endParaRPr lang="zh-CN" altLang="en-US"/>
          </a:p>
          <a:p>
            <a:r>
              <a:rPr lang="en-US" altLang="zh-CN"/>
              <a:t>Ruby </a:t>
            </a:r>
            <a:r>
              <a:rPr lang="zh-CN" altLang="en-US"/>
              <a:t>和</a:t>
            </a:r>
            <a:r>
              <a:rPr lang="en-US" altLang="zh-CN"/>
              <a:t>Python</a:t>
            </a:r>
            <a:r>
              <a:rPr lang="zh-CN" altLang="zh-CN"/>
              <a:t>擅长快速开发；</a:t>
            </a:r>
            <a:r>
              <a:rPr lang="en-US" altLang="zh-CN"/>
              <a:t>C/C++</a:t>
            </a:r>
            <a:r>
              <a:rPr lang="zh-CN" altLang="zh-CN"/>
              <a:t>提供了很快的执行速度。</a:t>
            </a:r>
            <a:endParaRPr lang="zh-CN" altLang="zh-CN"/>
          </a:p>
          <a:p>
            <a:r>
              <a:rPr lang="en-US" altLang="zh-CN"/>
              <a:t>Go</a:t>
            </a:r>
            <a:r>
              <a:rPr lang="zh-CN" altLang="en-US"/>
              <a:t>在这两者之间架起了桥梁。</a:t>
            </a:r>
            <a:endParaRPr lang="zh-CN" altLang="en-US"/>
          </a:p>
        </p:txBody>
      </p:sp>
      <p:pic>
        <p:nvPicPr>
          <p:cNvPr id="4" name="图片 3"/>
          <p:cNvPicPr>
            <a:picLocks noChangeAspect="1"/>
          </p:cNvPicPr>
          <p:nvPr/>
        </p:nvPicPr>
        <p:blipFill>
          <a:blip r:embed="rId1"/>
          <a:stretch>
            <a:fillRect/>
          </a:stretch>
        </p:blipFill>
        <p:spPr>
          <a:xfrm>
            <a:off x="5925820" y="3455670"/>
            <a:ext cx="5156200" cy="3023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p:sp>
        <p:nvSpPr>
          <p:cNvPr id="4" name="文本框 3"/>
          <p:cNvSpPr txBox="1"/>
          <p:nvPr/>
        </p:nvSpPr>
        <p:spPr>
          <a:xfrm>
            <a:off x="3282950" y="2948940"/>
            <a:ext cx="5550535" cy="914400"/>
          </a:xfrm>
          <a:prstGeom prst="rect">
            <a:avLst/>
          </a:prstGeom>
          <a:noFill/>
        </p:spPr>
        <p:txBody>
          <a:bodyPr wrap="square" rtlCol="0">
            <a:spAutoFit/>
          </a:bodyPr>
          <a:p>
            <a:pPr algn="ctr"/>
            <a:r>
              <a:rPr lang="zh-CN" altLang="zh-CN" sz="5400"/>
              <a:t>并发编程</a:t>
            </a:r>
            <a:endParaRPr lang="zh-CN" altLang="zh-CN" sz="5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goroutine</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channel</a:t>
            </a:r>
            <a:endParaRPr lang="en-US" altLang="zh-CN"/>
          </a:p>
        </p:txBody>
      </p:sp>
      <p:pic>
        <p:nvPicPr>
          <p:cNvPr id="4" name="图片 3"/>
          <p:cNvPicPr>
            <a:picLocks noChangeAspect="1"/>
          </p:cNvPicPr>
          <p:nvPr/>
        </p:nvPicPr>
        <p:blipFill>
          <a:blip r:embed="rId1"/>
          <a:stretch>
            <a:fillRect/>
          </a:stretch>
        </p:blipFill>
        <p:spPr>
          <a:xfrm>
            <a:off x="655320" y="1691005"/>
            <a:ext cx="7256145" cy="427164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安全问题</a:t>
            </a:r>
            <a:endParaRPr lang="zh-CN"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原子操作</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模式：Generator</a:t>
            </a:r>
            <a:r>
              <a:rPr lang="en-US" altLang="zh-CN"/>
              <a:t>-</a:t>
            </a:r>
            <a:r>
              <a:rPr lang="zh-CN" altLang="en-US"/>
              <a:t>function that returns a channel</a:t>
            </a:r>
            <a:endParaRPr lang="zh-CN" altLang="en-US"/>
          </a:p>
        </p:txBody>
      </p:sp>
      <p:pic>
        <p:nvPicPr>
          <p:cNvPr id="7" name="图片 6"/>
          <p:cNvPicPr>
            <a:picLocks noChangeAspect="1"/>
          </p:cNvPicPr>
          <p:nvPr/>
        </p:nvPicPr>
        <p:blipFill>
          <a:blip r:embed="rId1"/>
          <a:stretch>
            <a:fillRect/>
          </a:stretch>
        </p:blipFill>
        <p:spPr>
          <a:xfrm>
            <a:off x="1040765" y="1278890"/>
            <a:ext cx="10110470" cy="55168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死锁检测</a:t>
            </a:r>
            <a:endParaRPr lang="zh-CN" altLang="en-US"/>
          </a:p>
        </p:txBody>
      </p:sp>
      <p:pic>
        <p:nvPicPr>
          <p:cNvPr id="4" name="图片 3"/>
          <p:cNvPicPr>
            <a:picLocks noChangeAspect="1"/>
          </p:cNvPicPr>
          <p:nvPr/>
        </p:nvPicPr>
        <p:blipFill>
          <a:blip r:embed="rId1"/>
          <a:stretch>
            <a:fillRect/>
          </a:stretch>
        </p:blipFill>
        <p:spPr>
          <a:xfrm>
            <a:off x="621665" y="1630045"/>
            <a:ext cx="6532880" cy="5156835"/>
          </a:xfrm>
          <a:prstGeom prst="rect">
            <a:avLst/>
          </a:prstGeom>
        </p:spPr>
      </p:pic>
      <p:pic>
        <p:nvPicPr>
          <p:cNvPr id="5" name="图片 4"/>
          <p:cNvPicPr>
            <a:picLocks noChangeAspect="1"/>
          </p:cNvPicPr>
          <p:nvPr/>
        </p:nvPicPr>
        <p:blipFill>
          <a:blip r:embed="rId2"/>
          <a:stretch>
            <a:fillRect/>
          </a:stretch>
        </p:blipFill>
        <p:spPr>
          <a:xfrm>
            <a:off x="7657465" y="1630045"/>
            <a:ext cx="3999865" cy="3390265"/>
          </a:xfrm>
          <a:prstGeom prst="rect">
            <a:avLst/>
          </a:prstGeom>
        </p:spPr>
      </p:pic>
      <p:sp>
        <p:nvSpPr>
          <p:cNvPr id="6" name="文本框 5"/>
          <p:cNvSpPr txBox="1"/>
          <p:nvPr/>
        </p:nvSpPr>
        <p:spPr>
          <a:xfrm>
            <a:off x="7782560" y="5323205"/>
            <a:ext cx="3747770" cy="848995"/>
          </a:xfrm>
          <a:prstGeom prst="rect">
            <a:avLst/>
          </a:prstGeom>
          <a:noFill/>
        </p:spPr>
        <p:txBody>
          <a:bodyPr wrap="square" rtlCol="0">
            <a:spAutoFit/>
          </a:bodyPr>
          <a:p>
            <a:r>
              <a:rPr lang="zh-CN" altLang="zh-CN" sz="2400">
                <a:solidFill>
                  <a:srgbClr val="FF0000"/>
                </a:solidFill>
                <a:latin typeface="微软雅黑" panose="020B0503020204020204" charset="-122"/>
                <a:ea typeface="微软雅黑" panose="020B0503020204020204" charset="-122"/>
              </a:rPr>
              <a:t>因为</a:t>
            </a:r>
            <a:r>
              <a:rPr lang="en-US" altLang="zh-CN" sz="2400">
                <a:solidFill>
                  <a:srgbClr val="FF0000"/>
                </a:solidFill>
                <a:latin typeface="微软雅黑" panose="020B0503020204020204" charset="-122"/>
                <a:ea typeface="微软雅黑" panose="020B0503020204020204" charset="-122"/>
              </a:rPr>
              <a:t>channel</a:t>
            </a:r>
            <a:r>
              <a:rPr lang="zh-CN" altLang="en-US" sz="2400">
                <a:solidFill>
                  <a:srgbClr val="FF0000"/>
                </a:solidFill>
                <a:latin typeface="微软雅黑" panose="020B0503020204020204" charset="-122"/>
                <a:ea typeface="微软雅黑" panose="020B0503020204020204" charset="-122"/>
              </a:rPr>
              <a:t>只有消费者，没有生产者。</a:t>
            </a:r>
            <a:endParaRPr lang="zh-CN" altLang="en-US" sz="240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Fan In</a:t>
            </a:r>
            <a:endParaRPr lang="en-US" altLang="zh-CN"/>
          </a:p>
        </p:txBody>
      </p:sp>
      <p:pic>
        <p:nvPicPr>
          <p:cNvPr id="4" name="图片 3"/>
          <p:cNvPicPr>
            <a:picLocks noChangeAspect="1"/>
          </p:cNvPicPr>
          <p:nvPr/>
        </p:nvPicPr>
        <p:blipFill>
          <a:blip r:embed="rId1"/>
          <a:stretch>
            <a:fillRect/>
          </a:stretch>
        </p:blipFill>
        <p:spPr>
          <a:xfrm>
            <a:off x="120650" y="2049780"/>
            <a:ext cx="6097905" cy="3315335"/>
          </a:xfrm>
          <a:prstGeom prst="rect">
            <a:avLst/>
          </a:prstGeom>
        </p:spPr>
      </p:pic>
      <p:pic>
        <p:nvPicPr>
          <p:cNvPr id="5" name="图片 4"/>
          <p:cNvPicPr>
            <a:picLocks noChangeAspect="1"/>
          </p:cNvPicPr>
          <p:nvPr/>
        </p:nvPicPr>
        <p:blipFill>
          <a:blip r:embed="rId2"/>
          <a:stretch>
            <a:fillRect/>
          </a:stretch>
        </p:blipFill>
        <p:spPr>
          <a:xfrm>
            <a:off x="6343650" y="1296670"/>
            <a:ext cx="5742940" cy="544893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Fan out</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a:t>
            </a:r>
            <a:endParaRPr lang="zh-CN" altLang="en-US"/>
          </a:p>
        </p:txBody>
      </p:sp>
      <p:sp>
        <p:nvSpPr>
          <p:cNvPr id="3" name="内容占位符 2"/>
          <p:cNvSpPr>
            <a:spLocks noGrp="1"/>
          </p:cNvSpPr>
          <p:nvPr>
            <p:ph idx="1"/>
          </p:nvPr>
        </p:nvSpPr>
        <p:spPr/>
        <p:txBody>
          <a:bodyPr/>
          <a:p>
            <a:r>
              <a:rPr lang="en-US" altLang="zh-CN"/>
              <a:t>Go tour:</a:t>
            </a:r>
            <a:r>
              <a:rPr lang="en-US" altLang="zh-CN">
                <a:hlinkClick r:id="rId1" action="ppaction://hlinkfile"/>
              </a:rPr>
              <a:t>https://tour.golang.org</a:t>
            </a:r>
            <a:endParaRPr lang="en-US" altLang="zh-CN"/>
          </a:p>
          <a:p>
            <a:r>
              <a:rPr lang="en-US" altLang="zh-CN"/>
              <a:t>Go Playground:</a:t>
            </a:r>
            <a:r>
              <a:rPr lang="zh-CN" altLang="en-US">
                <a:hlinkClick r:id="rId2" action="ppaction://hlinkfile"/>
              </a:rPr>
              <a:t>https://play.golang.org/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a:xfrm>
            <a:off x="838200" y="1825625"/>
            <a:ext cx="10515600" cy="1151890"/>
          </a:xfrm>
        </p:spPr>
        <p:txBody>
          <a:bodyPr/>
          <a:p>
            <a:r>
              <a:rPr lang="en-US" altLang="zh-CN"/>
              <a:t>Google 2009</a:t>
            </a:r>
            <a:r>
              <a:rPr lang="zh-CN" altLang="en-US"/>
              <a:t>年开源</a:t>
            </a:r>
            <a:endParaRPr lang="zh-CN" altLang="en-US"/>
          </a:p>
        </p:txBody>
      </p:sp>
      <p:pic>
        <p:nvPicPr>
          <p:cNvPr id="4" name="图片 3"/>
          <p:cNvPicPr>
            <a:picLocks noChangeAspect="1"/>
          </p:cNvPicPr>
          <p:nvPr/>
        </p:nvPicPr>
        <p:blipFill>
          <a:blip r:embed="rId1"/>
          <a:stretch>
            <a:fillRect/>
          </a:stretch>
        </p:blipFill>
        <p:spPr>
          <a:xfrm>
            <a:off x="962025" y="3721100"/>
            <a:ext cx="10391775" cy="1959610"/>
          </a:xfrm>
          <a:prstGeom prst="rect">
            <a:avLst/>
          </a:prstGeom>
        </p:spPr>
      </p:pic>
      <p:pic>
        <p:nvPicPr>
          <p:cNvPr id="5" name="图片 4"/>
          <p:cNvPicPr>
            <a:picLocks noChangeAspect="1"/>
          </p:cNvPicPr>
          <p:nvPr/>
        </p:nvPicPr>
        <p:blipFill>
          <a:blip r:embed="rId2"/>
          <a:stretch>
            <a:fillRect/>
          </a:stretch>
        </p:blipFill>
        <p:spPr>
          <a:xfrm>
            <a:off x="9007475" y="1974215"/>
            <a:ext cx="1598295" cy="1586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 is ...</a:t>
            </a:r>
            <a:endParaRPr lang="zh-CN" altLang="en-US"/>
          </a:p>
        </p:txBody>
      </p:sp>
      <p:sp>
        <p:nvSpPr>
          <p:cNvPr id="3" name="内容占位符 2"/>
          <p:cNvSpPr>
            <a:spLocks noGrp="1"/>
          </p:cNvSpPr>
          <p:nvPr>
            <p:ph idx="1"/>
          </p:nvPr>
        </p:nvSpPr>
        <p:spPr>
          <a:xfrm>
            <a:off x="335915" y="1969135"/>
            <a:ext cx="5949950" cy="4351655"/>
          </a:xfrm>
        </p:spPr>
        <p:txBody>
          <a:bodyPr>
            <a:normAutofit lnSpcReduction="10000"/>
          </a:bodyPr>
          <a:p>
            <a:pPr marL="0" indent="0">
              <a:buNone/>
            </a:pPr>
            <a:r>
              <a:rPr lang="en-US" altLang="zh-CN" b="1"/>
              <a:t>General-prpose</a:t>
            </a:r>
            <a:endParaRPr lang="en-US" altLang="zh-CN" b="1"/>
          </a:p>
          <a:p>
            <a:pPr marL="0" indent="0">
              <a:buNone/>
            </a:pPr>
            <a:r>
              <a:rPr lang="en-US" altLang="zh-CN" b="1"/>
              <a:t>Compiled</a:t>
            </a:r>
            <a:endParaRPr lang="en-US" altLang="zh-CN" b="1"/>
          </a:p>
          <a:p>
            <a:pPr marL="0" indent="0">
              <a:buNone/>
            </a:pPr>
            <a:r>
              <a:rPr lang="en-US" altLang="zh-CN" b="1"/>
              <a:t>Statically typed</a:t>
            </a:r>
            <a:r>
              <a:rPr lang="en-US" altLang="zh-CN"/>
              <a:t> like C,Java</a:t>
            </a:r>
            <a:endParaRPr lang="en-US" altLang="zh-CN"/>
          </a:p>
          <a:p>
            <a:pPr marL="0" indent="0">
              <a:buNone/>
            </a:pPr>
            <a:r>
              <a:rPr lang="en-US" altLang="zh-CN" b="1"/>
              <a:t>Feels as easy,lightweight </a:t>
            </a:r>
            <a:r>
              <a:rPr lang="en-US" altLang="zh-CN"/>
              <a:t>as JS,Python</a:t>
            </a:r>
            <a:endParaRPr lang="en-US" altLang="zh-CN"/>
          </a:p>
        </p:txBody>
      </p:sp>
      <p:sp>
        <p:nvSpPr>
          <p:cNvPr id="4" name="文本框 3"/>
          <p:cNvSpPr txBox="1"/>
          <p:nvPr/>
        </p:nvSpPr>
        <p:spPr>
          <a:xfrm>
            <a:off x="6799580" y="1969135"/>
            <a:ext cx="5360035" cy="2503170"/>
          </a:xfrm>
          <a:prstGeom prst="rect">
            <a:avLst/>
          </a:prstGeom>
          <a:noFill/>
        </p:spPr>
        <p:txBody>
          <a:bodyPr wrap="none" rtlCol="0">
            <a:spAutoFit/>
          </a:bodyPr>
          <a:p>
            <a:pPr indent="0" algn="l" fontAlgn="auto">
              <a:buNone/>
            </a:pPr>
            <a:r>
              <a:rPr lang="en-US" altLang="zh-CN" sz="2800" b="1">
                <a:sym typeface="+mn-ea"/>
              </a:rPr>
              <a:t>Fast</a:t>
            </a:r>
            <a:r>
              <a:rPr lang="en-US" altLang="zh-CN" sz="2800">
                <a:sym typeface="+mn-ea"/>
              </a:rPr>
              <a:t> Compilation time</a:t>
            </a:r>
            <a:endParaRPr lang="en-US" altLang="zh-CN" sz="2800"/>
          </a:p>
          <a:p>
            <a:pPr indent="0" algn="l" fontAlgn="auto">
              <a:buNone/>
            </a:pPr>
            <a:r>
              <a:rPr lang="en-US" altLang="zh-CN" sz="2800" b="1">
                <a:sym typeface="+mn-ea"/>
              </a:rPr>
              <a:t>Concurrent</a:t>
            </a:r>
            <a:endParaRPr lang="en-US" altLang="zh-CN" sz="2800" b="1"/>
          </a:p>
          <a:p>
            <a:pPr indent="0" algn="l" fontAlgn="auto">
              <a:buNone/>
            </a:pPr>
            <a:r>
              <a:rPr lang="en-US" altLang="zh-CN" sz="2800" b="1">
                <a:sym typeface="+mn-ea"/>
              </a:rPr>
              <a:t>Garbage-collected</a:t>
            </a:r>
            <a:endParaRPr lang="en-US" altLang="zh-CN" sz="2800" b="1"/>
          </a:p>
          <a:p>
            <a:pPr indent="0" algn="l" fontAlgn="auto">
              <a:buNone/>
            </a:pPr>
            <a:r>
              <a:rPr lang="en-US" altLang="zh-CN" sz="2800" b="1">
                <a:sym typeface="+mn-ea"/>
              </a:rPr>
              <a:t>Modern </a:t>
            </a:r>
            <a:r>
              <a:rPr lang="en-US" altLang="zh-CN" sz="2800">
                <a:sym typeface="+mn-ea"/>
              </a:rPr>
              <a:t>with support for networed </a:t>
            </a:r>
            <a:endParaRPr lang="en-US" altLang="zh-CN" sz="2800">
              <a:sym typeface="+mn-ea"/>
            </a:endParaRPr>
          </a:p>
          <a:p>
            <a:pPr indent="0" algn="l" fontAlgn="auto">
              <a:buNone/>
            </a:pPr>
            <a:r>
              <a:rPr lang="en-US" altLang="zh-CN" sz="2800">
                <a:sym typeface="+mn-ea"/>
              </a:rPr>
              <a:t>and multi-core computing</a:t>
            </a:r>
            <a:endParaRPr lang="en-US" altLang="zh-CN" sz="2800"/>
          </a:p>
          <a:p>
            <a:pPr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设计理念</a:t>
            </a:r>
            <a:endParaRPr lang="zh-CN" altLang="en-US"/>
          </a:p>
        </p:txBody>
      </p:sp>
      <p:sp>
        <p:nvSpPr>
          <p:cNvPr id="3" name="内容占位符 2"/>
          <p:cNvSpPr>
            <a:spLocks noGrp="1"/>
          </p:cNvSpPr>
          <p:nvPr>
            <p:ph idx="1"/>
          </p:nvPr>
        </p:nvSpPr>
        <p:spPr/>
        <p:txBody>
          <a:bodyPr/>
          <a:p>
            <a:r>
              <a:rPr lang="en-US" altLang="zh-CN" b="1"/>
              <a:t>Simplicity </a:t>
            </a:r>
            <a:r>
              <a:rPr lang="en-US" altLang="zh-CN"/>
              <a:t>concepts easy to understand</a:t>
            </a:r>
            <a:endParaRPr lang="en-US" altLang="zh-CN"/>
          </a:p>
          <a:p>
            <a:r>
              <a:rPr lang="en-US" altLang="zh-CN" b="1"/>
              <a:t>Orthogonality</a:t>
            </a:r>
            <a:r>
              <a:rPr lang="en-US" altLang="zh-CN"/>
              <a:t> concepts mix cleanly</a:t>
            </a:r>
            <a:endParaRPr lang="en-US" altLang="zh-CN"/>
          </a:p>
          <a:p>
            <a:r>
              <a:rPr lang="en-US" altLang="zh-CN" b="1"/>
              <a:t>Readability</a:t>
            </a:r>
            <a:r>
              <a:rPr lang="en-US" altLang="zh-CN"/>
              <a:t> comprehensible with little context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1595" y="64135"/>
            <a:ext cx="12148185" cy="679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a:t>
            </a:r>
            <a:r>
              <a:rPr lang="zh-CN" altLang="zh-CN"/>
              <a:t>开发速度</a:t>
            </a:r>
            <a:endParaRPr lang="zh-CN" altLang="zh-CN"/>
          </a:p>
        </p:txBody>
      </p:sp>
      <p:sp>
        <p:nvSpPr>
          <p:cNvPr id="5" name="文本框 4"/>
          <p:cNvSpPr txBox="1"/>
          <p:nvPr/>
        </p:nvSpPr>
        <p:spPr>
          <a:xfrm>
            <a:off x="7313295" y="1964055"/>
            <a:ext cx="4488180" cy="916940"/>
          </a:xfrm>
          <a:prstGeom prst="rect">
            <a:avLst/>
          </a:prstGeom>
          <a:noFill/>
        </p:spPr>
        <p:txBody>
          <a:bodyPr wrap="square" rtlCol="0">
            <a:spAutoFit/>
          </a:bodyPr>
          <a:p>
            <a:r>
              <a:rPr lang="en-US" altLang="zh-CN"/>
              <a:t>       </a:t>
            </a:r>
            <a:r>
              <a:rPr lang="zh-CN" altLang="en-US"/>
              <a:t>编译</a:t>
            </a:r>
            <a:r>
              <a:rPr lang="en-US" altLang="zh-CN"/>
              <a:t>Go</a:t>
            </a:r>
            <a:r>
              <a:rPr lang="zh-CN" altLang="zh-CN"/>
              <a:t>程序时，编译器只会关注那些直接被引用的库，而不会像</a:t>
            </a:r>
            <a:r>
              <a:rPr lang="en-US" altLang="zh-CN"/>
              <a:t>Java/C/C++</a:t>
            </a:r>
            <a:r>
              <a:rPr lang="zh-CN" altLang="zh-CN"/>
              <a:t>那样，要遍历依赖链中所有依赖的库。</a:t>
            </a:r>
            <a:endParaRPr lang="zh-CN" altLang="zh-CN"/>
          </a:p>
        </p:txBody>
      </p:sp>
      <p:sp>
        <p:nvSpPr>
          <p:cNvPr id="6" name="文本框 5"/>
          <p:cNvSpPr txBox="1"/>
          <p:nvPr/>
        </p:nvSpPr>
        <p:spPr>
          <a:xfrm>
            <a:off x="7431405" y="4128770"/>
            <a:ext cx="4370705" cy="1465580"/>
          </a:xfrm>
          <a:prstGeom prst="rect">
            <a:avLst/>
          </a:prstGeom>
          <a:noFill/>
        </p:spPr>
        <p:txBody>
          <a:bodyPr wrap="square" rtlCol="0">
            <a:spAutoFit/>
          </a:bodyPr>
          <a:p>
            <a:r>
              <a:rPr lang="en-US" altLang="zh-CN"/>
              <a:t>       </a:t>
            </a:r>
            <a:r>
              <a:rPr lang="zh-CN" altLang="en-US"/>
              <a:t>虽然动态语言编写应用程序可以快速看到输出。但动态语言不提供今天语言提供的类型安全特性，不得不经常用大量的测试套件来避免在运行的时候出现类型错误这类</a:t>
            </a:r>
            <a:r>
              <a:rPr lang="en-US" altLang="zh-CN"/>
              <a:t>bug</a:t>
            </a:r>
            <a:r>
              <a:rPr lang="zh-CN" altLang="en-US"/>
              <a:t>。而且运行速度也是个硬伤。</a:t>
            </a:r>
            <a:endParaRPr lang="en-US" altLang="zh-CN"/>
          </a:p>
        </p:txBody>
      </p:sp>
      <p:pic>
        <p:nvPicPr>
          <p:cNvPr id="7" name="图片 6"/>
          <p:cNvPicPr>
            <a:picLocks noChangeAspect="1"/>
          </p:cNvPicPr>
          <p:nvPr/>
        </p:nvPicPr>
        <p:blipFill>
          <a:blip r:embed="rId1"/>
          <a:stretch>
            <a:fillRect/>
          </a:stretch>
        </p:blipFill>
        <p:spPr>
          <a:xfrm>
            <a:off x="534670" y="1964055"/>
            <a:ext cx="6273165" cy="470154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3385</Words>
  <Application>WPS 演示</Application>
  <PresentationFormat>宽屏</PresentationFormat>
  <Paragraphs>262</Paragraphs>
  <Slides>49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Arial</vt:lpstr>
      <vt:lpstr>宋体</vt:lpstr>
      <vt:lpstr>Wingdings</vt:lpstr>
      <vt:lpstr>Wingdings</vt:lpstr>
      <vt:lpstr>Calibri Light</vt:lpstr>
      <vt:lpstr>Calibri</vt:lpstr>
      <vt:lpstr>微软雅黑</vt:lpstr>
      <vt:lpstr>Arial Unicode MS</vt:lpstr>
      <vt:lpstr>Office 主题</vt:lpstr>
      <vt:lpstr>Go学习笔记</vt:lpstr>
      <vt:lpstr>大纲</vt:lpstr>
      <vt:lpstr>PowerPoint 演示文稿</vt:lpstr>
      <vt:lpstr>现代编程难题</vt:lpstr>
      <vt:lpstr>历史</vt:lpstr>
      <vt:lpstr>Go is ...</vt:lpstr>
      <vt:lpstr>设计理念</vt:lpstr>
      <vt:lpstr>PowerPoint 演示文稿</vt:lpstr>
      <vt:lpstr>Go开发速度</vt:lpstr>
      <vt:lpstr>并发:goroutine</vt:lpstr>
      <vt:lpstr>并发:channel</vt:lpstr>
      <vt:lpstr>Yes and no ...</vt:lpstr>
      <vt:lpstr>接口:对一组行为的建模</vt:lpstr>
      <vt:lpstr>GC</vt:lpstr>
      <vt:lpstr>基础知识</vt:lpstr>
      <vt:lpstr>包</vt:lpstr>
      <vt:lpstr>导入</vt:lpstr>
      <vt:lpstr>导出</vt:lpstr>
      <vt:lpstr>函数</vt:lpstr>
      <vt:lpstr>函数:命名返回值</vt:lpstr>
      <vt:lpstr>变量</vt:lpstr>
      <vt:lpstr>短声明变量</vt:lpstr>
      <vt:lpstr>基本类型</vt:lpstr>
      <vt:lpstr>零值</vt:lpstr>
      <vt:lpstr>类型转换</vt:lpstr>
      <vt:lpstr>类型推导</vt:lpstr>
      <vt:lpstr>常量</vt:lpstr>
      <vt:lpstr>数值常量</vt:lpstr>
      <vt:lpstr>结构体</vt:lpstr>
      <vt:lpstr>数组</vt:lpstr>
      <vt:lpstr>数组:例子-指针数组复制</vt:lpstr>
      <vt:lpstr>切片</vt:lpstr>
      <vt:lpstr>映射</vt:lpstr>
      <vt:lpstr>循环:只有for</vt:lpstr>
      <vt:lpstr>PowerPoint 演示文稿</vt:lpstr>
      <vt:lpstr>接口</vt:lpstr>
      <vt:lpstr>PowerPoint 演示文稿</vt:lpstr>
      <vt:lpstr>依赖管理</vt:lpstr>
      <vt:lpstr>文档化</vt:lpstr>
      <vt:lpstr>PowerPoint 演示文稿</vt:lpstr>
      <vt:lpstr>goroutine</vt:lpstr>
      <vt:lpstr>channel</vt:lpstr>
      <vt:lpstr>安全问题</vt:lpstr>
      <vt:lpstr>原子操作</vt:lpstr>
      <vt:lpstr>模式：Generator-function that returns a channel</vt:lpstr>
      <vt:lpstr>死锁检测</vt:lpstr>
      <vt:lpstr>PowerPoint 演示文稿</vt:lpstr>
      <vt:lpstr>PowerPoint 演示文稿</vt:lpstr>
      <vt:lpstr>资源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136</cp:revision>
  <dcterms:created xsi:type="dcterms:W3CDTF">2015-05-05T08:02:00Z</dcterms:created>
  <dcterms:modified xsi:type="dcterms:W3CDTF">2017-07-03T10:38:53Z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