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handoutMasterIdLst>
    <p:handoutMasterId r:id="rId53"/>
  </p:handoutMasterIdLst>
  <p:sldIdLst>
    <p:sldId id="755" r:id="rId2"/>
    <p:sldId id="756" r:id="rId3"/>
    <p:sldId id="757" r:id="rId4"/>
    <p:sldId id="814" r:id="rId5"/>
    <p:sldId id="818" r:id="rId6"/>
    <p:sldId id="819" r:id="rId7"/>
    <p:sldId id="816" r:id="rId8"/>
    <p:sldId id="821" r:id="rId9"/>
    <p:sldId id="769" r:id="rId10"/>
    <p:sldId id="822" r:id="rId11"/>
    <p:sldId id="820" r:id="rId12"/>
    <p:sldId id="759" r:id="rId13"/>
    <p:sldId id="770" r:id="rId14"/>
    <p:sldId id="823" r:id="rId15"/>
    <p:sldId id="824" r:id="rId16"/>
    <p:sldId id="826" r:id="rId17"/>
    <p:sldId id="825" r:id="rId18"/>
    <p:sldId id="827" r:id="rId19"/>
    <p:sldId id="828" r:id="rId20"/>
    <p:sldId id="829" r:id="rId21"/>
    <p:sldId id="830" r:id="rId22"/>
    <p:sldId id="831" r:id="rId23"/>
    <p:sldId id="833" r:id="rId24"/>
    <p:sldId id="835" r:id="rId25"/>
    <p:sldId id="836" r:id="rId26"/>
    <p:sldId id="842" r:id="rId27"/>
    <p:sldId id="843" r:id="rId28"/>
    <p:sldId id="845" r:id="rId29"/>
    <p:sldId id="846" r:id="rId30"/>
    <p:sldId id="837" r:id="rId31"/>
    <p:sldId id="838" r:id="rId32"/>
    <p:sldId id="839" r:id="rId33"/>
    <p:sldId id="840" r:id="rId34"/>
    <p:sldId id="841" r:id="rId35"/>
    <p:sldId id="771" r:id="rId36"/>
    <p:sldId id="847" r:id="rId37"/>
    <p:sldId id="848" r:id="rId38"/>
    <p:sldId id="849" r:id="rId39"/>
    <p:sldId id="850" r:id="rId40"/>
    <p:sldId id="851" r:id="rId41"/>
    <p:sldId id="852" r:id="rId42"/>
    <p:sldId id="853" r:id="rId43"/>
    <p:sldId id="855" r:id="rId44"/>
    <p:sldId id="854" r:id="rId45"/>
    <p:sldId id="856" r:id="rId46"/>
    <p:sldId id="857" r:id="rId47"/>
    <p:sldId id="858" r:id="rId48"/>
    <p:sldId id="779" r:id="rId49"/>
    <p:sldId id="859" r:id="rId50"/>
    <p:sldId id="764" r:id="rId51"/>
  </p:sldIdLst>
  <p:sldSz cx="9144000" cy="6858000" type="screen4x3"/>
  <p:notesSz cx="6640513" cy="99044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CC3300"/>
    <a:srgbClr val="FFCC66"/>
    <a:srgbClr val="FFFF00"/>
    <a:srgbClr val="FFFF99"/>
    <a:srgbClr val="99FF99"/>
    <a:srgbClr val="0066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8" autoAdjust="0"/>
    <p:restoredTop sz="72613" autoAdjust="0"/>
  </p:normalViewPr>
  <p:slideViewPr>
    <p:cSldViewPr>
      <p:cViewPr varScale="1">
        <p:scale>
          <a:sx n="54" d="100"/>
          <a:sy n="54" d="100"/>
        </p:scale>
        <p:origin x="189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33" tIns="45218" rIns="90433" bIns="45218" numCol="1" anchor="t" anchorCtr="0" compatLnSpc="1">
            <a:prstTxWarp prst="textNoShape">
              <a:avLst/>
            </a:prstTxWarp>
          </a:bodyPr>
          <a:lstStyle>
            <a:lvl1pPr defTabSz="9032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0788" y="0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33" tIns="45218" rIns="90433" bIns="45218" numCol="1" anchor="t" anchorCtr="0" compatLnSpc="1">
            <a:prstTxWarp prst="textNoShape">
              <a:avLst/>
            </a:prstTxWarp>
          </a:bodyPr>
          <a:lstStyle>
            <a:lvl1pPr algn="r" defTabSz="9032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2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87813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33" tIns="45218" rIns="90433" bIns="45218" numCol="1" anchor="b" anchorCtr="0" compatLnSpc="1">
            <a:prstTxWarp prst="textNoShape">
              <a:avLst/>
            </a:prstTxWarp>
          </a:bodyPr>
          <a:lstStyle>
            <a:lvl1pPr defTabSz="9032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2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33" tIns="45218" rIns="90433" bIns="45218" numCol="1" anchor="b" anchorCtr="0" compatLnSpc="1">
            <a:prstTxWarp prst="textNoShape">
              <a:avLst/>
            </a:prstTxWarp>
          </a:bodyPr>
          <a:lstStyle>
            <a:lvl1pPr algn="r" defTabSz="903288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6245EB9-A032-4DD0-B680-B4DAD13BDE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81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3" tIns="45263" rIns="90523" bIns="45263" numCol="1" anchor="t" anchorCtr="0" compatLnSpc="1">
            <a:prstTxWarp prst="textNoShape">
              <a:avLst/>
            </a:prstTxWarp>
          </a:bodyPr>
          <a:lstStyle>
            <a:lvl1pPr defTabSz="904875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3" tIns="45263" rIns="90523" bIns="45263" numCol="1" anchor="t" anchorCtr="0" compatLnSpc="1">
            <a:prstTxWarp prst="textNoShape">
              <a:avLst/>
            </a:prstTxWarp>
          </a:bodyPr>
          <a:lstStyle>
            <a:lvl1pPr algn="r" defTabSz="904875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7725" y="742950"/>
            <a:ext cx="4948238" cy="3711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705350"/>
            <a:ext cx="5313363" cy="445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3" tIns="45263" rIns="90523" bIns="452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7525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3" tIns="45263" rIns="90523" bIns="45263" numCol="1" anchor="b" anchorCtr="0" compatLnSpc="1">
            <a:prstTxWarp prst="textNoShape">
              <a:avLst/>
            </a:prstTxWarp>
          </a:bodyPr>
          <a:lstStyle>
            <a:lvl1pPr defTabSz="904875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407525"/>
            <a:ext cx="28765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523" tIns="45263" rIns="90523" bIns="45263" numCol="1" anchor="b" anchorCtr="0" compatLnSpc="1">
            <a:prstTxWarp prst="textNoShape">
              <a:avLst/>
            </a:prstTxWarp>
          </a:bodyPr>
          <a:lstStyle>
            <a:lvl1pPr algn="r" defTabSz="904875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200" b="0" smtClean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F68C618-8C3F-404F-8D93-54451DF7EF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1820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ib.csdn.net/base/mysq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r>
              <a:rPr lang="zh-CN" altLang="en-US" dirty="0" smtClean="0"/>
              <a:t>大家好，今天我们开始讲一讲</a:t>
            </a:r>
            <a:r>
              <a:rPr lang="en-US" altLang="zh-CN" dirty="0" err="1" smtClean="0"/>
              <a:t>ELKStack</a:t>
            </a:r>
            <a:r>
              <a:rPr lang="zh-CN" altLang="en-US" dirty="0" smtClean="0"/>
              <a:t>当中“</a:t>
            </a:r>
            <a:r>
              <a:rPr lang="en-US" altLang="zh-CN" dirty="0" smtClean="0"/>
              <a:t>E</a:t>
            </a:r>
            <a:r>
              <a:rPr lang="zh-CN" altLang="en-US" dirty="0" smtClean="0"/>
              <a:t>”，即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。</a:t>
            </a:r>
          </a:p>
        </p:txBody>
      </p:sp>
      <p:sp>
        <p:nvSpPr>
          <p:cNvPr id="6148" name="灯片编号占位符 3"/>
          <p:cNvSpPr txBox="1">
            <a:spLocks noGrp="1"/>
          </p:cNvSpPr>
          <p:nvPr/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2C3B1A6F-9187-4853-9EB7-D1594A51C4E0}" type="slidenum">
              <a:rPr kumimoji="0" lang="en-US" altLang="zh-CN" sz="1200" b="0">
                <a:ea typeface="宋体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kumimoji="0" lang="en-US" altLang="zh-CN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98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5FF1F6F-D8E9-464E-8C2A-A23FC133387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4801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5FF1F6F-D8E9-464E-8C2A-A23FC133387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460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073E5215-A9D0-442D-86E3-E456C78CAB0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978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8884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索引文档接口：通过此接口可以在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上增加</a:t>
            </a:r>
            <a:r>
              <a:rPr lang="en-US" altLang="zh-CN" dirty="0" smtClean="0"/>
              <a:t>document.</a:t>
            </a:r>
          </a:p>
          <a:p>
            <a:r>
              <a:rPr lang="zh-CN" altLang="en-US" dirty="0" smtClean="0"/>
              <a:t>给一个名为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的索引，包含一个</a:t>
            </a:r>
            <a:r>
              <a:rPr lang="en-US" altLang="zh-CN" dirty="0" smtClean="0"/>
              <a:t>tweet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type</a:t>
            </a:r>
            <a:r>
              <a:rPr lang="zh-CN" altLang="en-US" baseline="0" dirty="0" smtClean="0"/>
              <a:t> 增加一个</a:t>
            </a:r>
            <a:r>
              <a:rPr lang="en-US" altLang="zh-CN" baseline="0" dirty="0" smtClean="0"/>
              <a:t>Id</a:t>
            </a:r>
            <a:r>
              <a:rPr lang="zh-CN" altLang="en-US" baseline="0" dirty="0" smtClean="0"/>
              <a:t>号为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的</a:t>
            </a:r>
            <a:r>
              <a:rPr lang="en-US" altLang="zh-CN" baseline="0" dirty="0" smtClean="0"/>
              <a:t>document. </a:t>
            </a:r>
            <a:r>
              <a:rPr lang="zh-CN" altLang="en-US" baseline="0" dirty="0" smtClean="0"/>
              <a:t>此</a:t>
            </a:r>
            <a:r>
              <a:rPr lang="en-US" altLang="zh-CN" baseline="0" dirty="0" smtClean="0"/>
              <a:t>document</a:t>
            </a:r>
            <a:r>
              <a:rPr lang="zh-CN" altLang="en-US" baseline="0" dirty="0" smtClean="0"/>
              <a:t>还有</a:t>
            </a:r>
            <a:r>
              <a:rPr lang="en-US" altLang="zh-CN" baseline="0" dirty="0" smtClean="0"/>
              <a:t>user\</a:t>
            </a:r>
            <a:r>
              <a:rPr lang="en-US" altLang="zh-CN" baseline="0" dirty="0" err="1" smtClean="0"/>
              <a:t>post_date</a:t>
            </a:r>
            <a:r>
              <a:rPr lang="en-US" altLang="zh-CN" baseline="0" dirty="0" smtClean="0"/>
              <a:t>\message3</a:t>
            </a:r>
            <a:r>
              <a:rPr lang="zh-CN" altLang="en-US" baseline="0" dirty="0" smtClean="0"/>
              <a:t>个字段。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返回结果中</a:t>
            </a:r>
            <a:r>
              <a:rPr lang="en-US" altLang="zh-CN" baseline="0" dirty="0" smtClean="0"/>
              <a:t>_shard</a:t>
            </a:r>
            <a:r>
              <a:rPr lang="zh-CN" altLang="en-US" baseline="0" dirty="0" smtClean="0"/>
              <a:t>为索引分片信息：</a:t>
            </a:r>
            <a:r>
              <a:rPr lang="en-US" altLang="zh-CN" baseline="0" dirty="0" smtClean="0"/>
              <a:t>total</a:t>
            </a:r>
            <a:r>
              <a:rPr lang="zh-CN" altLang="en-US" baseline="0" dirty="0" smtClean="0"/>
              <a:t>为分片的数量。</a:t>
            </a:r>
            <a:r>
              <a:rPr lang="en-US" altLang="zh-CN" baseline="0" dirty="0" smtClean="0"/>
              <a:t>Failed</a:t>
            </a:r>
            <a:r>
              <a:rPr lang="zh-CN" altLang="en-US" baseline="0" dirty="0" smtClean="0"/>
              <a:t>为索引操作在所有分片上执行失败的数量。</a:t>
            </a:r>
            <a:r>
              <a:rPr lang="en-US" altLang="zh-CN" baseline="0" dirty="0" smtClean="0"/>
              <a:t>Successful</a:t>
            </a:r>
            <a:r>
              <a:rPr lang="zh-CN" altLang="en-US" baseline="0" dirty="0" smtClean="0"/>
              <a:t>为索引操作在所有分片上执行失败的数量。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5095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文档接口：通过此接口可以在获得</a:t>
            </a:r>
            <a:r>
              <a:rPr lang="en-US" altLang="zh-CN" dirty="0" smtClean="0"/>
              <a:t>document.</a:t>
            </a:r>
          </a:p>
          <a:p>
            <a:r>
              <a:rPr lang="zh-CN" altLang="en-US" dirty="0" smtClean="0"/>
              <a:t>获得一个在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的索引中，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tweet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文档</a:t>
            </a:r>
            <a:r>
              <a:rPr lang="en-US" altLang="zh-CN" baseline="0" dirty="0" smtClean="0"/>
              <a:t>. 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234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Delete</a:t>
            </a:r>
            <a:r>
              <a:rPr lang="zh-CN" altLang="en-US" dirty="0" smtClean="0"/>
              <a:t>文档接口：通过此接口可以删除</a:t>
            </a:r>
            <a:r>
              <a:rPr lang="en-US" altLang="zh-CN" dirty="0" smtClean="0"/>
              <a:t>document.</a:t>
            </a:r>
            <a:r>
              <a:rPr lang="zh-CN" altLang="en-US" dirty="0" smtClean="0"/>
              <a:t>删除一个在</a:t>
            </a:r>
            <a:r>
              <a:rPr lang="en-US" altLang="zh-CN" dirty="0" smtClean="0"/>
              <a:t>twitter</a:t>
            </a:r>
            <a:r>
              <a:rPr lang="zh-CN" altLang="en-US" dirty="0" smtClean="0"/>
              <a:t>的索引中，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tweet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的文档</a:t>
            </a:r>
            <a:r>
              <a:rPr lang="en-US" altLang="zh-CN" baseline="0" dirty="0" smtClean="0"/>
              <a:t>. 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39342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更新文档接口：通过此接口可以更新文档字段。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第一条语句是增加一个</a:t>
            </a:r>
            <a:r>
              <a:rPr lang="en-US" altLang="zh-CN" dirty="0" smtClean="0"/>
              <a:t>test</a:t>
            </a:r>
            <a:r>
              <a:rPr lang="zh-CN" altLang="en-US" dirty="0" smtClean="0"/>
              <a:t>的索引中，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为</a:t>
            </a:r>
            <a:r>
              <a:rPr lang="en-US" altLang="zh-CN" dirty="0" smtClean="0"/>
              <a:t>type1</a:t>
            </a:r>
            <a:r>
              <a:rPr lang="zh-CN" altLang="en-US" dirty="0" smtClean="0"/>
              <a:t>的，</a:t>
            </a:r>
            <a:r>
              <a:rPr lang="en-US" altLang="zh-CN" dirty="0" smtClean="0"/>
              <a:t>id</a:t>
            </a:r>
            <a:r>
              <a:rPr lang="zh-CN" altLang="en-US" dirty="0" smtClean="0"/>
              <a:t>号为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的文档</a:t>
            </a:r>
            <a:r>
              <a:rPr lang="en-US" altLang="zh-CN" baseline="0" dirty="0" smtClean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smtClean="0"/>
              <a:t>Update</a:t>
            </a:r>
            <a:r>
              <a:rPr lang="zh-CN" altLang="en-US" baseline="0" dirty="0" smtClean="0"/>
              <a:t>接口支持脚本关键字对</a:t>
            </a:r>
            <a:r>
              <a:rPr lang="en-US" altLang="zh-CN" baseline="0" dirty="0" smtClean="0"/>
              <a:t>document</a:t>
            </a:r>
            <a:r>
              <a:rPr lang="zh-CN" altLang="en-US" baseline="0" dirty="0" smtClean="0"/>
              <a:t>中的字段进行处理。</a:t>
            </a:r>
            <a:endParaRPr lang="en-US" altLang="zh-CN" baseline="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第二条请求是</a:t>
            </a:r>
            <a:r>
              <a:rPr lang="en-US" altLang="zh-CN" baseline="0" dirty="0" smtClean="0"/>
              <a:t>counter</a:t>
            </a:r>
            <a:r>
              <a:rPr lang="zh-CN" altLang="en-US" baseline="0" dirty="0" smtClean="0"/>
              <a:t>值</a:t>
            </a:r>
            <a:r>
              <a:rPr lang="en-US" altLang="zh-CN" baseline="0" dirty="0" smtClean="0"/>
              <a:t>+4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第三条请求是在</a:t>
            </a:r>
            <a:r>
              <a:rPr lang="en-US" altLang="zh-CN" dirty="0" smtClean="0"/>
              <a:t>document</a:t>
            </a:r>
            <a:r>
              <a:rPr lang="zh-CN" altLang="en-US" dirty="0" smtClean="0"/>
              <a:t>新增一个字段</a:t>
            </a:r>
            <a:r>
              <a:rPr lang="en-US" altLang="zh-CN" dirty="0" smtClean="0"/>
              <a:t>.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33759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批量获取文档接口：可以通过此接口批量获取文档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114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err="1" smtClean="0"/>
              <a:t>Reindex</a:t>
            </a:r>
            <a:r>
              <a:rPr lang="zh-CN" altLang="en-US" dirty="0" smtClean="0"/>
              <a:t>接口，可以通过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dest</a:t>
            </a:r>
            <a:r>
              <a:rPr lang="zh-CN" altLang="en-US" dirty="0" smtClean="0"/>
              <a:t>将</a:t>
            </a:r>
            <a:r>
              <a:rPr lang="en-US" altLang="zh-CN" dirty="0" smtClean="0"/>
              <a:t>twitter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的字段值复制一份。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419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44550" y="742950"/>
            <a:ext cx="4953000" cy="3714750"/>
          </a:xfrm>
          <a:ln/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r>
              <a:rPr lang="zh-CN" altLang="en-US" dirty="0" smtClean="0"/>
              <a:t>我们将从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个章节来讲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第一章节 概述 主要讲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是什么，以及基本概念。</a:t>
            </a:r>
            <a:endParaRPr lang="en-US" altLang="zh-CN" dirty="0" smtClean="0"/>
          </a:p>
          <a:p>
            <a:r>
              <a:rPr lang="zh-CN" altLang="en-US" dirty="0" smtClean="0"/>
              <a:t>第二章节 安装 主要讲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安装与管理。</a:t>
            </a:r>
            <a:endParaRPr lang="en-US" altLang="zh-CN" dirty="0" smtClean="0"/>
          </a:p>
          <a:p>
            <a:r>
              <a:rPr lang="zh-CN" altLang="en-US" dirty="0" smtClean="0"/>
              <a:t>第三章节 配置 主要讲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索引数据的管理。</a:t>
            </a:r>
            <a:endParaRPr lang="en-US" altLang="zh-CN" dirty="0" smtClean="0"/>
          </a:p>
          <a:p>
            <a:r>
              <a:rPr lang="zh-CN" altLang="en-US" dirty="0" smtClean="0"/>
              <a:t>第四章节 监控 主要讲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搜索。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第五章节 监控 主要讲</a:t>
            </a:r>
            <a:r>
              <a:rPr lang="en-US" altLang="zh-CN" dirty="0" err="1" smtClean="0"/>
              <a:t>Elasticsearch</a:t>
            </a:r>
            <a:r>
              <a:rPr lang="zh-CN" altLang="en-US" dirty="0" smtClean="0"/>
              <a:t>聚合。</a:t>
            </a:r>
            <a:endParaRPr lang="en-US" altLang="zh-CN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现在开始讲第一章节 概述</a:t>
            </a:r>
            <a:endParaRPr lang="en-US" altLang="zh-CN" dirty="0" smtClean="0"/>
          </a:p>
        </p:txBody>
      </p:sp>
      <p:sp>
        <p:nvSpPr>
          <p:cNvPr id="8196" name="灯片编号占位符 3"/>
          <p:cNvSpPr txBox="1">
            <a:spLocks noGrp="1"/>
          </p:cNvSpPr>
          <p:nvPr/>
        </p:nvSpPr>
        <p:spPr bwMode="auto">
          <a:xfrm>
            <a:off x="3760788" y="9407525"/>
            <a:ext cx="287813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8D029B49-E3B5-4386-AC1A-398E4A88CB25}" type="slidenum">
              <a:rPr kumimoji="0" lang="en-US" altLang="zh-CN" sz="1200" b="0">
                <a:ea typeface="宋体" panose="02010600030101010101" pitchFamily="2" charset="-122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kumimoji="0" lang="en-US" altLang="zh-CN" sz="1200" b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17432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Mapping</a:t>
            </a:r>
            <a:r>
              <a:rPr lang="zh-CN" altLang="en-US" dirty="0" smtClean="0"/>
              <a:t>是指定义如何将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document</a:t>
            </a:r>
            <a:r>
              <a:rPr lang="zh-CN" altLang="en-US" dirty="0" smtClean="0"/>
              <a:t>映射到搜索引擎的过程，比如一个字段是否可以查询以及如何分词等，一个索引可以存储含有不同</a:t>
            </a:r>
            <a:r>
              <a:rPr kumimoji="1" lang="en-US" altLang="zh-CN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“mapping types”</a:t>
            </a:r>
            <a:r>
              <a:rPr lang="zh-CN" altLang="en-US" dirty="0" smtClean="0"/>
              <a:t>的</a:t>
            </a:r>
            <a:r>
              <a:rPr lang="en-US" altLang="zh-CN" dirty="0" smtClean="0"/>
              <a:t>documents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ES</a:t>
            </a:r>
            <a:r>
              <a:rPr lang="zh-CN" altLang="en-US" dirty="0" smtClean="0"/>
              <a:t>允许每个</a:t>
            </a:r>
            <a:r>
              <a:rPr lang="en-US" altLang="zh-CN" dirty="0" smtClean="0"/>
              <a:t>mapping type</a:t>
            </a:r>
            <a:r>
              <a:rPr lang="zh-CN" altLang="en-US" dirty="0" smtClean="0"/>
              <a:t>关联多个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定义。 显式声明的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是定义在</a:t>
            </a:r>
            <a:r>
              <a:rPr lang="en-US" altLang="zh-CN" dirty="0" smtClean="0"/>
              <a:t>index/type</a:t>
            </a:r>
            <a:r>
              <a:rPr lang="zh-CN" altLang="en-US" dirty="0" smtClean="0"/>
              <a:t>级别， 默认不需要显式的定义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， 当新的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field</a:t>
            </a:r>
            <a:r>
              <a:rPr lang="zh-CN" altLang="en-US" dirty="0" smtClean="0"/>
              <a:t>引入时，</a:t>
            </a:r>
            <a:r>
              <a:rPr lang="en-US" altLang="zh-CN" dirty="0" smtClean="0"/>
              <a:t>ES</a:t>
            </a:r>
            <a:r>
              <a:rPr lang="zh-CN" altLang="en-US" dirty="0" smtClean="0"/>
              <a:t>会自动创建并且注册有合理的默认值的</a:t>
            </a:r>
            <a:r>
              <a:rPr lang="en-US" altLang="zh-CN" dirty="0" smtClean="0"/>
              <a:t>mapping(</a:t>
            </a:r>
            <a:r>
              <a:rPr lang="zh-CN" altLang="en-US" dirty="0" smtClean="0"/>
              <a:t>毫无性能压力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 只有要覆盖默认值时才必须要提供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定义。</a:t>
            </a:r>
            <a:endParaRPr lang="en-US" altLang="zh-CN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9330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映射接口，可以获得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映射定义。可以使用</a:t>
            </a:r>
            <a:r>
              <a:rPr lang="en-US" altLang="zh-CN" dirty="0" smtClean="0"/>
              <a:t>_all</a:t>
            </a:r>
            <a:r>
              <a:rPr lang="zh-CN" altLang="en-US" dirty="0" smtClean="0"/>
              <a:t>关键字获得所有索引的</a:t>
            </a:r>
            <a:r>
              <a:rPr lang="en-US" altLang="zh-CN" dirty="0" smtClean="0"/>
              <a:t>mapping</a:t>
            </a:r>
            <a:r>
              <a:rPr lang="zh-CN" altLang="en-US" dirty="0" smtClean="0"/>
              <a:t>。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2259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字段接口，可以获取字段映射定义</a:t>
            </a:r>
            <a:r>
              <a:rPr lang="en-US" altLang="zh-CN" baseline="0" dirty="0" smtClean="0"/>
              <a:t> </a:t>
            </a:r>
          </a:p>
          <a:p>
            <a:r>
              <a:rPr lang="en-US" altLang="zh-CN" dirty="0" smtClean="0"/>
              <a:t>Type </a:t>
            </a:r>
            <a:r>
              <a:rPr lang="en-US" altLang="zh-CN" dirty="0" err="1" smtClean="0"/>
              <a:t>existsts</a:t>
            </a:r>
            <a:r>
              <a:rPr lang="en-US" altLang="zh-CN" dirty="0" smtClean="0"/>
              <a:t> </a:t>
            </a:r>
            <a:r>
              <a:rPr lang="zh-CN" altLang="en-US" dirty="0" smtClean="0"/>
              <a:t>接口可以判定是否存在此映射。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480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创建索引接口，可以创建索引与进行索引设置。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7822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索引名称接口：获取一个或者多个索引</a:t>
            </a:r>
            <a:endParaRPr lang="en-US" altLang="zh-CN" dirty="0" smtClean="0"/>
          </a:p>
          <a:p>
            <a:r>
              <a:rPr lang="en-US" altLang="zh-CN" dirty="0" err="1" smtClean="0"/>
              <a:t>IndicesExists</a:t>
            </a:r>
            <a:r>
              <a:rPr lang="zh-CN" altLang="en-US" dirty="0" smtClean="0"/>
              <a:t>接口：判断是否存在此索引</a:t>
            </a:r>
            <a:endParaRPr lang="en-US" altLang="zh-CN" dirty="0" smtClean="0"/>
          </a:p>
          <a:p>
            <a:r>
              <a:rPr lang="zh-CN" altLang="en-US" dirty="0" smtClean="0"/>
              <a:t>开关索引接口：将索引设置为开启或者关闭状态</a:t>
            </a:r>
            <a:endParaRPr lang="en-US" altLang="zh-CN" dirty="0" smtClean="0"/>
          </a:p>
          <a:p>
            <a:r>
              <a:rPr lang="en-US" altLang="zh-CN" dirty="0" smtClean="0"/>
              <a:t>Delete</a:t>
            </a:r>
            <a:r>
              <a:rPr lang="zh-CN" altLang="en-US" dirty="0" smtClean="0"/>
              <a:t>索引接口：删除索引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4251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可以接受一个对应于某个索引的索引名，也可以接受多个索引。索引别名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允许使用一个名字来作为一个索引的别名，所有的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会将别名转化成最终的索引名。一个也可以被映射到多于一个的索引上，当指定这个别名的时候，别名将会自动地扩展到别名的所有的索引上。一个别名也可以与一个过滤器建立关联，这个过滤器在搜索和路由值的时候自动被应用。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2925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更新索引设置接口：更改索引默认配置，优化索引参数</a:t>
            </a:r>
            <a:endParaRPr lang="en-US" altLang="zh-CN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5296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索引设置接口：获取索引设置信息</a:t>
            </a:r>
            <a:endParaRPr lang="en-US" altLang="zh-CN" dirty="0" smtClean="0"/>
          </a:p>
          <a:p>
            <a:r>
              <a:rPr lang="en-US" altLang="zh-CN" dirty="0" smtClean="0"/>
              <a:t>Get</a:t>
            </a:r>
            <a:r>
              <a:rPr lang="zh-CN" altLang="en-US" dirty="0" smtClean="0"/>
              <a:t>索引分词设置接口：获取索引分词器信息。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22872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索引可使用预定义的模板进行创建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这个模板称作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Index templates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。模板设置包括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settings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mappings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，通过模式匹配的方式使得多个索引重用一个模板。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zh-CN" altLang="en-US" dirty="0" smtClean="0"/>
              <a:t>新增索引模板接口：新增索引模板</a:t>
            </a:r>
            <a:endParaRPr lang="en-US" altLang="zh-CN" dirty="0" smtClean="0"/>
          </a:p>
          <a:p>
            <a:r>
              <a:rPr lang="zh-CN" altLang="en-US" dirty="0" smtClean="0"/>
              <a:t>删除索引模板接口：删除索引模板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21569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Get</a:t>
            </a:r>
            <a:r>
              <a:rPr lang="zh-CN" altLang="en-US" dirty="0" smtClean="0"/>
              <a:t>索引模板接口：获得索引模板信息</a:t>
            </a:r>
            <a:endParaRPr lang="en-US" altLang="zh-CN" dirty="0" smtClean="0"/>
          </a:p>
          <a:p>
            <a:r>
              <a:rPr lang="zh-CN" altLang="en-US" dirty="0" smtClean="0"/>
              <a:t>模板存在接口：判定模板是否存在</a:t>
            </a:r>
            <a:endParaRPr lang="en-US" altLang="zh-CN" dirty="0" smtClean="0"/>
          </a:p>
          <a:p>
            <a:r>
              <a:rPr lang="zh-CN" altLang="en-US" dirty="0" smtClean="0"/>
              <a:t>模板匹配接口：新增多索引模板配置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6346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实时数据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数据流进入的系统后，问题就是，数据怎么能够快速的可视化。用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，实时展现当前的数据。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实时分析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搜索不仅是自由文本搜索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它是关于研究您的数据。了解它，获得的见解，这将使您的企业更好或提高您的产品。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分布式</a:t>
            </a:r>
          </a:p>
          <a:p>
            <a:pPr marL="0" lvl="1"/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允许你开始时候容量比较小，但是随着你商业的增长，它是建立在横向扩展的开箱即用。当你需要更多的容量，只需添加更多的节点，并让集群重组，只需要增加额外的硬件，保护了你以前的硬件投入。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高可用性</a:t>
            </a:r>
          </a:p>
          <a:p>
            <a:pPr marL="0" lvl="1"/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集群是弹性的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–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它们将自动检测和删除失败的节点，并重新组织自己，以确保您的数据安全和访问。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多租户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集群可以托管多个索引，可独立或作为一个组进行查询。索引别名允许你在悬挂时添加索引，对你的应用程序透明。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关于多组户可以看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: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多租户技术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全文搜索</a:t>
            </a:r>
          </a:p>
          <a:p>
            <a:pPr marL="0" lvl="1"/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在后台使用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Lucene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来提供最强大的全文检索，提供任何开源产品的能力。搜索自带的多语言支持，强大的查询语言，地理位置支持，上下文感知的建议，自动完成和搜索片段。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面向文档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存储复杂真实世界的记录在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中用结构化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json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文档。所有字段被存储，在默认上。所有的索引可以被用作一个单一查询，以非常快的速度返回结果。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冲突管理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开放式版本控制可以用在需要的地方。多进程的冲突改变，开放式版本控制可以确保数据永远不会丢失。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自由模式</a:t>
            </a:r>
          </a:p>
          <a:p>
            <a:pPr marL="0" lvl="1"/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让你很容易上手。给一个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json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文档，它将自动检测数据结构，索引数据，可以使它搜索到。后来，你应该用特定领域的知识来自定义你的数据如何来索引。</a:t>
            </a:r>
          </a:p>
          <a:p>
            <a:pPr marL="0" lvl="1"/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rest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风格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api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lvl="1"/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驱动。你可以使用简单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rest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风格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http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之上的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json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来做任何事。你可以选择一个已有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语言来使用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操作持久化</a:t>
            </a:r>
          </a:p>
          <a:p>
            <a:pPr marL="0" lvl="1"/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首先把你的数据安全放在第一位。在多个节点集群里，文档改变被记录在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transaction logs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，以尽量减少任何数据丢失的几率。</a:t>
            </a:r>
          </a:p>
          <a:p>
            <a:pPr marL="0" lvl="1"/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persistence</a:t>
            </a:r>
          </a:p>
          <a:p>
            <a:pPr marL="0" lvl="1"/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基于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Apache Lucene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之上</a:t>
            </a:r>
          </a:p>
          <a:p>
            <a:pPr marL="0" lvl="1"/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Apache Lucene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是一个用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Java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编写的高性能，功能齐全信息检索库。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内部利用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lucene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来构建的分布式和分析功能。</a:t>
            </a:r>
            <a:endParaRPr lang="zh-CN" altLang="en-US" dirty="0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2789964-EE87-4150-8E98-6E0283B5E52F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5600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索引统计接口：获取索引相关统计信息</a:t>
            </a:r>
            <a:endParaRPr lang="en-US" altLang="zh-CN" dirty="0" smtClean="0"/>
          </a:p>
          <a:p>
            <a:r>
              <a:rPr lang="zh-CN" altLang="en-US" dirty="0" smtClean="0"/>
              <a:t>索引</a:t>
            </a:r>
            <a:r>
              <a:rPr lang="en-US" altLang="zh-CN" dirty="0" smtClean="0"/>
              <a:t>Segments</a:t>
            </a:r>
            <a:r>
              <a:rPr lang="zh-CN" altLang="en-US" dirty="0" smtClean="0"/>
              <a:t>接品：获得</a:t>
            </a:r>
            <a:r>
              <a:rPr lang="en-US" altLang="zh-CN" dirty="0" smtClean="0"/>
              <a:t>segments</a:t>
            </a:r>
            <a:r>
              <a:rPr lang="zh-CN" altLang="en-US" dirty="0" smtClean="0"/>
              <a:t>相关统计信息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0059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索引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接口：获取相关正在进行</a:t>
            </a:r>
            <a:r>
              <a:rPr lang="en-US" altLang="zh-CN" dirty="0" smtClean="0"/>
              <a:t>recovery</a:t>
            </a:r>
            <a:r>
              <a:rPr lang="zh-CN" altLang="en-US" dirty="0" smtClean="0"/>
              <a:t>索引的统计信息</a:t>
            </a:r>
            <a:endParaRPr lang="en-US" altLang="zh-CN" dirty="0" smtClean="0"/>
          </a:p>
          <a:p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69885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Shard</a:t>
            </a:r>
            <a:r>
              <a:rPr lang="zh-CN" altLang="en-US" dirty="0" smtClean="0"/>
              <a:t>统计接口：获得</a:t>
            </a:r>
            <a:r>
              <a:rPr lang="en-US" altLang="zh-CN" dirty="0" smtClean="0"/>
              <a:t>shard</a:t>
            </a:r>
            <a:r>
              <a:rPr lang="zh-CN" altLang="en-US" dirty="0" smtClean="0"/>
              <a:t>统计信息的接口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299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/>
              <a:t>清理缓存接口：可以清理索引相关的缓存</a:t>
            </a:r>
            <a:endParaRPr lang="en-US" altLang="zh-CN" dirty="0" smtClean="0"/>
          </a:p>
          <a:p>
            <a:r>
              <a:rPr lang="zh-CN" altLang="en-US" dirty="0" smtClean="0"/>
              <a:t>索引刷新接口：刷新索引，使上一次刷新后不能被检索的索引能被检索。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57607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Flush</a:t>
            </a:r>
            <a:r>
              <a:rPr lang="zh-CN" altLang="en-US" dirty="0" smtClean="0"/>
              <a:t>接口：释放索引内存空间，将索引数据持久化到磁盘中，并清理相关事务日志。</a:t>
            </a:r>
            <a:endParaRPr lang="en-US" altLang="zh-CN" dirty="0" smtClean="0"/>
          </a:p>
          <a:p>
            <a:r>
              <a:rPr lang="zh-CN" altLang="en-US" dirty="0" smtClean="0"/>
              <a:t>强制合并接口：强制合并</a:t>
            </a:r>
            <a:r>
              <a:rPr lang="en-US" altLang="zh-CN" dirty="0" smtClean="0"/>
              <a:t>segments</a:t>
            </a:r>
            <a:r>
              <a:rPr lang="zh-CN" altLang="en-US" dirty="0" smtClean="0"/>
              <a:t>，减少</a:t>
            </a:r>
            <a:r>
              <a:rPr lang="en-US" altLang="zh-CN" dirty="0" smtClean="0"/>
              <a:t>segments</a:t>
            </a:r>
            <a:r>
              <a:rPr lang="zh-CN" altLang="en-US" dirty="0" smtClean="0"/>
              <a:t>数量，提高</a:t>
            </a:r>
            <a:r>
              <a:rPr lang="en-US" altLang="zh-CN" dirty="0" err="1" smtClean="0"/>
              <a:t>es</a:t>
            </a:r>
            <a:r>
              <a:rPr lang="zh-CN" altLang="en-US" dirty="0" smtClean="0"/>
              <a:t>性能。</a:t>
            </a:r>
            <a:endParaRPr lang="zh-CN" altLang="en-US" dirty="0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9D893642-7817-463D-A38C-54247D2A5069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59460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搜索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API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最常用的一种形式就是</a:t>
            </a:r>
            <a:r>
              <a:rPr kumimoji="1" lang="zh-CN" altLang="en-US" sz="1200" b="0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空白搜索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，也就是不加任何查询条件的，只是返回集群中所有文档的搜索。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hits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返回内容中最重要的内容就是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hits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，它指明了匹配查询的文档的总数，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hits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数组里则会包含前十个匹配文档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——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也就是搜索结果。</a:t>
            </a:r>
            <a:r>
              <a:rPr lang="en-US" altLang="zh-CN" dirty="0" smtClean="0"/>
              <a:t>hits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数组中的每一条结果都包含了文档的</a:t>
            </a:r>
            <a:r>
              <a:rPr lang="en-US" altLang="zh-CN" dirty="0" smtClean="0"/>
              <a:t>_index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 </a:t>
            </a:r>
            <a:r>
              <a:rPr lang="en-US" altLang="zh-CN" dirty="0" smtClean="0"/>
              <a:t>_type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以及</a:t>
            </a:r>
            <a:r>
              <a:rPr lang="en-US" altLang="zh-CN" dirty="0" smtClean="0"/>
              <a:t>_id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信息，以及</a:t>
            </a:r>
            <a:r>
              <a:rPr lang="en-US" altLang="zh-CN" dirty="0" smtClean="0"/>
              <a:t>_source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字段。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dirty="0" smtClean="0"/>
              <a:t>took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数值告诉我们执行这次搜索请求所耗费的时间有多少毫秒。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dirty="0" smtClean="0"/>
              <a:t>_shards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告诉了我们参与查询分片的总数，以及有多少</a:t>
            </a:r>
            <a:r>
              <a:rPr lang="en-US" altLang="zh-CN" dirty="0" smtClean="0"/>
              <a:t>successful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</a:t>
            </a:r>
            <a:r>
              <a:rPr lang="en-US" altLang="zh-CN" dirty="0" smtClean="0"/>
              <a:t>failed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。通常情况下我们是不会得到失败的反馈，但是有的时候它会发生。如果我们的服务器突然出现了重大事故，然后我们丢失了同一个分片中主从两个版本的数据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lang="en-US" altLang="zh-CN" dirty="0" err="1" smtClean="0"/>
              <a:t>timed_out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数值告诉了我们查询是否超时。通常，搜索请求不会超时。如果相比完整的结果你更需要的是快速的响应时间，这是你可以指定</a:t>
            </a:r>
            <a:r>
              <a:rPr lang="en-US" altLang="zh-CN" dirty="0" smtClean="0"/>
              <a:t>timeout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值，例如</a:t>
            </a:r>
            <a:r>
              <a:rPr lang="en-US" altLang="zh-CN" dirty="0" smtClean="0"/>
              <a:t>10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lang="en-US" altLang="zh-CN" dirty="0" smtClean="0"/>
              <a:t>"10ms"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10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毫秒）或者</a:t>
            </a:r>
            <a:r>
              <a:rPr lang="en-US" altLang="zh-CN" dirty="0" smtClean="0"/>
              <a:t>"1s"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（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1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秒钟）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68C618-8C3F-404F-8D93-54451DF7EF51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5584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结构化查询是一种灵活的，多表现形式的查询语言。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在一个简单的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JSON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接口中用结构化查询来展现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Lucene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绝大多数能力。 你应当在你的产品中采用这种方式进行查询。它使得你的查询更加灵活，精准，易于阅读并且易于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debug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68C618-8C3F-404F-8D93-54451DF7EF51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258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查询子句就像是搭积木一样，可以合并简单的子句为一个复杂的查询语句。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68C618-8C3F-404F-8D93-54451DF7EF51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5189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复合子句能合并 </a:t>
            </a:r>
            <a:r>
              <a:rPr kumimoji="1" lang="zh-CN" altLang="en-US" sz="1200" b="1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任意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其他查询子句，包括其他的复合子句。 这就意味着复合子句可以相互嵌套，从而实现非常复杂的逻辑。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68C618-8C3F-404F-8D93-54451DF7EF51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769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这两个过滤只是针对已经查出一批数据来，但是想区分出某个字段是否存在的时候使用。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68C618-8C3F-404F-8D93-54451DF7EF51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0024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REST API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可用于各种任务。有了它，可以管理索引，更改实例参数，检查节点和群集状态，索引数据，搜索数据或者通过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GET API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检索文档。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transport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模块是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通信的基础模块，在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中用的很广泛，比如集群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node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之间的通信、数据的传输、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transport client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方式的数据发送等等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,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只要数和通信、数据传输相关的都离不开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transport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模块的作用。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zen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发现机制是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elasticsearch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默认的内建模块。它提供了多播和单播两种发现方式，能够很容易的扩展至云环境。</a:t>
            </a:r>
          </a:p>
          <a:p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zen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发现机制是和其他模块集成的，例如所有节点间通讯必须用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trasport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模块来完成。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Scriping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使得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支持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mvel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\python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等脚本。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River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代表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的一个数据源，也是其它存储方式（如：数据库）同步数据到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的一个方法。它是以插件方式存在的一个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服务，通过读取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river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中的数据并把它索引到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中，官方的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river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有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couchDB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RabbitMQ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Twitter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Wikipedia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  <a:r>
              <a:rPr lang="en-US" altLang="zh-CN" dirty="0" smtClean="0"/>
              <a:t>Gateway</a:t>
            </a:r>
            <a:r>
              <a:rPr lang="zh-CN" altLang="en-US" sz="1600" dirty="0" smtClean="0"/>
              <a:t>代表 </a:t>
            </a:r>
            <a:r>
              <a:rPr lang="en-US" altLang="zh-CN" sz="1600" dirty="0" err="1" smtClean="0"/>
              <a:t>es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索引的持久化存储方式</a:t>
            </a:r>
            <a:r>
              <a:rPr lang="en-US" altLang="zh-CN" sz="1600" dirty="0" smtClean="0"/>
              <a:t>.Index</a:t>
            </a:r>
            <a:r>
              <a:rPr lang="en-US" altLang="zh-CN" sz="1600" baseline="0" dirty="0" smtClean="0"/>
              <a:t> module</a:t>
            </a:r>
            <a:r>
              <a:rPr lang="zh-CN" altLang="en-US" sz="1600" baseline="0" dirty="0" smtClean="0"/>
              <a:t>为索引模块。</a:t>
            </a:r>
            <a:r>
              <a:rPr lang="en-US" altLang="zh-CN" sz="1600" baseline="0" dirty="0" smtClean="0"/>
              <a:t>Search module</a:t>
            </a:r>
            <a:r>
              <a:rPr lang="zh-CN" altLang="en-US" sz="1600" baseline="0" dirty="0" smtClean="0"/>
              <a:t>为查询模块。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endParaRPr lang="en-US" altLang="zh-CN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5FF1F6F-D8E9-464E-8C2A-A23FC133387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03086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68C618-8C3F-404F-8D93-54451DF7EF51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4205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6DD69F60-8474-4749-8ED8-C8B92866C4F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4243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Cluster</a:t>
            </a: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代表一个集群，集群中有多个节点，其中有一个为主节点，这个主节点是可以通过选举产生的，主从节点是对于集群内部来说的。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的一个概念就是去中心化，字面上理解就是无中心节点，这是对于集群外部来说的，因为从外部来看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集群，在逻辑上是个整体，与任何一个节点的通信和与整个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集群通信是等价的。在配置文件中可以配置集群的名字，在同一局域网内的机器，配置相同的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cluster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名字，将会自动组建集群，不需要其它特殊配置</a:t>
            </a:r>
            <a:endParaRPr kumimoji="1" lang="en-US" altLang="zh-CN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en-US" altLang="zh-CN" sz="1200" b="1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shards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代表索引分片，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可以把一个完整的索引分成多个分片，这样的好处是可以把一个大的索引拆分成多个，分布到不同的节点上，构成分布式搜索。分片的数量只能在索引创建前指定，并且索引创建后不能更改。</a:t>
            </a:r>
          </a:p>
          <a:p>
            <a:r>
              <a:rPr kumimoji="1" lang="en-US" altLang="zh-CN" sz="1200" b="1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replicas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代表索引副本，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可以设置多个索引的副本，副本的作用一是提高系统的容错性，当某个节点某个分片损坏或丢失时可以从副本中恢复。二是提高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的查询效率，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会自动对搜索请求进行负载均衡。</a:t>
            </a:r>
          </a:p>
          <a:p>
            <a:r>
              <a:rPr kumimoji="1" lang="en-US" altLang="zh-CN" sz="1200" b="1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recovery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代表数据恢复或叫数据重新分布，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在有节点加入或退出时会根据机器的负载对索引分片进行重新分配，挂掉的节点重新启动时也会进行数据恢复。</a:t>
            </a:r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5FF1F6F-D8E9-464E-8C2A-A23FC133387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283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 sz="1200" b="1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river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代表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的一个数据源，也是其它存储方式（如：</a:t>
            </a:r>
            <a:r>
              <a:rPr kumimoji="1" lang="zh-CN" altLang="en-US" sz="1200" b="1" i="0" u="none" strike="noStrike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 tooltip="MySQL知识库"/>
              </a:rPr>
              <a:t>数据库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）同步数据到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的一个方法。它是以插件方式存在的一个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服务，通过读取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river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中的数据并把它索引到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中，官方的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river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有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couchDB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RabbitMQ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Twitter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Wikipedia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</a:t>
            </a:r>
          </a:p>
          <a:p>
            <a:r>
              <a:rPr kumimoji="1" lang="en-US" altLang="zh-CN" sz="1200" b="1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gateway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代表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索引的持久化存储方式，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默认是先把索引存放到内存中，当内存满了时再持久化到硬盘。当这个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集群关闭再重新启动时就会从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gateway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中读取索引数据。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支持多种类型的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gateway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，有本地文件系统（默认），分布式文件系统，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Hadoop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HDFS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和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amazon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s3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云存储服务。</a:t>
            </a:r>
          </a:p>
          <a:p>
            <a:r>
              <a:rPr kumimoji="1" lang="en-US" altLang="zh-CN" sz="1200" b="1" i="1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discovery.zen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代表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的自动发现节点机制，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是一个基于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p2p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的系统，它先通过广播寻找存在的节点，再通过多播协议来进行节点之间的通信，同时也支持点对点的交互。</a:t>
            </a:r>
          </a:p>
          <a:p>
            <a:r>
              <a:rPr kumimoji="1" lang="en-US" altLang="zh-CN" sz="1200" b="1" i="1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Transport</a:t>
            </a:r>
            <a:endParaRPr kumimoji="1" lang="zh-CN" altLang="en-US" sz="1200" b="0" i="0" kern="1200" dirty="0" smtClean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代表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es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内部节点或集群与客户端的交互方式，默认内部是使用 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tcp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协议进行交互，同时它支持 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http 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协议（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json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格式）、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thrift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servlet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memcached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、</a:t>
            </a:r>
            <a:r>
              <a:rPr kumimoji="1" lang="en-US" altLang="zh-CN" sz="1200" b="0" i="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zeroMQ</a:t>
            </a:r>
            <a:r>
              <a:rPr kumimoji="1" lang="zh-CN" altLang="en-US" sz="1200" b="0" i="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等的传输协议（通过插件方式集成）。</a:t>
            </a:r>
            <a:endParaRPr lang="en-US" altLang="zh-CN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5FF1F6F-D8E9-464E-8C2A-A23FC133387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0457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5FF1F6F-D8E9-464E-8C2A-A23FC133387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724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5FF1F6F-D8E9-464E-8C2A-A23FC133387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918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04875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04875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45FF1F6F-D8E9-464E-8C2A-A23FC1333873}" type="slidenum"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009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469227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4122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304800"/>
            <a:ext cx="2162175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11138" y="304800"/>
            <a:ext cx="6337300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13850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138" y="71414"/>
            <a:ext cx="7173912" cy="609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1625" y="1295400"/>
            <a:ext cx="8561388" cy="49530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33039500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FF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Ø"/>
              <a:defRPr sz="28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>
              <a:defRPr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2840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72129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295400"/>
            <a:ext cx="42037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295400"/>
            <a:ext cx="4205288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323367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29112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94606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59333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2061828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8614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71438"/>
            <a:ext cx="71739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标题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1625" y="1295400"/>
            <a:ext cx="856138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28" name="Picture 22" descr="底边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5713"/>
            <a:ext cx="91440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4500563" y="6381750"/>
            <a:ext cx="1223962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r" eaLnBrk="1" hangingPunct="1">
              <a:defRPr/>
            </a:pPr>
            <a:fld id="{27D0D4DB-5932-44D4-B0F0-5EABC8D65B7D}" type="slidenum">
              <a:rPr lang="en-US" altLang="zh-CN" sz="1400" b="0" smtClean="0">
                <a:solidFill>
                  <a:srgbClr val="FF3300"/>
                </a:solidFill>
                <a:ea typeface="黑体" panose="02010609060101010101" pitchFamily="49" charset="-122"/>
              </a:rPr>
              <a:pPr algn="r" eaLnBrk="1" hangingPunct="1">
                <a:defRPr/>
              </a:pPr>
              <a:t>‹#›</a:t>
            </a:fld>
            <a:endParaRPr lang="en-US" altLang="zh-CN" sz="1400" b="0" smtClean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gray">
          <a:xfrm>
            <a:off x="7092950" y="6453188"/>
            <a:ext cx="1800225" cy="404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lnSpc>
                <a:spcPct val="50000"/>
              </a:lnSpc>
              <a:spcBef>
                <a:spcPct val="50000"/>
              </a:spcBef>
              <a:spcAft>
                <a:spcPct val="10000"/>
              </a:spcAft>
              <a:defRPr kumimoji="1" b="1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algn="ctr">
              <a:defRPr/>
            </a:pPr>
            <a:r>
              <a:rPr lang="zh-CN" altLang="en-US" sz="1600" smtClean="0">
                <a:solidFill>
                  <a:schemeClr val="bg1"/>
                </a:solidFill>
                <a:ea typeface="黑体" pitchFamily="49" charset="-122"/>
              </a:rPr>
              <a:t>企业信息化部</a:t>
            </a:r>
          </a:p>
        </p:txBody>
      </p:sp>
      <p:sp>
        <p:nvSpPr>
          <p:cNvPr id="1031" name="Line 13"/>
          <p:cNvSpPr>
            <a:spLocks noChangeShapeType="1"/>
          </p:cNvSpPr>
          <p:nvPr/>
        </p:nvSpPr>
        <p:spPr bwMode="auto">
          <a:xfrm>
            <a:off x="0" y="765175"/>
            <a:ext cx="9144000" cy="0"/>
          </a:xfrm>
          <a:prstGeom prst="line">
            <a:avLst/>
          </a:prstGeom>
          <a:noFill/>
          <a:ln w="57150" cmpd="thinThick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12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00" y="188913"/>
            <a:ext cx="133191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647" r:id="rId1"/>
    <p:sldLayoutId id="2147485636" r:id="rId2"/>
    <p:sldLayoutId id="2147485637" r:id="rId3"/>
    <p:sldLayoutId id="2147485638" r:id="rId4"/>
    <p:sldLayoutId id="2147485639" r:id="rId5"/>
    <p:sldLayoutId id="2147485640" r:id="rId6"/>
    <p:sldLayoutId id="2147485641" r:id="rId7"/>
    <p:sldLayoutId id="2147485642" r:id="rId8"/>
    <p:sldLayoutId id="2147485643" r:id="rId9"/>
    <p:sldLayoutId id="2147485644" r:id="rId10"/>
    <p:sldLayoutId id="2147485645" r:id="rId11"/>
    <p:sldLayoutId id="2147485646" r:id="rId12"/>
  </p:sldLayoutIdLst>
  <p:transition spd="med"/>
  <p:txStyles>
    <p:titleStyle>
      <a:lvl1pPr marL="58738" indent="-587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marL="58738" indent="-587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2pPr>
      <a:lvl3pPr marL="58738" indent="-587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3pPr>
      <a:lvl4pPr marL="58738" indent="-587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4pPr>
      <a:lvl5pPr marL="58738" indent="-587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5pPr>
      <a:lvl6pPr marL="5159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6pPr>
      <a:lvl7pPr marL="9731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7pPr>
      <a:lvl8pPr marL="14303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8pPr>
      <a:lvl9pPr marL="1887538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Blip>
          <a:blip r:embed="rId16"/>
        </a:buBlip>
        <a:defRPr kumimoji="1" sz="24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Font typeface="Wingdings" panose="05000000000000000000" pitchFamily="2" charset="2"/>
        <a:buChar char="ä"/>
        <a:defRPr kumimoji="1" sz="2400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Ü"/>
        <a:defRPr kumimoji="1" sz="2400">
          <a:solidFill>
            <a:srgbClr val="0000FF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kumimoji="1" sz="2400">
          <a:solidFill>
            <a:srgbClr val="0000FF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anose="05000000000000000000" pitchFamily="2" charset="2"/>
        <a:buChar char="u"/>
        <a:defRPr kumimoji="1" sz="2400">
          <a:solidFill>
            <a:srgbClr val="0000FF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2400">
          <a:solidFill>
            <a:srgbClr val="0000FF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2400">
          <a:solidFill>
            <a:srgbClr val="0000FF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2400">
          <a:solidFill>
            <a:srgbClr val="0000FF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u"/>
        <a:defRPr kumimoji="1" sz="2400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://localhost:9200/_plugin/bigdesk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hyperlink" Target="http://localhost:9200/_plugin/head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685800" y="1916113"/>
            <a:ext cx="77724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4000" dirty="0" err="1" smtClean="0">
                <a:solidFill>
                  <a:srgbClr val="FF0000"/>
                </a:solidFill>
              </a:rPr>
              <a:t>ELKStack-Elasticsearch</a:t>
            </a:r>
            <a:endParaRPr kumimoji="0"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1335088" y="5084763"/>
            <a:ext cx="6400800" cy="112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张雷</a:t>
            </a:r>
            <a:endParaRPr kumimoji="0" lang="en-US" altLang="zh-CN" sz="280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2016</a:t>
            </a:r>
            <a:r>
              <a:rPr kumimoji="0"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kumimoji="0" lang="en-US" altLang="zh-CN" sz="2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kumimoji="0" lang="zh-CN" altLang="en-US" sz="28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</a:p>
        </p:txBody>
      </p:sp>
      <p:sp>
        <p:nvSpPr>
          <p:cNvPr id="5124" name="Line 8"/>
          <p:cNvSpPr>
            <a:spLocks noChangeShapeType="1"/>
          </p:cNvSpPr>
          <p:nvPr/>
        </p:nvSpPr>
        <p:spPr bwMode="auto">
          <a:xfrm>
            <a:off x="611188" y="3657600"/>
            <a:ext cx="7848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 advTm="255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安装与配置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0513" y="836613"/>
            <a:ext cx="8562975" cy="5616575"/>
          </a:xfrm>
        </p:spPr>
        <p:txBody>
          <a:bodyPr/>
          <a:lstStyle/>
          <a:p>
            <a:pPr marL="342900" lvl="1" indent="-342900"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插件</a:t>
            </a:r>
            <a:r>
              <a:rPr lang="en-US" altLang="zh-CN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-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Bigdesk</a:t>
            </a:r>
            <a:endParaRPr lang="en-US" altLang="zh-CN" sz="16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00050" lvl="2" indent="0">
              <a:buClr>
                <a:srgbClr val="0000FF"/>
              </a:buClr>
              <a:buNone/>
              <a:defRPr/>
            </a:pPr>
            <a:r>
              <a:rPr lang="en-US" altLang="zh-CN" sz="1100" dirty="0" err="1" smtClean="0"/>
              <a:t>elasticsearch-bigdesk</a:t>
            </a:r>
            <a:r>
              <a:rPr lang="zh-CN" altLang="en-US" sz="1100" dirty="0" smtClean="0"/>
              <a:t>是一个</a:t>
            </a:r>
            <a:r>
              <a:rPr lang="en-US" altLang="zh-CN" sz="1100" dirty="0" err="1" smtClean="0"/>
              <a:t>elasticsearch</a:t>
            </a:r>
            <a:r>
              <a:rPr lang="zh-CN" altLang="en-US" sz="1100" dirty="0" smtClean="0"/>
              <a:t>的集群监控工具，可以通过它来查看</a:t>
            </a:r>
            <a:r>
              <a:rPr lang="en-US" altLang="zh-CN" sz="1100" dirty="0" err="1" smtClean="0"/>
              <a:t>es</a:t>
            </a:r>
            <a:r>
              <a:rPr lang="zh-CN" altLang="en-US" sz="1100" dirty="0" smtClean="0"/>
              <a:t>集群的各种状态，如：</a:t>
            </a:r>
            <a:r>
              <a:rPr lang="en-US" altLang="zh-CN" sz="1100" dirty="0" err="1" smtClean="0"/>
              <a:t>cpu</a:t>
            </a:r>
            <a:r>
              <a:rPr lang="zh-CN" altLang="en-US" sz="1100" dirty="0" smtClean="0"/>
              <a:t>、内存使用情况，索引数据、搜索情况，</a:t>
            </a:r>
            <a:r>
              <a:rPr lang="en-US" altLang="zh-CN" sz="1100" dirty="0" smtClean="0"/>
              <a:t>http</a:t>
            </a:r>
            <a:r>
              <a:rPr lang="zh-CN" altLang="en-US" sz="1100" dirty="0" smtClean="0"/>
              <a:t>连接数等。安装完成后</a:t>
            </a:r>
            <a:r>
              <a:rPr lang="en-US" altLang="zh-CN" sz="1100" dirty="0" smtClean="0"/>
              <a:t>\plugins</a:t>
            </a:r>
            <a:r>
              <a:rPr lang="zh-CN" altLang="en-US" sz="1100" dirty="0" smtClean="0"/>
              <a:t>目录下会有</a:t>
            </a:r>
            <a:r>
              <a:rPr lang="en-US" altLang="zh-CN" sz="1100" dirty="0" err="1" smtClean="0"/>
              <a:t>bigdesk</a:t>
            </a:r>
            <a:r>
              <a:rPr lang="zh-CN" altLang="en-US" sz="1100" dirty="0" smtClean="0"/>
              <a:t>的文件夹。</a:t>
            </a:r>
            <a:endParaRPr lang="en-US" altLang="zh-CN" sz="1100" dirty="0" smtClean="0"/>
          </a:p>
          <a:p>
            <a:pPr marL="400050" lvl="2" indent="0">
              <a:buClr>
                <a:srgbClr val="0000FF"/>
              </a:buClr>
              <a:buNone/>
              <a:defRPr/>
            </a:pPr>
            <a:r>
              <a:rPr lang="zh-CN" altLang="en-US" sz="1100" dirty="0" smtClean="0"/>
              <a:t>安装</a:t>
            </a:r>
            <a:r>
              <a:rPr lang="zh-CN" altLang="en-US" sz="1100" dirty="0"/>
              <a:t>命令：</a:t>
            </a:r>
            <a:r>
              <a:rPr lang="en-US" altLang="zh-CN" sz="1100" dirty="0"/>
              <a:t>\bin&gt;plugin -install </a:t>
            </a:r>
            <a:r>
              <a:rPr lang="en-US" altLang="zh-CN" sz="1100" dirty="0" err="1" smtClean="0"/>
              <a:t>mobz</a:t>
            </a:r>
            <a:r>
              <a:rPr lang="en-US" altLang="zh-CN" sz="1100" dirty="0" smtClean="0"/>
              <a:t>/</a:t>
            </a:r>
            <a:r>
              <a:rPr lang="en-US" altLang="zh-CN" sz="1100" dirty="0" err="1" smtClean="0"/>
              <a:t>elasticsearch-bigdesk</a:t>
            </a:r>
            <a:r>
              <a:rPr lang="zh-CN" altLang="en-US" sz="1100" dirty="0" smtClean="0"/>
              <a:t>。可以访问</a:t>
            </a:r>
            <a:r>
              <a:rPr lang="en-US" altLang="zh-CN" sz="1100" dirty="0" err="1" smtClean="0"/>
              <a:t>bigdesk</a:t>
            </a:r>
            <a:r>
              <a:rPr lang="zh-CN" altLang="en-US" sz="1100" dirty="0" smtClean="0"/>
              <a:t>页面</a:t>
            </a:r>
            <a:endParaRPr lang="en-US" altLang="zh-CN" sz="11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00050" lvl="2" indent="0">
              <a:buNone/>
              <a:defRPr/>
            </a:pPr>
            <a:r>
              <a:rPr lang="en-US" altLang="zh-CN" sz="1200" dirty="0" smtClean="0"/>
              <a:t>	</a:t>
            </a:r>
            <a:r>
              <a:rPr lang="en-US" altLang="zh-CN" sz="1200" u="sng" dirty="0">
                <a:hlinkClick r:id="rId4"/>
              </a:rPr>
              <a:t>http://localhost:9200/_plugin/bigdesk/</a:t>
            </a:r>
            <a:endParaRPr lang="en-US" altLang="zh-CN" sz="12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2204864"/>
            <a:ext cx="7200800" cy="378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6304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安装与配置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44799" y="1052735"/>
            <a:ext cx="3920802" cy="4464497"/>
          </a:xfrm>
        </p:spPr>
        <p:txBody>
          <a:bodyPr/>
          <a:lstStyle/>
          <a:p>
            <a:pPr>
              <a:defRPr/>
            </a:pPr>
            <a:r>
              <a:rPr lang="zh-CN" altLang="en-US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插件列表</a:t>
            </a:r>
            <a:endParaRPr lang="en-US" altLang="zh-CN" sz="16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endParaRPr lang="en-US" altLang="zh-CN" sz="1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defRPr/>
            </a:pPr>
            <a:r>
              <a:rPr lang="zh-CN" altLang="en-US" sz="1400" b="1" dirty="0" smtClean="0"/>
              <a:t>分词插件</a:t>
            </a:r>
            <a:endParaRPr lang="en-US" altLang="zh-CN" sz="1400" b="1" dirty="0" smtClean="0"/>
          </a:p>
          <a:p>
            <a:pPr marL="457200" lvl="1" indent="0">
              <a:buNone/>
              <a:defRPr/>
            </a:pPr>
            <a:r>
              <a:rPr lang="en-US" altLang="zh-CN" sz="1200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1200" b="1" dirty="0" smtClean="0">
                <a:solidFill>
                  <a:srgbClr val="0000FF"/>
                </a:solidFill>
                <a:ea typeface="楷体_GB2312" pitchFamily="49" charset="-122"/>
              </a:rPr>
              <a:t>       </a:t>
            </a:r>
            <a:r>
              <a:rPr lang="en-US" altLang="zh-CN" sz="1400" b="1" dirty="0" smtClean="0">
                <a:solidFill>
                  <a:srgbClr val="0000FF"/>
                </a:solidFill>
                <a:ea typeface="楷体_GB2312" pitchFamily="49" charset="-122"/>
              </a:rPr>
              <a:t>Smart 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Chinese Analysis </a:t>
            </a:r>
            <a:r>
              <a:rPr lang="en-US" altLang="zh-CN" sz="1400" b="1" dirty="0" smtClean="0">
                <a:solidFill>
                  <a:srgbClr val="0000FF"/>
                </a:solidFill>
                <a:ea typeface="楷体_GB2312" pitchFamily="49" charset="-122"/>
              </a:rPr>
              <a:t>Plugin</a:t>
            </a:r>
          </a:p>
          <a:p>
            <a:pPr marL="457200" lvl="1" indent="0">
              <a:buNone/>
              <a:defRPr/>
            </a:pP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    </a:t>
            </a:r>
            <a:r>
              <a:rPr lang="en-US" altLang="zh-CN" sz="1400" b="1" dirty="0" smtClean="0">
                <a:solidFill>
                  <a:srgbClr val="0000FF"/>
                </a:solidFill>
                <a:ea typeface="楷体_GB2312" pitchFamily="49" charset="-122"/>
              </a:rPr>
              <a:t>   IK </a:t>
            </a:r>
            <a:r>
              <a:rPr lang="en-US" altLang="zh-CN" sz="1400" b="1" dirty="0">
                <a:solidFill>
                  <a:srgbClr val="0000FF"/>
                </a:solidFill>
                <a:ea typeface="楷体_GB2312" pitchFamily="49" charset="-122"/>
              </a:rPr>
              <a:t>Analysis </a:t>
            </a:r>
            <a:r>
              <a:rPr lang="en-US" altLang="zh-CN" sz="1400" b="1" dirty="0" smtClean="0">
                <a:solidFill>
                  <a:srgbClr val="0000FF"/>
                </a:solidFill>
                <a:ea typeface="楷体_GB2312" pitchFamily="49" charset="-122"/>
              </a:rPr>
              <a:t>Plugin</a:t>
            </a:r>
          </a:p>
          <a:p>
            <a:pPr marL="457200" lvl="1" indent="0">
              <a:buNone/>
              <a:defRPr/>
            </a:pPr>
            <a:r>
              <a:rPr lang="en-US" altLang="zh-CN" sz="1200" b="1" dirty="0" smtClean="0">
                <a:solidFill>
                  <a:srgbClr val="0000FF"/>
                </a:solidFill>
                <a:ea typeface="楷体_GB2312" pitchFamily="49" charset="-122"/>
              </a:rPr>
              <a:t>	  Combo </a:t>
            </a:r>
            <a:r>
              <a:rPr lang="en-US" altLang="zh-CN" sz="1200" b="1" dirty="0">
                <a:solidFill>
                  <a:srgbClr val="0000FF"/>
                </a:solidFill>
                <a:ea typeface="楷体_GB2312" pitchFamily="49" charset="-122"/>
              </a:rPr>
              <a:t>Analysis Plugin</a:t>
            </a:r>
            <a:endParaRPr lang="en-US" altLang="zh-CN" sz="1200" b="1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lvl="1">
              <a:defRPr/>
            </a:pPr>
            <a:endParaRPr lang="en-US" altLang="zh-CN" sz="1200" b="1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lvl="1">
              <a:defRPr/>
            </a:pPr>
            <a:r>
              <a:rPr lang="zh-CN" altLang="en-US" sz="1400" b="1" dirty="0"/>
              <a:t>同步</a:t>
            </a:r>
            <a:r>
              <a:rPr lang="zh-CN" altLang="en-US" sz="1400" b="1" dirty="0" smtClean="0"/>
              <a:t>插件</a:t>
            </a:r>
            <a:endParaRPr lang="en-US" altLang="zh-CN" sz="1400" b="1" dirty="0"/>
          </a:p>
          <a:p>
            <a:pPr marL="457200" lvl="1" indent="0">
              <a:buNone/>
              <a:defRPr/>
            </a:pPr>
            <a:r>
              <a:rPr lang="en-US" altLang="zh-CN" sz="1200" b="1" dirty="0" smtClean="0">
                <a:solidFill>
                  <a:srgbClr val="0000FF"/>
                </a:solidFill>
                <a:ea typeface="楷体_GB2312" pitchFamily="49" charset="-122"/>
              </a:rPr>
              <a:t>        </a:t>
            </a:r>
            <a:r>
              <a:rPr lang="en-US" altLang="zh-CN" sz="1200" b="1" dirty="0" err="1" smtClean="0">
                <a:solidFill>
                  <a:srgbClr val="0000FF"/>
                </a:solidFill>
                <a:ea typeface="楷体_GB2312" pitchFamily="49" charset="-122"/>
              </a:rPr>
              <a:t>RabbitMQ</a:t>
            </a:r>
            <a:r>
              <a:rPr lang="en-US" altLang="zh-CN" sz="1200" b="1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ea typeface="楷体_GB2312" pitchFamily="49" charset="-122"/>
              </a:rPr>
              <a:t>River Plugin</a:t>
            </a:r>
            <a:endParaRPr lang="en-US" altLang="zh-CN" sz="1200" b="1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457200" lvl="1" indent="0">
              <a:buNone/>
              <a:defRPr/>
            </a:pPr>
            <a:r>
              <a:rPr lang="en-US" altLang="zh-CN" sz="1200" b="1" dirty="0" smtClean="0">
                <a:solidFill>
                  <a:srgbClr val="0000FF"/>
                </a:solidFill>
                <a:ea typeface="楷体_GB2312" pitchFamily="49" charset="-122"/>
              </a:rPr>
              <a:t>	  MongoDB </a:t>
            </a:r>
            <a:r>
              <a:rPr lang="en-US" altLang="zh-CN" sz="1200" b="1" dirty="0">
                <a:solidFill>
                  <a:srgbClr val="0000FF"/>
                </a:solidFill>
                <a:ea typeface="楷体_GB2312" pitchFamily="49" charset="-122"/>
              </a:rPr>
              <a:t>River Plugin </a:t>
            </a:r>
            <a:endParaRPr lang="en-US" altLang="zh-CN" sz="1200" b="1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457200" lvl="1" indent="0">
              <a:buNone/>
              <a:defRPr/>
            </a:pPr>
            <a:r>
              <a:rPr lang="en-US" altLang="zh-CN" sz="1200" b="1" dirty="0" smtClean="0">
                <a:solidFill>
                  <a:srgbClr val="0000FF"/>
                </a:solidFill>
                <a:ea typeface="楷体_GB2312" pitchFamily="49" charset="-122"/>
              </a:rPr>
              <a:t>	  JDBC </a:t>
            </a:r>
            <a:r>
              <a:rPr lang="en-US" altLang="zh-CN" sz="1200" b="1" dirty="0">
                <a:solidFill>
                  <a:srgbClr val="0000FF"/>
                </a:solidFill>
                <a:ea typeface="楷体_GB2312" pitchFamily="49" charset="-122"/>
              </a:rPr>
              <a:t>River </a:t>
            </a:r>
            <a:r>
              <a:rPr lang="en-US" altLang="zh-CN" sz="1200" b="1" dirty="0" smtClean="0">
                <a:solidFill>
                  <a:srgbClr val="0000FF"/>
                </a:solidFill>
                <a:ea typeface="楷体_GB2312" pitchFamily="49" charset="-122"/>
              </a:rPr>
              <a:t>Plugin</a:t>
            </a:r>
          </a:p>
          <a:p>
            <a:pPr marL="457200" lvl="1" indent="0">
              <a:buNone/>
              <a:defRPr/>
            </a:pPr>
            <a:endParaRPr lang="en-US" altLang="zh-CN" sz="1200" b="1" dirty="0">
              <a:solidFill>
                <a:srgbClr val="0000FF"/>
              </a:solidFill>
              <a:ea typeface="楷体_GB2312" pitchFamily="49" charset="-122"/>
            </a:endParaRPr>
          </a:p>
          <a:p>
            <a:pPr lvl="1">
              <a:defRPr/>
            </a:pPr>
            <a:r>
              <a:rPr lang="zh-CN" altLang="en-US" sz="1400" b="1" dirty="0"/>
              <a:t>数据传输插件</a:t>
            </a:r>
            <a:endParaRPr lang="en-US" altLang="zh-CN" sz="1400" b="1" dirty="0"/>
          </a:p>
          <a:p>
            <a:pPr marL="457200" lvl="1" indent="0">
              <a:buNone/>
              <a:defRPr/>
            </a:pPr>
            <a:r>
              <a:rPr lang="en-US" altLang="zh-CN" sz="1200" b="1" dirty="0" smtClean="0">
                <a:solidFill>
                  <a:srgbClr val="0000FF"/>
                </a:solidFill>
                <a:ea typeface="楷体_GB2312" pitchFamily="49" charset="-122"/>
              </a:rPr>
              <a:t>	  </a:t>
            </a:r>
            <a:r>
              <a:rPr lang="en-US" altLang="zh-CN" sz="1200" b="1" dirty="0" err="1" smtClean="0">
                <a:solidFill>
                  <a:srgbClr val="0000FF"/>
                </a:solidFill>
                <a:ea typeface="楷体_GB2312" pitchFamily="49" charset="-122"/>
              </a:rPr>
              <a:t>Memcached</a:t>
            </a:r>
            <a:r>
              <a:rPr lang="en-US" altLang="zh-CN" sz="1200" b="1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1200" b="1" dirty="0">
                <a:solidFill>
                  <a:srgbClr val="0000FF"/>
                </a:solidFill>
                <a:ea typeface="楷体_GB2312" pitchFamily="49" charset="-122"/>
              </a:rPr>
              <a:t>transport plugin</a:t>
            </a:r>
          </a:p>
          <a:p>
            <a:pPr marL="457200" lvl="1" indent="0">
              <a:buNone/>
              <a:defRPr/>
            </a:pPr>
            <a:r>
              <a:rPr lang="en-US" altLang="zh-CN" sz="1200" b="1" dirty="0" smtClean="0">
                <a:solidFill>
                  <a:srgbClr val="0000FF"/>
                </a:solidFill>
                <a:ea typeface="楷体_GB2312" pitchFamily="49" charset="-122"/>
              </a:rPr>
              <a:t>	  Thrift </a:t>
            </a:r>
            <a:r>
              <a:rPr lang="en-US" altLang="zh-CN" sz="1200" b="1" dirty="0">
                <a:solidFill>
                  <a:srgbClr val="0000FF"/>
                </a:solidFill>
                <a:ea typeface="楷体_GB2312" pitchFamily="49" charset="-122"/>
              </a:rPr>
              <a:t>Transport </a:t>
            </a:r>
            <a:r>
              <a:rPr lang="en-US" altLang="zh-CN" sz="1200" b="1" dirty="0" smtClean="0">
                <a:solidFill>
                  <a:srgbClr val="0000FF"/>
                </a:solidFill>
                <a:ea typeface="楷体_GB2312" pitchFamily="49" charset="-122"/>
              </a:rPr>
              <a:t>plugin</a:t>
            </a:r>
          </a:p>
          <a:p>
            <a:pPr marL="457200" lvl="1" indent="0">
              <a:buNone/>
              <a:defRPr/>
            </a:pPr>
            <a:r>
              <a:rPr lang="en-US" altLang="zh-CN" sz="1200" b="1" dirty="0" smtClean="0">
                <a:solidFill>
                  <a:srgbClr val="0000FF"/>
                </a:solidFill>
                <a:ea typeface="楷体_GB2312" pitchFamily="49" charset="-122"/>
              </a:rPr>
              <a:t>	  Jetty </a:t>
            </a:r>
            <a:r>
              <a:rPr lang="en-US" altLang="zh-CN" sz="1200" b="1" dirty="0">
                <a:solidFill>
                  <a:srgbClr val="0000FF"/>
                </a:solidFill>
                <a:ea typeface="楷体_GB2312" pitchFamily="49" charset="-122"/>
              </a:rPr>
              <a:t>HTTP transport </a:t>
            </a:r>
            <a:r>
              <a:rPr lang="en-US" altLang="zh-CN" sz="1200" b="1" dirty="0" smtClean="0">
                <a:solidFill>
                  <a:srgbClr val="0000FF"/>
                </a:solidFill>
                <a:ea typeface="楷体_GB2312" pitchFamily="49" charset="-122"/>
              </a:rPr>
              <a:t>plugin</a:t>
            </a:r>
          </a:p>
          <a:p>
            <a:pPr marL="457200" lvl="1" indent="0">
              <a:buNone/>
              <a:defRPr/>
            </a:pPr>
            <a:endParaRPr lang="en-US" altLang="zh-CN" sz="12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9" name="内容占位符 3"/>
          <p:cNvSpPr txBox="1">
            <a:spLocks/>
          </p:cNvSpPr>
          <p:nvPr/>
        </p:nvSpPr>
        <p:spPr bwMode="auto">
          <a:xfrm>
            <a:off x="4499992" y="1484784"/>
            <a:ext cx="3920802" cy="3780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Ø"/>
              <a:defRPr kumimoji="1" sz="2800">
                <a:solidFill>
                  <a:schemeClr val="tx1"/>
                </a:solidFill>
                <a:latin typeface="宋体" pitchFamily="2" charset="-122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Arial" pitchFamily="34" charset="0"/>
              <a:buChar char="•"/>
              <a:defRPr kumimoji="1" sz="20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u"/>
              <a:defRPr kumimoji="1" sz="2400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u"/>
              <a:defRPr kumimoji="1" sz="2400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u"/>
              <a:defRPr kumimoji="1" sz="2400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u"/>
              <a:defRPr kumimoji="1" sz="2400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lvl="1">
              <a:defRPr/>
            </a:pPr>
            <a:endParaRPr lang="en-US" altLang="zh-CN" sz="1200" b="1" kern="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lvl="1">
              <a:defRPr/>
            </a:pPr>
            <a:r>
              <a:rPr lang="zh-CN" altLang="en-US" sz="1400" dirty="0"/>
              <a:t>脚本插件</a:t>
            </a:r>
            <a:endParaRPr lang="en-US" altLang="zh-CN" sz="1400" dirty="0"/>
          </a:p>
          <a:p>
            <a:pPr marL="457200" lvl="1" indent="0">
              <a:buNone/>
              <a:defRPr/>
            </a:pPr>
            <a:r>
              <a:rPr lang="en-US" altLang="zh-CN" sz="1200" kern="0" dirty="0">
                <a:solidFill>
                  <a:srgbClr val="0000FF"/>
                </a:solidFill>
                <a:ea typeface="楷体_GB2312" pitchFamily="49" charset="-122"/>
              </a:rPr>
              <a:t>        Python language </a:t>
            </a:r>
            <a:r>
              <a:rPr lang="en-US" altLang="zh-CN" sz="1200" kern="0" dirty="0" smtClean="0">
                <a:solidFill>
                  <a:srgbClr val="0000FF"/>
                </a:solidFill>
                <a:ea typeface="楷体_GB2312" pitchFamily="49" charset="-122"/>
              </a:rPr>
              <a:t>Plugin</a:t>
            </a:r>
          </a:p>
          <a:p>
            <a:pPr marL="457200" lvl="1" indent="0">
              <a:buNone/>
              <a:defRPr/>
            </a:pPr>
            <a:r>
              <a:rPr lang="en-US" altLang="zh-CN" sz="1200" kern="0" dirty="0">
                <a:solidFill>
                  <a:srgbClr val="0000FF"/>
                </a:solidFill>
                <a:ea typeface="楷体_GB2312" pitchFamily="49" charset="-122"/>
              </a:rPr>
              <a:t>	  JavaScript language </a:t>
            </a:r>
            <a:r>
              <a:rPr lang="en-US" altLang="zh-CN" sz="1200" kern="0" dirty="0" smtClean="0">
                <a:solidFill>
                  <a:srgbClr val="0000FF"/>
                </a:solidFill>
                <a:ea typeface="楷体_GB2312" pitchFamily="49" charset="-122"/>
              </a:rPr>
              <a:t>Plugin</a:t>
            </a:r>
          </a:p>
          <a:p>
            <a:pPr marL="457200" lvl="1" indent="0">
              <a:buNone/>
              <a:defRPr/>
            </a:pPr>
            <a:r>
              <a:rPr lang="en-US" altLang="zh-CN" sz="1200" kern="0" dirty="0">
                <a:solidFill>
                  <a:srgbClr val="0000FF"/>
                </a:solidFill>
                <a:ea typeface="楷体_GB2312" pitchFamily="49" charset="-122"/>
              </a:rPr>
              <a:t>	  Groovy </a:t>
            </a:r>
            <a:r>
              <a:rPr lang="en-US" altLang="zh-CN" sz="1200" kern="0" dirty="0" err="1">
                <a:solidFill>
                  <a:srgbClr val="0000FF"/>
                </a:solidFill>
                <a:ea typeface="楷体_GB2312" pitchFamily="49" charset="-122"/>
              </a:rPr>
              <a:t>lang</a:t>
            </a:r>
            <a:r>
              <a:rPr lang="en-US" altLang="zh-CN" sz="1200" kern="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1200" kern="0" dirty="0" smtClean="0">
                <a:solidFill>
                  <a:srgbClr val="0000FF"/>
                </a:solidFill>
                <a:ea typeface="楷体_GB2312" pitchFamily="49" charset="-122"/>
              </a:rPr>
              <a:t>Plugin</a:t>
            </a:r>
          </a:p>
          <a:p>
            <a:pPr lvl="1">
              <a:defRPr/>
            </a:pPr>
            <a:endParaRPr lang="en-US" altLang="zh-CN" sz="1200" b="1" kern="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lvl="1">
              <a:defRPr/>
            </a:pPr>
            <a:r>
              <a:rPr lang="zh-CN" altLang="en-US" sz="1400" dirty="0"/>
              <a:t>站点插件</a:t>
            </a:r>
            <a:endParaRPr lang="en-US" altLang="zh-CN" sz="1400" dirty="0"/>
          </a:p>
          <a:p>
            <a:pPr marL="457200" lvl="1" indent="0">
              <a:buNone/>
              <a:defRPr/>
            </a:pPr>
            <a:r>
              <a:rPr lang="en-US" altLang="zh-CN" sz="1200" kern="0" dirty="0">
                <a:solidFill>
                  <a:srgbClr val="0000FF"/>
                </a:solidFill>
                <a:ea typeface="楷体_GB2312" pitchFamily="49" charset="-122"/>
              </a:rPr>
              <a:t>        </a:t>
            </a:r>
            <a:r>
              <a:rPr lang="en-US" altLang="zh-CN" sz="1200" kern="0" dirty="0" err="1">
                <a:solidFill>
                  <a:srgbClr val="0000FF"/>
                </a:solidFill>
                <a:ea typeface="楷体_GB2312" pitchFamily="49" charset="-122"/>
              </a:rPr>
              <a:t>BigDesk</a:t>
            </a:r>
            <a:r>
              <a:rPr lang="en-US" altLang="zh-CN" sz="1200" kern="0" dirty="0">
                <a:solidFill>
                  <a:srgbClr val="0000FF"/>
                </a:solidFill>
                <a:ea typeface="楷体_GB2312" pitchFamily="49" charset="-122"/>
              </a:rPr>
              <a:t> Plugin</a:t>
            </a:r>
            <a:endParaRPr lang="en-US" altLang="zh-CN" sz="1200" b="1" kern="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457200" lvl="1" indent="0">
              <a:buNone/>
              <a:defRPr/>
            </a:pPr>
            <a:r>
              <a:rPr lang="en-US" altLang="zh-CN" sz="1200" b="1" kern="0" dirty="0" smtClean="0">
                <a:solidFill>
                  <a:srgbClr val="0000FF"/>
                </a:solidFill>
                <a:ea typeface="楷体_GB2312" pitchFamily="49" charset="-122"/>
              </a:rPr>
              <a:t>	</a:t>
            </a:r>
            <a:r>
              <a:rPr lang="en-US" altLang="zh-CN" sz="1200" kern="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1200" kern="0" dirty="0" err="1">
                <a:solidFill>
                  <a:srgbClr val="0000FF"/>
                </a:solidFill>
                <a:ea typeface="楷体_GB2312" pitchFamily="49" charset="-122"/>
              </a:rPr>
              <a:t>Elasticsearch</a:t>
            </a:r>
            <a:r>
              <a:rPr lang="en-US" altLang="zh-CN" sz="1200" kern="0" dirty="0">
                <a:solidFill>
                  <a:srgbClr val="0000FF"/>
                </a:solidFill>
                <a:ea typeface="楷体_GB2312" pitchFamily="49" charset="-122"/>
              </a:rPr>
              <a:t> Head Plugin</a:t>
            </a:r>
            <a:endParaRPr lang="en-US" altLang="zh-CN" sz="1200" b="1" kern="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457200" lvl="1" indent="0">
              <a:buNone/>
              <a:defRPr/>
            </a:pPr>
            <a:r>
              <a:rPr lang="en-US" altLang="zh-CN" sz="1200" b="1" kern="0" dirty="0" smtClean="0">
                <a:solidFill>
                  <a:srgbClr val="0000FF"/>
                </a:solidFill>
                <a:ea typeface="楷体_GB2312" pitchFamily="49" charset="-122"/>
              </a:rPr>
              <a:t>	</a:t>
            </a:r>
            <a:r>
              <a:rPr lang="en-US" altLang="zh-CN" sz="1200" kern="0" dirty="0">
                <a:solidFill>
                  <a:srgbClr val="0000FF"/>
                </a:solidFill>
                <a:ea typeface="楷体_GB2312" pitchFamily="49" charset="-122"/>
              </a:rPr>
              <a:t>  Inquisitor Plugin</a:t>
            </a:r>
            <a:endParaRPr lang="en-US" altLang="zh-CN" sz="1200" b="1" kern="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1200" b="1" kern="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lvl="1">
              <a:defRPr/>
            </a:pPr>
            <a:r>
              <a:rPr lang="zh-CN" altLang="en-US" sz="1400" dirty="0"/>
              <a:t>其他插件</a:t>
            </a:r>
            <a:endParaRPr lang="en-US" altLang="zh-CN" sz="1400" dirty="0"/>
          </a:p>
          <a:p>
            <a:pPr marL="457200" lvl="1" indent="0">
              <a:buNone/>
              <a:defRPr/>
            </a:pPr>
            <a:r>
              <a:rPr lang="en-US" altLang="zh-CN" sz="1200" b="1" kern="0" dirty="0" smtClean="0">
                <a:solidFill>
                  <a:srgbClr val="0000FF"/>
                </a:solidFill>
                <a:ea typeface="楷体_GB2312" pitchFamily="49" charset="-122"/>
              </a:rPr>
              <a:t>	</a:t>
            </a:r>
            <a:r>
              <a:rPr lang="en-US" altLang="zh-CN" sz="1200" kern="0" dirty="0">
                <a:solidFill>
                  <a:srgbClr val="0000FF"/>
                </a:solidFill>
                <a:ea typeface="楷体_GB2312" pitchFamily="49" charset="-122"/>
              </a:rPr>
              <a:t>  Hadoop </a:t>
            </a:r>
            <a:r>
              <a:rPr lang="en-US" altLang="zh-CN" sz="1200" kern="0" dirty="0" smtClean="0">
                <a:solidFill>
                  <a:srgbClr val="0000FF"/>
                </a:solidFill>
                <a:ea typeface="楷体_GB2312" pitchFamily="49" charset="-122"/>
              </a:rPr>
              <a:t>Plugin</a:t>
            </a:r>
            <a:endParaRPr lang="en-US" altLang="zh-CN" sz="1200" b="1" kern="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457200" lvl="1" indent="0">
              <a:buNone/>
              <a:defRPr/>
            </a:pPr>
            <a:r>
              <a:rPr lang="en-US" altLang="zh-CN" sz="1200" b="1" kern="0" dirty="0" smtClean="0">
                <a:solidFill>
                  <a:srgbClr val="0000FF"/>
                </a:solidFill>
                <a:ea typeface="楷体_GB2312" pitchFamily="49" charset="-122"/>
              </a:rPr>
              <a:t>	</a:t>
            </a:r>
            <a:r>
              <a:rPr lang="en-US" altLang="zh-CN" sz="1200" kern="0" dirty="0">
                <a:solidFill>
                  <a:srgbClr val="0000FF"/>
                </a:solidFill>
                <a:ea typeface="楷体_GB2312" pitchFamily="49" charset="-122"/>
              </a:rPr>
              <a:t>  AWS Cloud </a:t>
            </a:r>
            <a:r>
              <a:rPr lang="en-US" altLang="zh-CN" sz="1200" kern="0" dirty="0" smtClean="0">
                <a:solidFill>
                  <a:srgbClr val="0000FF"/>
                </a:solidFill>
                <a:ea typeface="楷体_GB2312" pitchFamily="49" charset="-122"/>
              </a:rPr>
              <a:t>Plugin</a:t>
            </a:r>
            <a:endParaRPr lang="en-US" altLang="zh-CN" sz="1200" b="1" kern="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457200" lvl="1" indent="0">
              <a:buNone/>
              <a:defRPr/>
            </a:pPr>
            <a:r>
              <a:rPr lang="en-US" altLang="zh-CN" sz="1200" b="1" kern="0" dirty="0" smtClean="0">
                <a:solidFill>
                  <a:srgbClr val="0000FF"/>
                </a:solidFill>
                <a:ea typeface="楷体_GB2312" pitchFamily="49" charset="-122"/>
              </a:rPr>
              <a:t>	</a:t>
            </a:r>
            <a:r>
              <a:rPr lang="en-US" altLang="zh-CN" sz="1200" kern="0" dirty="0">
                <a:solidFill>
                  <a:srgbClr val="0000FF"/>
                </a:solidFill>
                <a:ea typeface="楷体_GB2312" pitchFamily="49" charset="-122"/>
              </a:rPr>
              <a:t>  </a:t>
            </a:r>
            <a:r>
              <a:rPr lang="en-US" altLang="zh-CN" sz="1200" kern="0" dirty="0" err="1">
                <a:solidFill>
                  <a:srgbClr val="0000FF"/>
                </a:solidFill>
                <a:ea typeface="楷体_GB2312" pitchFamily="49" charset="-122"/>
              </a:rPr>
              <a:t>ElasticSearch</a:t>
            </a:r>
            <a:r>
              <a:rPr lang="en-US" altLang="zh-CN" sz="1200" kern="0" dirty="0">
                <a:solidFill>
                  <a:srgbClr val="0000FF"/>
                </a:solidFill>
                <a:ea typeface="楷体_GB2312" pitchFamily="49" charset="-122"/>
              </a:rPr>
              <a:t> View </a:t>
            </a:r>
            <a:r>
              <a:rPr lang="en-US" altLang="zh-CN" sz="1200" kern="0" dirty="0" smtClean="0">
                <a:solidFill>
                  <a:srgbClr val="0000FF"/>
                </a:solidFill>
                <a:ea typeface="楷体_GB2312" pitchFamily="49" charset="-122"/>
              </a:rPr>
              <a:t>Plugin</a:t>
            </a:r>
            <a:endParaRPr lang="en-US" altLang="zh-CN" sz="1200" b="1" kern="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lvl="1">
              <a:defRPr/>
            </a:pPr>
            <a:endParaRPr lang="en-US" altLang="zh-CN" sz="1200" b="1" kern="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lvl="1">
              <a:defRPr/>
            </a:pPr>
            <a:endParaRPr lang="en-US" altLang="zh-CN" sz="1200" b="1" kern="0" dirty="0" smtClean="0">
              <a:solidFill>
                <a:srgbClr val="0000FF"/>
              </a:solidFill>
              <a:ea typeface="楷体_GB2312" pitchFamily="49" charset="-122"/>
            </a:endParaRPr>
          </a:p>
          <a:p>
            <a:pPr lvl="1">
              <a:defRPr/>
            </a:pPr>
            <a:endParaRPr lang="en-US" altLang="zh-CN" sz="1200" b="0" kern="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0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43906278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536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安装与管理</a:t>
            </a:r>
          </a:p>
        </p:txBody>
      </p:sp>
      <p:sp>
        <p:nvSpPr>
          <p:cNvPr id="15364" name="内容占位符 4"/>
          <p:cNvSpPr>
            <a:spLocks noGrp="1"/>
          </p:cNvSpPr>
          <p:nvPr>
            <p:ph idx="1"/>
          </p:nvPr>
        </p:nvSpPr>
        <p:spPr>
          <a:xfrm>
            <a:off x="290513" y="836613"/>
            <a:ext cx="8562975" cy="5616575"/>
          </a:xfrm>
        </p:spPr>
        <p:txBody>
          <a:bodyPr/>
          <a:lstStyle/>
          <a:p>
            <a:r>
              <a:rPr lang="zh-CN" altLang="en-US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配置</a:t>
            </a:r>
            <a:endParaRPr lang="en-US" altLang="zh-CN" sz="16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/>
            <a:r>
              <a:rPr lang="en-US" altLang="zh-CN" sz="1400" dirty="0" smtClean="0"/>
              <a:t>ES_HOME/</a:t>
            </a:r>
            <a:r>
              <a:rPr lang="en-US" altLang="zh-CN" sz="1400" dirty="0" err="1" smtClean="0"/>
              <a:t>Config</a:t>
            </a:r>
            <a:r>
              <a:rPr lang="zh-CN" altLang="en-US" sz="1400" dirty="0" smtClean="0"/>
              <a:t>目录下 </a:t>
            </a:r>
            <a:r>
              <a:rPr lang="en-US" altLang="zh-CN" sz="1400" dirty="0" err="1" smtClean="0"/>
              <a:t>elasticsearch.yml</a:t>
            </a:r>
            <a:endParaRPr lang="en-US" altLang="zh-CN" sz="1400" dirty="0" smtClean="0"/>
          </a:p>
          <a:p>
            <a:pPr lvl="1"/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5" y="1412776"/>
            <a:ext cx="7200800" cy="485078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-Restful</a:t>
            </a:r>
            <a:endParaRPr lang="zh-CN" altLang="en-US" dirty="0" smtClean="0"/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1719462"/>
          </a:xfrm>
        </p:spPr>
        <p:txBody>
          <a:bodyPr/>
          <a:lstStyle/>
          <a:p>
            <a:r>
              <a:rPr lang="en-US" altLang="zh-CN" sz="1800" dirty="0" err="1" smtClean="0"/>
              <a:t>Restfull</a:t>
            </a:r>
            <a:r>
              <a:rPr lang="en-US" altLang="zh-CN" sz="1800" dirty="0" smtClean="0"/>
              <a:t> API</a:t>
            </a:r>
          </a:p>
          <a:p>
            <a:pPr marL="457200" lvl="1" indent="0">
              <a:buNone/>
            </a:pPr>
            <a:endParaRPr lang="en-US" altLang="zh-CN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53" y="1912245"/>
            <a:ext cx="6983305" cy="34403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800" dirty="0" smtClean="0"/>
              <a:t>Index Document API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648" y="1460245"/>
            <a:ext cx="6980952" cy="15142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056" y="3160269"/>
            <a:ext cx="7009524" cy="31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4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800" dirty="0" smtClean="0"/>
              <a:t>Get Document API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1613229"/>
            <a:ext cx="7047619" cy="4476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2292843"/>
            <a:ext cx="7047619" cy="31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429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800" dirty="0" smtClean="0"/>
              <a:t>Delete </a:t>
            </a:r>
            <a:r>
              <a:rPr lang="en-US" altLang="zh-CN" sz="1800" dirty="0" err="1" smtClean="0"/>
              <a:t>Doucument</a:t>
            </a:r>
            <a:r>
              <a:rPr lang="en-US" altLang="zh-CN" sz="1800" dirty="0" smtClean="0"/>
              <a:t> API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1704285"/>
            <a:ext cx="7047619" cy="4285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53" y="2408288"/>
            <a:ext cx="7042698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0481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800" dirty="0" smtClean="0"/>
              <a:t>Update Document API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2" y="1455960"/>
            <a:ext cx="6666667" cy="118095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1" y="2769739"/>
            <a:ext cx="6666667" cy="217142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3431" y="5068907"/>
            <a:ext cx="6666667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4179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文档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800" dirty="0" err="1" smtClean="0"/>
              <a:t>Mget</a:t>
            </a:r>
            <a:r>
              <a:rPr lang="en-US" altLang="zh-CN" sz="1800" dirty="0" smtClean="0"/>
              <a:t> Document API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31" y="1628800"/>
            <a:ext cx="6685714" cy="3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33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/>
              <a:t>文档</a:t>
            </a:r>
            <a:endParaRPr lang="zh-CN" altLang="en-US" dirty="0" smtClean="0"/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800" dirty="0" err="1" smtClean="0"/>
              <a:t>Reindex</a:t>
            </a:r>
            <a:r>
              <a:rPr lang="en-US" altLang="zh-CN" sz="1800" dirty="0" smtClean="0"/>
              <a:t> Document API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77" y="1412776"/>
            <a:ext cx="6676190" cy="23042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0" y="3909692"/>
            <a:ext cx="6666667" cy="239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348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1426" tIns="45712" rIns="91426" bIns="45712" anchor="ctr"/>
          <a:lstStyle/>
          <a:p>
            <a:r>
              <a:rPr lang="zh-CN" altLang="en-US" smtClean="0"/>
              <a:t>汇报提纲</a:t>
            </a:r>
          </a:p>
        </p:txBody>
      </p:sp>
      <p:grpSp>
        <p:nvGrpSpPr>
          <p:cNvPr id="7171" name="Group 34"/>
          <p:cNvGrpSpPr>
            <a:grpSpLocks/>
          </p:cNvGrpSpPr>
          <p:nvPr/>
        </p:nvGrpSpPr>
        <p:grpSpPr bwMode="auto">
          <a:xfrm>
            <a:off x="1930896" y="1411040"/>
            <a:ext cx="5410200" cy="665162"/>
            <a:chOff x="1152" y="1275"/>
            <a:chExt cx="3408" cy="419"/>
          </a:xfrm>
        </p:grpSpPr>
        <p:grpSp>
          <p:nvGrpSpPr>
            <p:cNvPr id="7197" name="Group 3"/>
            <p:cNvGrpSpPr>
              <a:grpSpLocks/>
            </p:cNvGrpSpPr>
            <p:nvPr/>
          </p:nvGrpSpPr>
          <p:grpSpPr bwMode="auto">
            <a:xfrm>
              <a:off x="1152" y="1275"/>
              <a:ext cx="480" cy="419"/>
              <a:chOff x="1110" y="2656"/>
              <a:chExt cx="1549" cy="1351"/>
            </a:xfrm>
          </p:grpSpPr>
          <p:sp>
            <p:nvSpPr>
              <p:cNvPr id="720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20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1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endParaRPr lang="zh-CN" altLang="en-US" sz="160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7198" name="Line 11"/>
            <p:cNvSpPr>
              <a:spLocks noChangeShapeType="1"/>
            </p:cNvSpPr>
            <p:nvPr/>
          </p:nvSpPr>
          <p:spPr bwMode="auto">
            <a:xfrm>
              <a:off x="1536" y="1659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9" name="Text Box 12"/>
            <p:cNvSpPr txBox="1">
              <a:spLocks noChangeArrowheads="1"/>
            </p:cNvSpPr>
            <p:nvPr/>
          </p:nvSpPr>
          <p:spPr bwMode="auto">
            <a:xfrm>
              <a:off x="2135" y="1300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36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3660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36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36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36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概述</a:t>
              </a:r>
              <a:endParaRPr kumimoji="0"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00" name="Text Box 13"/>
            <p:cNvSpPr txBox="1">
              <a:spLocks noChangeArrowheads="1"/>
            </p:cNvSpPr>
            <p:nvPr/>
          </p:nvSpPr>
          <p:spPr bwMode="gray">
            <a:xfrm>
              <a:off x="1276" y="1337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7172" name="Group 35"/>
          <p:cNvGrpSpPr>
            <a:grpSpLocks/>
          </p:cNvGrpSpPr>
          <p:nvPr/>
        </p:nvGrpSpPr>
        <p:grpSpPr bwMode="auto">
          <a:xfrm>
            <a:off x="1930896" y="2325440"/>
            <a:ext cx="5410200" cy="665162"/>
            <a:chOff x="1152" y="1851"/>
            <a:chExt cx="3408" cy="419"/>
          </a:xfrm>
        </p:grpSpPr>
        <p:grpSp>
          <p:nvGrpSpPr>
            <p:cNvPr id="7190" name="Group 7"/>
            <p:cNvGrpSpPr>
              <a:grpSpLocks/>
            </p:cNvGrpSpPr>
            <p:nvPr/>
          </p:nvGrpSpPr>
          <p:grpSpPr bwMode="auto">
            <a:xfrm>
              <a:off x="1152" y="1851"/>
              <a:ext cx="480" cy="419"/>
              <a:chOff x="3174" y="2656"/>
              <a:chExt cx="1549" cy="1351"/>
            </a:xfrm>
          </p:grpSpPr>
          <p:sp>
            <p:nvSpPr>
              <p:cNvPr id="7194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195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39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endParaRPr lang="zh-CN" altLang="en-US" sz="160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7191" name="Line 14"/>
            <p:cNvSpPr>
              <a:spLocks noChangeShapeType="1"/>
            </p:cNvSpPr>
            <p:nvPr/>
          </p:nvSpPr>
          <p:spPr bwMode="auto">
            <a:xfrm>
              <a:off x="1536" y="2235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Text Box 15"/>
            <p:cNvSpPr txBox="1">
              <a:spLocks noChangeArrowheads="1"/>
            </p:cNvSpPr>
            <p:nvPr/>
          </p:nvSpPr>
          <p:spPr bwMode="auto">
            <a:xfrm>
              <a:off x="2135" y="1899"/>
              <a:ext cx="108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36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 defTabSz="73660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 defTabSz="736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 defTabSz="736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 defTabSz="736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defTabSz="736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安装与配置</a:t>
              </a:r>
              <a:endParaRPr kumimoji="0"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93" name="Text Box 16"/>
            <p:cNvSpPr txBox="1">
              <a:spLocks noChangeArrowheads="1"/>
            </p:cNvSpPr>
            <p:nvPr/>
          </p:nvSpPr>
          <p:spPr bwMode="gray">
            <a:xfrm>
              <a:off x="1276" y="191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2</a:t>
              </a:r>
            </a:p>
          </p:txBody>
        </p:sp>
      </p:grpSp>
      <p:grpSp>
        <p:nvGrpSpPr>
          <p:cNvPr id="7173" name="Group 36"/>
          <p:cNvGrpSpPr>
            <a:grpSpLocks/>
          </p:cNvGrpSpPr>
          <p:nvPr/>
        </p:nvGrpSpPr>
        <p:grpSpPr bwMode="auto">
          <a:xfrm>
            <a:off x="1930896" y="3208090"/>
            <a:ext cx="5410200" cy="674687"/>
            <a:chOff x="1152" y="2407"/>
            <a:chExt cx="3408" cy="425"/>
          </a:xfrm>
        </p:grpSpPr>
        <p:grpSp>
          <p:nvGrpSpPr>
            <p:cNvPr id="7183" name="Group 17"/>
            <p:cNvGrpSpPr>
              <a:grpSpLocks/>
            </p:cNvGrpSpPr>
            <p:nvPr/>
          </p:nvGrpSpPr>
          <p:grpSpPr bwMode="auto">
            <a:xfrm>
              <a:off x="1152" y="2413"/>
              <a:ext cx="480" cy="419"/>
              <a:chOff x="1110" y="2656"/>
              <a:chExt cx="1549" cy="1351"/>
            </a:xfrm>
          </p:grpSpPr>
          <p:sp>
            <p:nvSpPr>
              <p:cNvPr id="718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18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endParaRPr lang="zh-CN" altLang="en-US" sz="160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7184" name="Line 25"/>
            <p:cNvSpPr>
              <a:spLocks noChangeShapeType="1"/>
            </p:cNvSpPr>
            <p:nvPr/>
          </p:nvSpPr>
          <p:spPr bwMode="auto">
            <a:xfrm>
              <a:off x="1536" y="2797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Text Box 26"/>
            <p:cNvSpPr txBox="1">
              <a:spLocks noChangeArrowheads="1"/>
            </p:cNvSpPr>
            <p:nvPr/>
          </p:nvSpPr>
          <p:spPr bwMode="auto">
            <a:xfrm>
              <a:off x="2159" y="2407"/>
              <a:ext cx="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FontTx/>
                <a:buNone/>
              </a:pPr>
              <a:r>
                <a:rPr kumimoji="0" lang="zh-CN" altLang="en-US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管理</a:t>
              </a:r>
              <a:endParaRPr kumimoji="0"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6" name="Text Box 27"/>
            <p:cNvSpPr txBox="1">
              <a:spLocks noChangeArrowheads="1"/>
            </p:cNvSpPr>
            <p:nvPr/>
          </p:nvSpPr>
          <p:spPr bwMode="gray">
            <a:xfrm>
              <a:off x="1276" y="2475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3</a:t>
              </a:r>
            </a:p>
          </p:txBody>
        </p:sp>
      </p:grpSp>
      <p:grpSp>
        <p:nvGrpSpPr>
          <p:cNvPr id="7174" name="Group 37"/>
          <p:cNvGrpSpPr>
            <a:grpSpLocks/>
          </p:cNvGrpSpPr>
          <p:nvPr/>
        </p:nvGrpSpPr>
        <p:grpSpPr bwMode="auto">
          <a:xfrm>
            <a:off x="1964234" y="4132015"/>
            <a:ext cx="5410200" cy="665162"/>
            <a:chOff x="1152" y="2989"/>
            <a:chExt cx="3408" cy="419"/>
          </a:xfrm>
        </p:grpSpPr>
        <p:grpSp>
          <p:nvGrpSpPr>
            <p:cNvPr id="7176" name="Group 21"/>
            <p:cNvGrpSpPr>
              <a:grpSpLocks/>
            </p:cNvGrpSpPr>
            <p:nvPr/>
          </p:nvGrpSpPr>
          <p:grpSpPr bwMode="auto">
            <a:xfrm>
              <a:off x="1152" y="2989"/>
              <a:ext cx="480" cy="419"/>
              <a:chOff x="3174" y="2656"/>
              <a:chExt cx="1549" cy="1351"/>
            </a:xfrm>
          </p:grpSpPr>
          <p:sp>
            <p:nvSpPr>
              <p:cNvPr id="7180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181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Blip>
                    <a:blip r:embed="rId3"/>
                  </a:buBlip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3CC33"/>
                  </a:buClr>
                  <a:buFont typeface="Wingdings" panose="05000000000000000000" pitchFamily="2" charset="2"/>
                  <a:buChar char="ä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Font typeface="Wingdings" panose="05000000000000000000" pitchFamily="2" charset="2"/>
                  <a:buChar char="Ü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FF"/>
                  </a:buClr>
                  <a:buFont typeface="Wingdings" panose="05000000000000000000" pitchFamily="2" charset="2"/>
                  <a:buChar char="u"/>
                  <a:defRPr kumimoji="1" sz="2400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latin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600">
                  <a:solidFill>
                    <a:srgbClr val="FFFF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5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1" latinLnBrk="1" hangingPunct="1">
                  <a:defRPr/>
                </a:pPr>
                <a:endParaRPr lang="zh-CN" altLang="en-US" sz="1600">
                  <a:solidFill>
                    <a:srgbClr val="FFFFFF"/>
                  </a:solidFill>
                  <a:latin typeface="Arial" charset="0"/>
                </a:endParaRPr>
              </a:p>
            </p:txBody>
          </p:sp>
        </p:grpSp>
        <p:sp>
          <p:nvSpPr>
            <p:cNvPr id="7177" name="Line 28"/>
            <p:cNvSpPr>
              <a:spLocks noChangeShapeType="1"/>
            </p:cNvSpPr>
            <p:nvPr/>
          </p:nvSpPr>
          <p:spPr bwMode="auto">
            <a:xfrm>
              <a:off x="1536" y="3373"/>
              <a:ext cx="302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Text Box 29"/>
            <p:cNvSpPr txBox="1">
              <a:spLocks noChangeArrowheads="1"/>
            </p:cNvSpPr>
            <p:nvPr/>
          </p:nvSpPr>
          <p:spPr bwMode="auto">
            <a:xfrm>
              <a:off x="2494" y="3045"/>
              <a:ext cx="11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FontTx/>
                <a:buNone/>
              </a:pPr>
              <a:endParaRPr kumimoji="0"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79" name="Text Box 30"/>
            <p:cNvSpPr txBox="1">
              <a:spLocks noChangeArrowheads="1"/>
            </p:cNvSpPr>
            <p:nvPr/>
          </p:nvSpPr>
          <p:spPr bwMode="gray">
            <a:xfrm>
              <a:off x="1276" y="3051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Blip>
                  <a:blip r:embed="rId3"/>
                </a:buBlip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33"/>
                </a:buClr>
                <a:buFont typeface="Wingdings" panose="05000000000000000000" pitchFamily="2" charset="2"/>
                <a:buChar char="ä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" panose="05000000000000000000" pitchFamily="2" charset="2"/>
                <a:buChar char="Ü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Font typeface="Wingdings" panose="05000000000000000000" pitchFamily="2" charset="2"/>
                <a:buChar char="u"/>
                <a:defRPr kumimoji="1" sz="2400">
                  <a:solidFill>
                    <a:srgbClr val="0000FF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latinLnBrk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dirty="0">
                  <a:solidFill>
                    <a:schemeClr val="bg1"/>
                  </a:solidFill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7175" name="Text Box 15"/>
          <p:cNvSpPr txBox="1">
            <a:spLocks noChangeArrowheads="1"/>
          </p:cNvSpPr>
          <p:nvPr/>
        </p:nvSpPr>
        <p:spPr bwMode="auto">
          <a:xfrm>
            <a:off x="3529509" y="4171702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36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73660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736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736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736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736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736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736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736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kumimoji="0"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Tm="15247"/>
  <p:timing>
    <p:tnLst>
      <p:par>
        <p:cTn id="1" dur="indefinite" restart="never" nodeType="tmRoot"/>
      </p:par>
    </p:tnLst>
  </p:timing>
  <p:extLst mod="1">
    <p:ext uri="{3A86A75C-4F4B-4683-9AE1-C65F6400EC91}">
      <p14:laserTraceLst xmlns:p14="http://schemas.microsoft.com/office/powerpoint/2010/main">
        <p14:tracePtLst>
          <p14:tracePt t="966" x="5751513" y="4919663"/>
          <p14:tracePt t="1169" x="5741988" y="4919663"/>
          <p14:tracePt t="1185" x="5732463" y="4919663"/>
          <p14:tracePt t="1193" x="5724525" y="4911725"/>
          <p14:tracePt t="1201" x="5705475" y="4902200"/>
          <p14:tracePt t="1215" x="5697538" y="4884738"/>
          <p14:tracePt t="1232" x="5634038" y="4803775"/>
          <p14:tracePt t="1248" x="5562600" y="4724400"/>
          <p14:tracePt t="1265" x="5446713" y="4625975"/>
          <p14:tracePt t="1282" x="5348288" y="4537075"/>
          <p14:tracePt t="1299" x="5286375" y="4473575"/>
          <p14:tracePt t="1315" x="5251450" y="4411663"/>
          <p14:tracePt t="1332" x="5180013" y="4322763"/>
          <p14:tracePt t="1348" x="5116513" y="4224338"/>
          <p14:tracePt t="1365" x="5054600" y="4160838"/>
          <p14:tracePt t="1381" x="4983163" y="4108450"/>
          <p14:tracePt t="1398" x="4911725" y="4062413"/>
          <p14:tracePt t="1415" x="4848225" y="4017963"/>
          <p14:tracePt t="1432" x="4786313" y="4000500"/>
          <p14:tracePt t="1448" x="4751388" y="3973513"/>
          <p14:tracePt t="1465" x="4687888" y="3919538"/>
          <p14:tracePt t="1481" x="4633913" y="3884613"/>
          <p14:tracePt t="1498" x="4589463" y="3875088"/>
          <p14:tracePt t="1515" x="4554538" y="3857625"/>
          <p14:tracePt t="1531" x="4518025" y="3848100"/>
          <p14:tracePt t="1548" x="4446588" y="3830638"/>
          <p14:tracePt t="1565" x="4394200" y="3813175"/>
          <p14:tracePt t="1581" x="4340225" y="3803650"/>
          <p14:tracePt t="1598" x="4268788" y="3786188"/>
          <p14:tracePt t="1615" x="4214813" y="3786188"/>
          <p14:tracePt t="1632" x="4179888" y="3786188"/>
          <p14:tracePt t="1648" x="4170363" y="3786188"/>
          <p14:tracePt t="1741" x="4160838" y="3786188"/>
          <p14:tracePt t="1749" x="4152900" y="3786188"/>
          <p14:tracePt t="1763" x="4143375" y="3786188"/>
          <p14:tracePt t="1780" x="4125913" y="3795713"/>
          <p14:tracePt t="1798" x="4081463" y="3813175"/>
          <p14:tracePt t="1815" x="4000500" y="3848100"/>
          <p14:tracePt t="1831" x="3894138" y="3902075"/>
          <p14:tracePt t="1848" x="3759200" y="3956050"/>
          <p14:tracePt t="1865" x="3581400" y="4037013"/>
          <p14:tracePt t="1882" x="3465513" y="4089400"/>
          <p14:tracePt t="1898" x="3384550" y="4125913"/>
          <p14:tracePt t="1914" x="3330575" y="4170363"/>
          <p14:tracePt t="1931" x="3303588" y="4205288"/>
          <p14:tracePt t="1948" x="3295650" y="4214813"/>
          <p14:tracePt t="2049" x="3322638" y="4205288"/>
          <p14:tracePt t="2058" x="3340100" y="4205288"/>
          <p14:tracePt t="2066" x="3367088" y="4197350"/>
          <p14:tracePt t="2082" x="3490913" y="4179888"/>
          <p14:tracePt t="2099" x="3679825" y="4152900"/>
          <p14:tracePt t="2115" x="3884613" y="4116388"/>
          <p14:tracePt t="2132" x="4143375" y="4071938"/>
          <p14:tracePt t="2149" x="4572000" y="3956050"/>
          <p14:tracePt t="2165" x="4795838" y="3884613"/>
          <p14:tracePt t="2182" x="4965700" y="3803650"/>
          <p14:tracePt t="2199" x="5108575" y="3732213"/>
          <p14:tracePt t="2215" x="5187950" y="3697288"/>
          <p14:tracePt t="2232" x="5224463" y="3687763"/>
          <p14:tracePt t="2249" x="5251450" y="3679825"/>
          <p14:tracePt t="2250" x="5259388" y="3679825"/>
          <p14:tracePt t="2266" x="5268913" y="3679825"/>
          <p14:tracePt t="2282" x="5276850" y="3679825"/>
          <p14:tracePt t="2299" x="5295900" y="3687763"/>
          <p14:tracePt t="2315" x="5303838" y="3705225"/>
          <p14:tracePt t="2332" x="5322888" y="3724275"/>
          <p14:tracePt t="2349" x="5322888" y="3732213"/>
          <p14:tracePt t="2366" x="5330825" y="3732213"/>
          <p14:tracePt t="2706" x="5330825" y="3741738"/>
          <p14:tracePt t="2712" x="5330825" y="3751263"/>
          <p14:tracePt t="2720" x="5330825" y="3768725"/>
          <p14:tracePt t="2732" x="5322888" y="3795713"/>
          <p14:tracePt t="2748" x="5276850" y="3830638"/>
          <p14:tracePt t="2765" x="5214938" y="3875088"/>
          <p14:tracePt t="2782" x="5099050" y="3911600"/>
          <p14:tracePt t="2799" x="5000625" y="3929063"/>
          <p14:tracePt t="2816" x="4875213" y="3929063"/>
          <p14:tracePt t="2832" x="4705350" y="3919538"/>
          <p14:tracePt t="2848" x="4537075" y="3857625"/>
          <p14:tracePt t="2865" x="4348163" y="3795713"/>
          <p14:tracePt t="2867" x="4251325" y="3751263"/>
          <p14:tracePt t="2882" x="4044950" y="3660775"/>
          <p14:tracePt t="2899" x="3884613" y="3608388"/>
          <p14:tracePt t="2915" x="3741738" y="3500438"/>
          <p14:tracePt t="2932" x="3660775" y="3411538"/>
          <p14:tracePt t="2948" x="3616325" y="3340100"/>
          <p14:tracePt t="2965" x="3571875" y="3268663"/>
          <p14:tracePt t="2982" x="3517900" y="3125788"/>
          <p14:tracePt t="2998" x="3509963" y="3054350"/>
          <p14:tracePt t="3015" x="3490913" y="2990850"/>
          <p14:tracePt t="3032" x="3473450" y="2938463"/>
          <p14:tracePt t="3048" x="3446463" y="2901950"/>
          <p14:tracePt t="3065" x="3419475" y="2847975"/>
          <p14:tracePt t="3082" x="3394075" y="2813050"/>
          <p14:tracePt t="3098" x="3322638" y="2741613"/>
          <p14:tracePt t="3115" x="3286125" y="2697163"/>
          <p14:tracePt t="3132" x="3241675" y="2679700"/>
          <p14:tracePt t="3148" x="3205163" y="2652713"/>
          <p14:tracePt t="3165" x="3187700" y="2643188"/>
          <p14:tracePt t="3182" x="3179763" y="2643188"/>
          <p14:tracePt t="3346" x="3187700" y="2660650"/>
          <p14:tracePt t="3352" x="3187700" y="2687638"/>
          <p14:tracePt t="3365" x="3197225" y="2714625"/>
          <p14:tracePt t="3382" x="3232150" y="2776538"/>
          <p14:tracePt t="3398" x="3259138" y="2894013"/>
          <p14:tracePt t="3415" x="3348038" y="3098800"/>
          <p14:tracePt t="3431" x="3402013" y="3251200"/>
          <p14:tracePt t="3448" x="3465513" y="3384550"/>
          <p14:tracePt t="3465" x="3536950" y="3509963"/>
          <p14:tracePt t="3481" x="3633788" y="3633788"/>
          <p14:tracePt t="3498" x="3786188" y="3759200"/>
          <p14:tracePt t="3515" x="4081463" y="3857625"/>
          <p14:tracePt t="3532" x="4295775" y="3875088"/>
          <p14:tracePt t="3548" x="4465638" y="3867150"/>
          <p14:tracePt t="3565" x="4598988" y="3830638"/>
          <p14:tracePt t="3581" x="4714875" y="3803650"/>
          <p14:tracePt t="3598" x="4803775" y="3795713"/>
          <p14:tracePt t="3615" x="4857750" y="3776663"/>
          <p14:tracePt t="3616" x="4875213" y="3768725"/>
          <p14:tracePt t="3632" x="4911725" y="3759200"/>
          <p14:tracePt t="4233" x="4929188" y="3751263"/>
          <p14:tracePt t="4241" x="4946650" y="3751263"/>
          <p14:tracePt t="4248" x="4973638" y="3751263"/>
          <p14:tracePt t="4264" x="5089525" y="3759200"/>
          <p14:tracePt t="4281" x="5251450" y="3786188"/>
          <p14:tracePt t="4298" x="5429250" y="3848100"/>
          <p14:tracePt t="4314" x="5616575" y="3919538"/>
          <p14:tracePt t="4331" x="5813425" y="3983038"/>
          <p14:tracePt t="4348" x="5929313" y="4054475"/>
          <p14:tracePt t="4365" x="5983288" y="4125913"/>
          <p14:tracePt t="4381" x="6000750" y="4187825"/>
          <p14:tracePt t="4398" x="6010275" y="4251325"/>
          <p14:tracePt t="4414" x="6027738" y="4313238"/>
          <p14:tracePt t="4431" x="6037263" y="4340225"/>
          <p14:tracePt t="4448" x="6045200" y="4367213"/>
          <p14:tracePt t="4464" x="6062663" y="4394200"/>
          <p14:tracePt t="4481" x="6072188" y="4411663"/>
          <p14:tracePt t="4498" x="6072188" y="4419600"/>
          <p14:tracePt t="4514" x="6072188" y="4429125"/>
          <p14:tracePt t="4531" x="6072188" y="4438650"/>
          <p14:tracePt t="4548" x="6072188" y="4446588"/>
          <p14:tracePt t="4564" x="6072188" y="4465638"/>
          <p14:tracePt t="4581" x="6072188" y="4473575"/>
          <p14:tracePt t="4597" x="6062663" y="4510088"/>
          <p14:tracePt t="4614" x="6037263" y="4562475"/>
          <p14:tracePt t="4631" x="6010275" y="4589463"/>
          <p14:tracePt t="4647" x="5973763" y="4633913"/>
          <p14:tracePt t="4648" x="5946775" y="4652963"/>
          <p14:tracePt t="4664" x="5902325" y="4679950"/>
          <p14:tracePt t="4681" x="5840413" y="4705350"/>
          <p14:tracePt t="4698" x="5751513" y="4732338"/>
          <p14:tracePt t="4714" x="5626100" y="4768850"/>
          <p14:tracePt t="4731" x="5438775" y="4786313"/>
          <p14:tracePt t="4747" x="5268913" y="4786313"/>
          <p14:tracePt t="4764" x="4946650" y="4732338"/>
          <p14:tracePt t="4781" x="4660900" y="4660900"/>
          <p14:tracePt t="4798" x="4348163" y="4527550"/>
          <p14:tracePt t="4814" x="4044950" y="4419600"/>
          <p14:tracePt t="4831" x="3625850" y="4224338"/>
          <p14:tracePt t="4847" x="3276600" y="4017963"/>
          <p14:tracePt t="4865" x="2911475" y="3813175"/>
          <p14:tracePt t="4881" x="2776538" y="3687763"/>
          <p14:tracePt t="4897" x="2670175" y="3589338"/>
          <p14:tracePt t="4914" x="2554288" y="3482975"/>
          <p14:tracePt t="4931" x="2500313" y="3429000"/>
          <p14:tracePt t="4946" x="2482850" y="3419475"/>
          <p14:tracePt t="4963" x="2482850" y="3411538"/>
          <p14:tracePt t="4979" x="2482850" y="3402013"/>
          <p14:tracePt t="4996" x="2490788" y="3367088"/>
          <p14:tracePt t="5012" x="2500313" y="3367088"/>
          <p14:tracePt t="5105" x="2500313" y="3357563"/>
          <p14:tracePt t="5127" x="2500313" y="3348038"/>
          <p14:tracePt t="5151" x="2509838" y="3348038"/>
          <p14:tracePt t="5167" x="2509838" y="3340100"/>
          <p14:tracePt t="5181" x="2517775" y="3330575"/>
          <p14:tracePt t="5189" x="2527300" y="3330575"/>
          <p14:tracePt t="5198" x="2527300" y="3322638"/>
          <p14:tracePt t="5213" x="2536825" y="3313113"/>
          <p14:tracePt t="5230" x="2544763" y="3303588"/>
          <p14:tracePt t="5247" x="2562225" y="3295650"/>
          <p14:tracePt t="5264" x="2571750" y="3286125"/>
          <p14:tracePt t="5383" x="2589213" y="3276600"/>
          <p14:tracePt t="5390" x="2608263" y="3268663"/>
          <p14:tracePt t="5398" x="2633663" y="3259138"/>
          <p14:tracePt t="5414" x="2687638" y="3224213"/>
          <p14:tracePt t="5430" x="2795588" y="3170238"/>
          <p14:tracePt t="5447" x="2919413" y="3116263"/>
          <p14:tracePt t="5464" x="3062288" y="3054350"/>
          <p14:tracePt t="5480" x="3187700" y="3000375"/>
          <p14:tracePt t="5497" x="3367088" y="2919413"/>
          <p14:tracePt t="5514" x="3482975" y="2874963"/>
          <p14:tracePt t="5530" x="3589338" y="2847975"/>
          <p14:tracePt t="5547" x="3652838" y="2840038"/>
          <p14:tracePt t="5564" x="3679825" y="2830513"/>
          <p14:tracePt t="5622" x="0" y="0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映射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800" dirty="0" smtClean="0"/>
              <a:t>Put Mapping API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413400"/>
            <a:ext cx="6624736" cy="489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59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映射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800" dirty="0" smtClean="0"/>
              <a:t>Get Mapping API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564510"/>
            <a:ext cx="6676190" cy="44761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254819"/>
            <a:ext cx="6676190" cy="933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369647"/>
            <a:ext cx="6676190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29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映射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400" dirty="0" smtClean="0"/>
              <a:t>Get Field Mapping API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en-US" altLang="zh-CN" sz="1400" dirty="0"/>
              <a:t>Type Exists API</a:t>
            </a:r>
          </a:p>
          <a:p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672" y="1484784"/>
            <a:ext cx="6676190" cy="438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72" y="1988840"/>
            <a:ext cx="6666667" cy="320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671" y="5589240"/>
            <a:ext cx="6666667" cy="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835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索引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400" dirty="0" smtClean="0"/>
              <a:t>Create Index API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805" y="1361816"/>
            <a:ext cx="7114286" cy="2070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49" y="3506114"/>
            <a:ext cx="7114286" cy="280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55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索引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5184798"/>
          </a:xfrm>
        </p:spPr>
        <p:txBody>
          <a:bodyPr/>
          <a:lstStyle/>
          <a:p>
            <a:r>
              <a:rPr lang="en-US" altLang="zh-CN" sz="1400" dirty="0" smtClean="0"/>
              <a:t>Get Index API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en-US" altLang="zh-CN" sz="1400" dirty="0" smtClean="0"/>
              <a:t>Indices </a:t>
            </a:r>
            <a:r>
              <a:rPr lang="en-US" altLang="zh-CN" sz="1400" dirty="0" smtClean="0"/>
              <a:t>Exists API</a:t>
            </a:r>
          </a:p>
          <a:p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Open/Close Index API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r>
              <a:rPr lang="en-US" altLang="zh-CN" sz="1400" dirty="0"/>
              <a:t>Delete Index API</a:t>
            </a:r>
          </a:p>
          <a:p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 smtClean="0"/>
              <a:t>    </a:t>
            </a:r>
          </a:p>
          <a:p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1388296"/>
            <a:ext cx="6685714" cy="4285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132" y="1859994"/>
            <a:ext cx="6676190" cy="5142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020" y="2915193"/>
            <a:ext cx="6685714" cy="4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084" y="4030034"/>
            <a:ext cx="6695238" cy="97142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0274" y="5558875"/>
            <a:ext cx="6666667" cy="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9263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别名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400" dirty="0" smtClean="0"/>
              <a:t>Index Aliases API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</a:p>
          <a:p>
            <a:endParaRPr lang="en-US" altLang="zh-CN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1484784"/>
            <a:ext cx="6676190" cy="16666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248" y="3284318"/>
            <a:ext cx="6676190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905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/>
              <a:t>设置</a:t>
            </a:r>
            <a:endParaRPr lang="zh-CN" altLang="en-US" dirty="0" smtClean="0"/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400" dirty="0" smtClean="0"/>
              <a:t>Update Indices Settings API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</a:p>
          <a:p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346" y="1381847"/>
            <a:ext cx="6666667" cy="14380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45" y="2863029"/>
            <a:ext cx="6666667" cy="341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52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设置</a:t>
            </a:r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400" dirty="0" smtClean="0"/>
              <a:t>Get Indices Settings API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Analyze API</a:t>
            </a:r>
          </a:p>
          <a:p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</a:p>
          <a:p>
            <a:endParaRPr lang="en-US" altLang="zh-CN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72" y="1393057"/>
            <a:ext cx="6666667" cy="4190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871" y="1832823"/>
            <a:ext cx="6666667" cy="14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871" y="3399537"/>
            <a:ext cx="6666667" cy="40952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7031" y="4165236"/>
            <a:ext cx="6666667" cy="21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146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smtClean="0"/>
              <a:t>模板</a:t>
            </a:r>
            <a:endParaRPr lang="zh-CN" altLang="en-US" dirty="0" smtClean="0"/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400" dirty="0" smtClean="0"/>
              <a:t>Put Index Template API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/>
              <a:t>Delete Index Template API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</a:p>
          <a:p>
            <a:endParaRPr lang="en-US" altLang="zh-CN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72" y="1421863"/>
            <a:ext cx="6666667" cy="32312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871" y="5051888"/>
            <a:ext cx="6666667" cy="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17565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模板</a:t>
            </a:r>
            <a:endParaRPr lang="zh-CN" altLang="en-US" dirty="0" smtClean="0"/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1052514"/>
            <a:ext cx="8561387" cy="4896766"/>
          </a:xfrm>
        </p:spPr>
        <p:txBody>
          <a:bodyPr/>
          <a:lstStyle/>
          <a:p>
            <a:r>
              <a:rPr lang="en-US" altLang="zh-CN" sz="1400" dirty="0" smtClean="0"/>
              <a:t>Get Index Template API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r>
              <a:rPr lang="en-US" altLang="zh-CN" sz="1400" dirty="0" smtClean="0"/>
              <a:t>Templates Exist</a:t>
            </a:r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Multiple Template Matching</a:t>
            </a:r>
          </a:p>
          <a:p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</a:p>
          <a:p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870" y="1363929"/>
            <a:ext cx="6666667" cy="4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7868" y="1821119"/>
            <a:ext cx="6666667" cy="6476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867" y="2895602"/>
            <a:ext cx="6666667" cy="40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7866" y="3649712"/>
            <a:ext cx="6666667" cy="267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5318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00"/>
                </a:solidFill>
              </a:rPr>
              <a:t>概述</a:t>
            </a:r>
            <a:r>
              <a:rPr lang="en-US" altLang="zh-CN" sz="3600" dirty="0">
                <a:solidFill>
                  <a:srgbClr val="FF0000"/>
                </a:solidFill>
              </a:rPr>
              <a:t>-</a:t>
            </a:r>
            <a:r>
              <a:rPr lang="zh-CN" altLang="en-US" sz="3600" dirty="0">
                <a:solidFill>
                  <a:srgbClr val="FF0000"/>
                </a:solidFill>
              </a:rPr>
              <a:t>特点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1624" y="1125538"/>
            <a:ext cx="8302823" cy="1523826"/>
          </a:xfrm>
          <a:solidFill>
            <a:srgbClr val="FFFFFF"/>
          </a:solidFill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 err="1" smtClean="0">
                <a:latin typeface="楷体_GB2312" pitchFamily="49" charset="-122"/>
                <a:ea typeface="楷体_GB2312" pitchFamily="49" charset="-122"/>
              </a:rPr>
              <a:t>Elasticsearch</a:t>
            </a:r>
            <a:endParaRPr lang="en-US" altLang="zh-CN" sz="20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400050" lvl="2" indent="0"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None/>
            </a:pPr>
            <a:r>
              <a:rPr lang="en-US" altLang="zh-CN" sz="1800" dirty="0" err="1">
                <a:solidFill>
                  <a:schemeClr val="tx2"/>
                </a:solidFill>
              </a:rPr>
              <a:t>Elasticsearch</a:t>
            </a:r>
            <a:r>
              <a:rPr lang="zh-CN" altLang="en-US" sz="1800" dirty="0">
                <a:solidFill>
                  <a:schemeClr val="tx2"/>
                </a:solidFill>
              </a:rPr>
              <a:t>是一个基于</a:t>
            </a:r>
            <a:r>
              <a:rPr lang="en-US" altLang="zh-CN" sz="1800" dirty="0">
                <a:solidFill>
                  <a:schemeClr val="tx2"/>
                </a:solidFill>
              </a:rPr>
              <a:t>Apache Lucene(TM)</a:t>
            </a:r>
            <a:r>
              <a:rPr lang="zh-CN" altLang="en-US" sz="1800" dirty="0">
                <a:solidFill>
                  <a:schemeClr val="tx2"/>
                </a:solidFill>
              </a:rPr>
              <a:t>的开源搜索引擎。无论在开源还是专有领域，</a:t>
            </a:r>
            <a:r>
              <a:rPr lang="en-US" altLang="zh-CN" sz="1800" dirty="0">
                <a:solidFill>
                  <a:schemeClr val="tx2"/>
                </a:solidFill>
              </a:rPr>
              <a:t>Lucene</a:t>
            </a:r>
            <a:r>
              <a:rPr lang="zh-CN" altLang="en-US" sz="1800" dirty="0">
                <a:solidFill>
                  <a:schemeClr val="tx2"/>
                </a:solidFill>
              </a:rPr>
              <a:t>可以被认为是迄今为止最先进、性能最好的、功能最全的搜索引擎库</a:t>
            </a:r>
            <a:r>
              <a:rPr lang="zh-CN" altLang="en-US" sz="1800" dirty="0" smtClean="0">
                <a:solidFill>
                  <a:schemeClr val="tx2"/>
                </a:solidFill>
              </a:rPr>
              <a:t>。</a:t>
            </a:r>
            <a:endParaRPr lang="en-US" altLang="zh-CN" sz="18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32512" y="2933856"/>
            <a:ext cx="2736304" cy="2291804"/>
          </a:xfrm>
          <a:solidFill>
            <a:srgbClr val="FFFFFF"/>
          </a:solidFill>
        </p:spPr>
        <p:txBody>
          <a:bodyPr/>
          <a:lstStyle/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实时数据</a:t>
            </a:r>
            <a:endParaRPr lang="en-US" altLang="zh-CN" sz="1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实时分析</a:t>
            </a:r>
            <a:endParaRPr lang="en-US" altLang="zh-CN" sz="1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分布式</a:t>
            </a:r>
            <a:endParaRPr lang="en-US" altLang="zh-CN" sz="1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高可用</a:t>
            </a:r>
            <a:endParaRPr lang="en-US" altLang="zh-CN" sz="1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全文搜索</a:t>
            </a:r>
            <a:endParaRPr lang="en-US" altLang="zh-CN" sz="1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面向文档</a:t>
            </a:r>
            <a:endParaRPr lang="en-US" altLang="zh-CN" sz="1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600" b="1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sz="half" idx="4294967295"/>
          </p:nvPr>
        </p:nvSpPr>
        <p:spPr>
          <a:xfrm>
            <a:off x="6408738" y="2924175"/>
            <a:ext cx="2735262" cy="2292350"/>
          </a:xfrm>
          <a:solidFill>
            <a:srgbClr val="FFFFFF"/>
          </a:solidFill>
        </p:spPr>
        <p:txBody>
          <a:bodyPr/>
          <a:lstStyle/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冲突管理</a:t>
            </a:r>
            <a:endParaRPr lang="en-US" altLang="zh-CN" sz="1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自由模式</a:t>
            </a:r>
            <a:endParaRPr lang="en-US" altLang="zh-CN" sz="1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 smtClean="0">
                <a:latin typeface="楷体_GB2312" pitchFamily="49" charset="-122"/>
                <a:ea typeface="楷体_GB2312" pitchFamily="49" charset="-122"/>
              </a:rPr>
              <a:t>Rest</a:t>
            </a: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风格</a:t>
            </a:r>
            <a:r>
              <a:rPr lang="en-US" altLang="zh-CN" sz="1800" b="1" dirty="0" smtClean="0">
                <a:latin typeface="楷体_GB2312" pitchFamily="49" charset="-122"/>
                <a:ea typeface="楷体_GB2312" pitchFamily="49" charset="-122"/>
              </a:rPr>
              <a:t>API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操作持久化</a:t>
            </a:r>
            <a:endParaRPr lang="en-US" altLang="zh-CN" sz="1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 smtClean="0">
                <a:latin typeface="楷体_GB2312" pitchFamily="49" charset="-122"/>
                <a:ea typeface="楷体_GB2312" pitchFamily="49" charset="-122"/>
              </a:rPr>
              <a:t>基于</a:t>
            </a:r>
            <a:r>
              <a:rPr lang="en-US" altLang="zh-CN" sz="1800" b="1" dirty="0" err="1" smtClean="0">
                <a:latin typeface="楷体_GB2312" pitchFamily="49" charset="-122"/>
                <a:ea typeface="楷体_GB2312" pitchFamily="49" charset="-122"/>
              </a:rPr>
              <a:t>lucene</a:t>
            </a:r>
            <a:endParaRPr lang="en-US" altLang="zh-CN" sz="1800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600" b="1" dirty="0" smtClean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监控</a:t>
            </a:r>
            <a:endParaRPr lang="zh-CN" altLang="en-US" dirty="0" smtClean="0"/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1306" y="908720"/>
            <a:ext cx="8561387" cy="4896766"/>
          </a:xfrm>
        </p:spPr>
        <p:txBody>
          <a:bodyPr/>
          <a:lstStyle/>
          <a:p>
            <a:r>
              <a:rPr lang="en-US" altLang="zh-CN" sz="1400" dirty="0" smtClean="0"/>
              <a:t>Indices Stats API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Indices Segments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</a:p>
          <a:p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56" y="1196752"/>
            <a:ext cx="6685714" cy="4476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700808"/>
            <a:ext cx="6695238" cy="4666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361" y="2492896"/>
            <a:ext cx="6695238" cy="9428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209" y="3501008"/>
            <a:ext cx="6657143" cy="273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49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监控</a:t>
            </a:r>
            <a:endParaRPr lang="zh-CN" altLang="en-US" dirty="0" smtClean="0"/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836712"/>
            <a:ext cx="8561387" cy="4896766"/>
          </a:xfrm>
        </p:spPr>
        <p:txBody>
          <a:bodyPr/>
          <a:lstStyle/>
          <a:p>
            <a:r>
              <a:rPr lang="en-US" altLang="zh-CN" sz="1400" dirty="0" err="1" smtClean="0"/>
              <a:t>Indics</a:t>
            </a:r>
            <a:r>
              <a:rPr lang="en-US" altLang="zh-CN" sz="1400" dirty="0" smtClean="0"/>
              <a:t> </a:t>
            </a:r>
            <a:r>
              <a:rPr lang="en-US" altLang="zh-CN" sz="1400" dirty="0" smtClean="0"/>
              <a:t>Recovery </a:t>
            </a:r>
            <a:r>
              <a:rPr lang="en-US" altLang="zh-CN" sz="1400" dirty="0" smtClean="0"/>
              <a:t>API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</a:p>
          <a:p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587" y="1196752"/>
            <a:ext cx="6695238" cy="42857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585" y="1700808"/>
            <a:ext cx="6657143" cy="4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586" y="2181637"/>
            <a:ext cx="6657143" cy="41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7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监控</a:t>
            </a:r>
            <a:endParaRPr lang="zh-CN" altLang="en-US" dirty="0" smtClean="0"/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836712"/>
            <a:ext cx="8561387" cy="4896766"/>
          </a:xfrm>
        </p:spPr>
        <p:txBody>
          <a:bodyPr/>
          <a:lstStyle/>
          <a:p>
            <a:r>
              <a:rPr lang="en-US" altLang="zh-CN" sz="1400" dirty="0" err="1" smtClean="0"/>
              <a:t>Indics</a:t>
            </a:r>
            <a:r>
              <a:rPr lang="en-US" altLang="zh-CN" sz="1400" dirty="0" smtClean="0"/>
              <a:t> Shard Stores API</a:t>
            </a:r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</a:p>
          <a:p>
            <a:endParaRPr lang="en-US" altLang="zh-CN" sz="14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11" y="1228038"/>
            <a:ext cx="6676190" cy="90476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349" y="2204864"/>
            <a:ext cx="668571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60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状态</a:t>
            </a:r>
            <a:endParaRPr lang="zh-CN" altLang="en-US" dirty="0" smtClean="0"/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836712"/>
            <a:ext cx="8561387" cy="4896766"/>
          </a:xfrm>
        </p:spPr>
        <p:txBody>
          <a:bodyPr/>
          <a:lstStyle/>
          <a:p>
            <a:r>
              <a:rPr lang="en-US" altLang="zh-CN" sz="1400" dirty="0" smtClean="0"/>
              <a:t>Clear Cache API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en-US" altLang="zh-CN" sz="1400" dirty="0" smtClean="0"/>
              <a:t>Refresh API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marL="0" indent="0">
              <a:buNone/>
            </a:pP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</a:p>
          <a:p>
            <a:endParaRPr lang="en-US" altLang="zh-CN" sz="140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111" y="1147268"/>
            <a:ext cx="6676190" cy="409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112" y="1712466"/>
            <a:ext cx="6676190" cy="8808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905" y="2996952"/>
            <a:ext cx="6676190" cy="4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3111" y="3586600"/>
            <a:ext cx="6666667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265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9460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024687" cy="609600"/>
          </a:xfrm>
        </p:spPr>
        <p:txBody>
          <a:bodyPr/>
          <a:lstStyle/>
          <a:p>
            <a:r>
              <a:rPr lang="zh-CN" altLang="en-US" dirty="0" smtClean="0"/>
              <a:t>管理</a:t>
            </a:r>
            <a:r>
              <a:rPr lang="en-US" altLang="zh-CN" dirty="0" smtClean="0"/>
              <a:t>-</a:t>
            </a:r>
            <a:r>
              <a:rPr lang="zh-CN" altLang="en-US" dirty="0" smtClean="0"/>
              <a:t>状态</a:t>
            </a:r>
            <a:endParaRPr lang="zh-CN" altLang="en-US" dirty="0" smtClean="0"/>
          </a:p>
        </p:txBody>
      </p:sp>
      <p:sp>
        <p:nvSpPr>
          <p:cNvPr id="19461" name="内容占位符 2"/>
          <p:cNvSpPr>
            <a:spLocks noGrp="1"/>
          </p:cNvSpPr>
          <p:nvPr>
            <p:ph idx="1"/>
          </p:nvPr>
        </p:nvSpPr>
        <p:spPr>
          <a:xfrm>
            <a:off x="290513" y="836712"/>
            <a:ext cx="8561387" cy="4896766"/>
          </a:xfrm>
        </p:spPr>
        <p:txBody>
          <a:bodyPr/>
          <a:lstStyle/>
          <a:p>
            <a:r>
              <a:rPr lang="en-US" altLang="zh-CN" sz="1800" dirty="0" smtClean="0"/>
              <a:t>Flush API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800" dirty="0" smtClean="0"/>
              <a:t>Force Merge API</a:t>
            </a:r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pPr marL="0" indent="0">
              <a:buNone/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</a:t>
            </a:r>
          </a:p>
          <a:p>
            <a:endParaRPr lang="en-US" altLang="zh-CN" sz="1400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989" y="1253982"/>
            <a:ext cx="6704762" cy="47619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836093"/>
            <a:ext cx="6714052" cy="87282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358973"/>
            <a:ext cx="6657143" cy="42857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608" y="3910070"/>
            <a:ext cx="6685714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1563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空查询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空查询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05" y="1399523"/>
            <a:ext cx="6038095" cy="7333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205" y="3763772"/>
            <a:ext cx="6447619" cy="80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41" y="2624337"/>
            <a:ext cx="6048359" cy="71428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205" y="4744315"/>
            <a:ext cx="5685714" cy="143809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结构化查询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结构化查询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结构化</a:t>
            </a:r>
            <a:r>
              <a:rPr lang="zh-CN" altLang="en-US" dirty="0" smtClean="0"/>
              <a:t>查询，需要</a:t>
            </a:r>
            <a:r>
              <a:rPr lang="zh-CN" altLang="en-US" dirty="0"/>
              <a:t>传递</a:t>
            </a:r>
            <a:r>
              <a:rPr lang="en-US" altLang="zh-CN" dirty="0"/>
              <a:t>query</a:t>
            </a:r>
            <a:r>
              <a:rPr lang="zh-CN" altLang="en-US" dirty="0"/>
              <a:t>参数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空查询相当于以下语句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844824"/>
            <a:ext cx="5066667" cy="121904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997" y="4000646"/>
            <a:ext cx="5400000" cy="1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0459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结构化查询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查询子句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查询子句结构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 smtClean="0"/>
              <a:t>或指向一个指定的字段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589" y="1844824"/>
            <a:ext cx="4914286" cy="15523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445" y="3916526"/>
            <a:ext cx="5752381" cy="2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900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结构化查询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查询子句</a:t>
            </a:r>
            <a:endParaRPr lang="en-US" altLang="zh-CN" dirty="0" smtClean="0"/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例如</a:t>
            </a:r>
            <a:r>
              <a:rPr lang="zh-CN" altLang="en-US" dirty="0" smtClean="0"/>
              <a:t>，可以</a:t>
            </a:r>
            <a:r>
              <a:rPr lang="zh-CN" altLang="en-US" dirty="0"/>
              <a:t>使用</a:t>
            </a:r>
            <a:r>
              <a:rPr lang="en-US" altLang="zh-CN" dirty="0"/>
              <a:t>match</a:t>
            </a:r>
            <a:r>
              <a:rPr lang="zh-CN" altLang="en-US" dirty="0"/>
              <a:t>查询</a:t>
            </a:r>
            <a:r>
              <a:rPr lang="zh-CN" altLang="en-US" dirty="0" smtClean="0"/>
              <a:t>子句找寻</a:t>
            </a:r>
            <a:r>
              <a:rPr lang="en-US" altLang="zh-CN" dirty="0" smtClean="0"/>
              <a:t>tweet</a:t>
            </a:r>
            <a:r>
              <a:rPr lang="zh-CN" altLang="en-US" dirty="0"/>
              <a:t>字段</a:t>
            </a:r>
            <a:r>
              <a:rPr lang="zh-CN" altLang="en-US" dirty="0" smtClean="0"/>
              <a:t>中包含</a:t>
            </a:r>
            <a:r>
              <a:rPr lang="en-US" altLang="zh-CN" dirty="0" err="1" smtClean="0"/>
              <a:t>elasticsearch</a:t>
            </a:r>
            <a:r>
              <a:rPr lang="zh-CN" altLang="en-US" dirty="0"/>
              <a:t>的成员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224" y="2459185"/>
            <a:ext cx="6676190" cy="2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0537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结构化查询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r>
              <a:rPr lang="zh-CN" altLang="en-US" b="1" dirty="0"/>
              <a:t>合并多子句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查询子句就像是搭积木一样，可以合并简单的子句为一个复杂的查询</a:t>
            </a:r>
            <a:r>
              <a:rPr lang="zh-CN" altLang="en-US" dirty="0" smtClean="0"/>
              <a:t>语句。</a:t>
            </a:r>
            <a:endParaRPr lang="en-US" altLang="zh-CN" dirty="0" smtClean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叶子</a:t>
            </a:r>
            <a:r>
              <a:rPr lang="zh-CN" altLang="en-US" dirty="0" smtClean="0"/>
              <a:t>子句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用在</a:t>
            </a:r>
            <a:r>
              <a:rPr lang="zh-CN" altLang="en-US" dirty="0"/>
              <a:t>将查询字符串与一个字段</a:t>
            </a:r>
            <a:r>
              <a:rPr lang="en-US" altLang="zh-CN" dirty="0"/>
              <a:t>(</a:t>
            </a:r>
            <a:r>
              <a:rPr lang="zh-CN" altLang="en-US" dirty="0"/>
              <a:t>或多字段</a:t>
            </a:r>
            <a:r>
              <a:rPr lang="en-US" altLang="zh-CN" dirty="0"/>
              <a:t>)</a:t>
            </a:r>
            <a:r>
              <a:rPr lang="zh-CN" altLang="en-US" dirty="0"/>
              <a:t>进行</a:t>
            </a:r>
            <a:r>
              <a:rPr lang="zh-CN" altLang="en-US" dirty="0" smtClean="0"/>
              <a:t>比较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复合</a:t>
            </a:r>
            <a:r>
              <a:rPr lang="zh-CN" altLang="en-US" dirty="0" smtClean="0"/>
              <a:t>子句</a:t>
            </a:r>
            <a:r>
              <a:rPr lang="en-US" altLang="zh-CN" dirty="0" smtClean="0"/>
              <a:t>---</a:t>
            </a:r>
            <a:r>
              <a:rPr lang="zh-CN" altLang="en-US" dirty="0" smtClean="0"/>
              <a:t>用在合并</a:t>
            </a:r>
            <a:r>
              <a:rPr lang="zh-CN" altLang="en-US" dirty="0"/>
              <a:t>其他的子句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443" y="3284984"/>
            <a:ext cx="6142857" cy="1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286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r>
              <a:rPr lang="en-US" altLang="zh-CN" dirty="0"/>
              <a:t>-</a:t>
            </a:r>
            <a:r>
              <a:rPr lang="zh-CN" altLang="en-US" dirty="0"/>
              <a:t>架构</a:t>
            </a:r>
          </a:p>
        </p:txBody>
      </p:sp>
      <p:pic>
        <p:nvPicPr>
          <p:cNvPr id="2" name="内容占位符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52953" y="1125853"/>
            <a:ext cx="6838095" cy="5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961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结构化查询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r>
              <a:rPr lang="en-US" altLang="zh-CN" b="1" dirty="0" smtClean="0"/>
              <a:t>Term</a:t>
            </a:r>
            <a:r>
              <a:rPr lang="zh-CN" altLang="en-US" b="1" dirty="0" smtClean="0"/>
              <a:t>过滤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term</a:t>
            </a:r>
            <a:r>
              <a:rPr lang="zh-CN" altLang="en-US" dirty="0"/>
              <a:t>主要用于精确匹配哪些值，比如数字，日期，布尔值或 </a:t>
            </a:r>
            <a:r>
              <a:rPr lang="en-US" altLang="zh-CN" dirty="0" err="1"/>
              <a:t>not_analyzed</a:t>
            </a:r>
            <a:r>
              <a:rPr lang="zh-CN" altLang="en-US" dirty="0"/>
              <a:t>的字符串</a:t>
            </a:r>
            <a:r>
              <a:rPr lang="en-US" altLang="zh-CN" dirty="0"/>
              <a:t>(</a:t>
            </a:r>
            <a:r>
              <a:rPr lang="zh-CN" altLang="en-US" dirty="0"/>
              <a:t>未经分析的文本数据类型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920" y="2996952"/>
            <a:ext cx="767978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36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结构化查询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r>
              <a:rPr lang="en-US" altLang="zh-CN" b="1" dirty="0" smtClean="0"/>
              <a:t>Terms</a:t>
            </a:r>
            <a:r>
              <a:rPr lang="zh-CN" altLang="en-US" b="1" dirty="0" smtClean="0"/>
              <a:t>过滤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terms </a:t>
            </a:r>
            <a:r>
              <a:rPr lang="zh-CN" altLang="en-US" dirty="0"/>
              <a:t>跟 </a:t>
            </a:r>
            <a:r>
              <a:rPr lang="en-US" altLang="zh-CN" dirty="0"/>
              <a:t>term </a:t>
            </a:r>
            <a:r>
              <a:rPr lang="zh-CN" altLang="en-US" dirty="0"/>
              <a:t>有点类似，但 </a:t>
            </a:r>
            <a:r>
              <a:rPr lang="en-US" altLang="zh-CN" dirty="0"/>
              <a:t>terms </a:t>
            </a:r>
            <a:r>
              <a:rPr lang="zh-CN" altLang="en-US" dirty="0"/>
              <a:t>允许指定多个匹配条件。 如果某个字段指定了多个值，那么文档需要一起去做匹配。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068960"/>
            <a:ext cx="7465322" cy="192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048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结构化查询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r>
              <a:rPr lang="en-US" altLang="zh-CN" b="1" dirty="0" smtClean="0"/>
              <a:t>Range</a:t>
            </a:r>
            <a:r>
              <a:rPr lang="zh-CN" altLang="en-US" b="1" dirty="0" smtClean="0"/>
              <a:t>过滤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range</a:t>
            </a:r>
            <a:r>
              <a:rPr lang="zh-CN" altLang="en-US" dirty="0"/>
              <a:t>过滤允许我们按照指定范围查找一批</a:t>
            </a:r>
            <a:r>
              <a:rPr lang="zh-CN" altLang="en-US" dirty="0" smtClean="0"/>
              <a:t>数据。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063769"/>
            <a:ext cx="6237684" cy="17868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030158"/>
            <a:ext cx="4028571" cy="1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444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结构化查询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r>
              <a:rPr lang="en-US" altLang="zh-CN" b="1" dirty="0" smtClean="0"/>
              <a:t>Exists</a:t>
            </a:r>
            <a:r>
              <a:rPr lang="zh-CN" altLang="en-US" b="1" dirty="0"/>
              <a:t>和</a:t>
            </a:r>
            <a:r>
              <a:rPr lang="en-US" altLang="zh-CN" b="1" dirty="0" smtClean="0"/>
              <a:t>missing</a:t>
            </a:r>
            <a:r>
              <a:rPr lang="zh-CN" altLang="en-US" b="1" dirty="0" smtClean="0"/>
              <a:t>过滤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exists</a:t>
            </a:r>
            <a:r>
              <a:rPr lang="zh-CN" altLang="en-US" dirty="0"/>
              <a:t>和</a:t>
            </a:r>
            <a:r>
              <a:rPr lang="en-US" altLang="zh-CN" dirty="0"/>
              <a:t>missing</a:t>
            </a:r>
            <a:r>
              <a:rPr lang="zh-CN" altLang="en-US" dirty="0"/>
              <a:t>过滤可以用于查找文档中是否包含指定字段或没有某个字段，类似于</a:t>
            </a:r>
            <a:r>
              <a:rPr lang="en-US" altLang="zh-CN" dirty="0"/>
              <a:t>SQL</a:t>
            </a:r>
            <a:r>
              <a:rPr lang="zh-CN" altLang="en-US" dirty="0"/>
              <a:t>语句中的</a:t>
            </a:r>
            <a:r>
              <a:rPr lang="en-US" altLang="zh-CN" dirty="0"/>
              <a:t>IS_NULL</a:t>
            </a:r>
            <a:r>
              <a:rPr lang="zh-CN" altLang="en-US" dirty="0"/>
              <a:t>条件</a:t>
            </a:r>
            <a:r>
              <a:rPr lang="en-US" altLang="zh-CN" dirty="0" smtClean="0"/>
              <a:t>range</a:t>
            </a:r>
            <a:r>
              <a:rPr lang="zh-CN" altLang="en-US" dirty="0"/>
              <a:t>过滤允许我们按照指定范围查找一批</a:t>
            </a:r>
            <a:r>
              <a:rPr lang="zh-CN" altLang="en-US" dirty="0" smtClean="0"/>
              <a:t>数据。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140968"/>
            <a:ext cx="729357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06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结构化查询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r>
              <a:rPr lang="en-US" altLang="zh-CN" b="1" dirty="0" smtClean="0"/>
              <a:t>Bool</a:t>
            </a:r>
            <a:r>
              <a:rPr lang="zh-CN" altLang="en-US" b="1" dirty="0" smtClean="0"/>
              <a:t>过滤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bool </a:t>
            </a:r>
            <a:r>
              <a:rPr lang="zh-CN" altLang="en-US" dirty="0"/>
              <a:t>过滤可以用来合并多个过滤条件查询结果的布尔逻辑，它包含一下操作符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must :: </a:t>
            </a:r>
            <a:r>
              <a:rPr lang="zh-CN" altLang="en-US" dirty="0"/>
              <a:t>多个查询条件的完全匹配</a:t>
            </a:r>
            <a:r>
              <a:rPr lang="en-US" altLang="zh-CN" dirty="0"/>
              <a:t>,</a:t>
            </a:r>
            <a:r>
              <a:rPr lang="zh-CN" altLang="en-US" dirty="0"/>
              <a:t>相当于 </a:t>
            </a:r>
            <a:r>
              <a:rPr lang="en-US" altLang="zh-CN" dirty="0" smtClean="0"/>
              <a:t>and</a:t>
            </a:r>
            <a:endParaRPr lang="zh-CN" altLang="en-US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must_not</a:t>
            </a:r>
            <a:r>
              <a:rPr lang="en-US" altLang="zh-CN" dirty="0"/>
              <a:t> :: </a:t>
            </a:r>
            <a:r>
              <a:rPr lang="zh-CN" altLang="en-US" dirty="0"/>
              <a:t>多个查询条件的相反匹配，相当于 </a:t>
            </a:r>
            <a:r>
              <a:rPr lang="en-US" altLang="zh-CN" dirty="0" smtClean="0"/>
              <a:t>not</a:t>
            </a:r>
            <a:endParaRPr lang="zh-CN" altLang="en-US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should :: </a:t>
            </a:r>
            <a:r>
              <a:rPr lang="zh-CN" altLang="en-US" dirty="0"/>
              <a:t>至少有一个查询条件匹配</a:t>
            </a:r>
            <a:r>
              <a:rPr lang="en-US" altLang="zh-CN" dirty="0"/>
              <a:t>, </a:t>
            </a:r>
            <a:r>
              <a:rPr lang="zh-CN" altLang="en-US" dirty="0"/>
              <a:t>相当于 </a:t>
            </a:r>
            <a:r>
              <a:rPr lang="en-US" altLang="zh-CN" dirty="0" smtClean="0"/>
              <a:t>or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30" y="3356992"/>
            <a:ext cx="7077362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0149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结构化查询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r>
              <a:rPr lang="en-US" altLang="zh-CN" b="1" dirty="0" err="1" smtClean="0"/>
              <a:t>Match_all</a:t>
            </a:r>
            <a:r>
              <a:rPr lang="zh-CN" altLang="en-US" b="1" dirty="0" smtClean="0"/>
              <a:t>过滤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bool </a:t>
            </a:r>
            <a:r>
              <a:rPr lang="zh-CN" altLang="en-US" dirty="0"/>
              <a:t>过滤可以用来合并多个过滤条件查询结果的布尔逻辑，它包含一下操作符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must :: </a:t>
            </a:r>
            <a:r>
              <a:rPr lang="zh-CN" altLang="en-US" dirty="0"/>
              <a:t>多个查询条件的完全匹配</a:t>
            </a:r>
            <a:r>
              <a:rPr lang="en-US" altLang="zh-CN" dirty="0"/>
              <a:t>,</a:t>
            </a:r>
            <a:r>
              <a:rPr lang="zh-CN" altLang="en-US" dirty="0"/>
              <a:t>相当于 </a:t>
            </a:r>
            <a:r>
              <a:rPr lang="en-US" altLang="zh-CN" dirty="0" smtClean="0"/>
              <a:t>and</a:t>
            </a:r>
            <a:endParaRPr lang="zh-CN" altLang="en-US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must_not</a:t>
            </a:r>
            <a:r>
              <a:rPr lang="en-US" altLang="zh-CN" dirty="0"/>
              <a:t> :: </a:t>
            </a:r>
            <a:r>
              <a:rPr lang="zh-CN" altLang="en-US" dirty="0"/>
              <a:t>多个查询条件的相反匹配，相当于 </a:t>
            </a:r>
            <a:r>
              <a:rPr lang="en-US" altLang="zh-CN" dirty="0" smtClean="0"/>
              <a:t>not</a:t>
            </a:r>
            <a:endParaRPr lang="zh-CN" altLang="en-US" dirty="0"/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should :: </a:t>
            </a:r>
            <a:r>
              <a:rPr lang="zh-CN" altLang="en-US" dirty="0"/>
              <a:t>至少有一个查询条件匹配</a:t>
            </a:r>
            <a:r>
              <a:rPr lang="en-US" altLang="zh-CN" dirty="0"/>
              <a:t>, </a:t>
            </a:r>
            <a:r>
              <a:rPr lang="zh-CN" altLang="en-US" dirty="0"/>
              <a:t>相当于 </a:t>
            </a:r>
            <a:r>
              <a:rPr lang="en-US" altLang="zh-CN" dirty="0" smtClean="0"/>
              <a:t>or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30" y="3356992"/>
            <a:ext cx="7077362" cy="2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63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过滤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r>
              <a:rPr lang="en-US" altLang="zh-CN" b="1" dirty="0" err="1" smtClean="0"/>
              <a:t>Multi_match</a:t>
            </a:r>
            <a:r>
              <a:rPr lang="zh-CN" altLang="en-US" b="1" dirty="0" smtClean="0"/>
              <a:t>过滤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 err="1"/>
              <a:t>multi_match</a:t>
            </a:r>
            <a:r>
              <a:rPr lang="zh-CN" altLang="en-US" dirty="0"/>
              <a:t>查询允许你做</a:t>
            </a:r>
            <a:r>
              <a:rPr lang="en-US" altLang="zh-CN" dirty="0"/>
              <a:t>match</a:t>
            </a:r>
            <a:r>
              <a:rPr lang="zh-CN" altLang="en-US" dirty="0"/>
              <a:t>查询的基础上同时搜索多个字段</a:t>
            </a:r>
            <a:endParaRPr lang="en-US" altLang="zh-CN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636912"/>
            <a:ext cx="6594808" cy="191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352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查询与过滤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r>
              <a:rPr lang="zh-CN" altLang="en-US" b="1" dirty="0"/>
              <a:t>带过滤的查询</a:t>
            </a:r>
            <a:r>
              <a:rPr lang="zh-CN" altLang="en-US" b="1" dirty="0" smtClean="0"/>
              <a:t>语句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zh-CN" dirty="0"/>
              <a:t>search API</a:t>
            </a:r>
            <a:r>
              <a:rPr lang="zh-CN" altLang="en-US" dirty="0"/>
              <a:t>中只能包含 </a:t>
            </a:r>
            <a:r>
              <a:rPr lang="en-US" altLang="zh-CN" dirty="0"/>
              <a:t>query </a:t>
            </a:r>
            <a:r>
              <a:rPr lang="zh-CN" altLang="en-US" dirty="0"/>
              <a:t>语句，所以我们需要用 </a:t>
            </a:r>
            <a:r>
              <a:rPr lang="en-US" altLang="zh-CN" dirty="0"/>
              <a:t>filtered </a:t>
            </a:r>
            <a:r>
              <a:rPr lang="zh-CN" altLang="en-US" dirty="0"/>
              <a:t>来同时包含 </a:t>
            </a:r>
            <a:r>
              <a:rPr lang="en-US" altLang="zh-CN" dirty="0"/>
              <a:t>"query" </a:t>
            </a:r>
            <a:r>
              <a:rPr lang="zh-CN" altLang="en-US" dirty="0"/>
              <a:t>和 </a:t>
            </a:r>
            <a:r>
              <a:rPr lang="en-US" altLang="zh-CN" dirty="0"/>
              <a:t>"filter" </a:t>
            </a:r>
            <a:r>
              <a:rPr lang="zh-CN" altLang="en-US" dirty="0"/>
              <a:t>子句</a:t>
            </a: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747" y="2780928"/>
            <a:ext cx="7057143" cy="2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58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211138" y="71438"/>
            <a:ext cx="7169150" cy="609600"/>
          </a:xfrm>
        </p:spPr>
        <p:txBody>
          <a:bodyPr/>
          <a:lstStyle/>
          <a:p>
            <a:r>
              <a:rPr lang="zh-CN" altLang="en-US" smtClean="0"/>
              <a:t>配置</a:t>
            </a:r>
            <a:r>
              <a:rPr lang="en-US" altLang="zh-CN" smtClean="0"/>
              <a:t>-</a:t>
            </a:r>
            <a:r>
              <a:rPr lang="zh-CN" altLang="en-US" smtClean="0"/>
              <a:t>示例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301625" y="836613"/>
            <a:ext cx="8561388" cy="5256212"/>
          </a:xfrm>
        </p:spPr>
        <p:txBody>
          <a:bodyPr/>
          <a:lstStyle/>
          <a:p>
            <a:r>
              <a:rPr lang="zh-CN" altLang="en-US" smtClean="0"/>
              <a:t>示例</a:t>
            </a:r>
            <a:endParaRPr lang="en-US" altLang="zh-CN" smtClean="0"/>
          </a:p>
          <a:p>
            <a:endParaRPr lang="zh-CN" altLang="en-US" smtClean="0"/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325" y="1484313"/>
            <a:ext cx="765651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179388" y="0"/>
            <a:ext cx="7173912" cy="609600"/>
          </a:xfrm>
        </p:spPr>
        <p:txBody>
          <a:bodyPr/>
          <a:lstStyle/>
          <a:p>
            <a:r>
              <a:rPr lang="zh-CN" altLang="en-US" dirty="0" smtClean="0"/>
              <a:t>查询</a:t>
            </a:r>
            <a:r>
              <a:rPr lang="en-US" altLang="zh-CN" dirty="0" smtClean="0"/>
              <a:t>-</a:t>
            </a:r>
            <a:r>
              <a:rPr lang="zh-CN" altLang="en-US" dirty="0" smtClean="0"/>
              <a:t>查询与过滤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908050"/>
            <a:ext cx="8561388" cy="5473700"/>
          </a:xfrm>
        </p:spPr>
        <p:txBody>
          <a:bodyPr/>
          <a:lstStyle/>
          <a:p>
            <a:r>
              <a:rPr lang="zh-CN" altLang="en-US" b="1" dirty="0" smtClean="0"/>
              <a:t>查询语句中的过滤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有时候，你需要在 </a:t>
            </a:r>
            <a:r>
              <a:rPr lang="en-US" altLang="zh-CN" dirty="0"/>
              <a:t>filter </a:t>
            </a:r>
            <a:r>
              <a:rPr lang="zh-CN" altLang="en-US" dirty="0"/>
              <a:t>的上下文中使用一个 </a:t>
            </a:r>
            <a:r>
              <a:rPr lang="en-US" altLang="zh-CN" dirty="0"/>
              <a:t>query </a:t>
            </a:r>
            <a:r>
              <a:rPr lang="zh-CN" altLang="en-US" dirty="0" smtClean="0"/>
              <a:t>子句</a:t>
            </a:r>
            <a:endParaRPr lang="en-US" altLang="zh-CN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4864"/>
            <a:ext cx="6408712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459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r>
              <a:rPr lang="en-US" altLang="zh-CN" dirty="0"/>
              <a:t>-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25" y="1268760"/>
            <a:ext cx="8561388" cy="5040560"/>
          </a:xfrm>
        </p:spPr>
        <p:txBody>
          <a:bodyPr/>
          <a:lstStyle/>
          <a:p>
            <a:r>
              <a:rPr lang="en-US" altLang="zh-CN" dirty="0" smtClean="0"/>
              <a:t>Cluster</a:t>
            </a:r>
          </a:p>
          <a:p>
            <a:pPr lvl="1"/>
            <a:r>
              <a:rPr lang="en-US" altLang="zh-CN" sz="1600" dirty="0" smtClean="0"/>
              <a:t>ES</a:t>
            </a:r>
            <a:r>
              <a:rPr lang="zh-CN" altLang="en-US" sz="1600" dirty="0"/>
              <a:t>可以以单点或者集群方式运行，以一个整体对外提供</a:t>
            </a:r>
            <a:r>
              <a:rPr lang="en-US" altLang="zh-CN" sz="1600" dirty="0"/>
              <a:t>search</a:t>
            </a:r>
            <a:r>
              <a:rPr lang="zh-CN" altLang="en-US" sz="1600" dirty="0"/>
              <a:t>服务的所有节点组成</a:t>
            </a:r>
            <a:r>
              <a:rPr lang="en-US" altLang="zh-CN" sz="1600" dirty="0"/>
              <a:t>cluster</a:t>
            </a:r>
            <a:r>
              <a:rPr lang="zh-CN" altLang="en-US" sz="1600" dirty="0"/>
              <a:t>，组成这个</a:t>
            </a:r>
            <a:r>
              <a:rPr lang="en-US" altLang="zh-CN" sz="1600" dirty="0"/>
              <a:t>cluster</a:t>
            </a:r>
            <a:r>
              <a:rPr lang="zh-CN" altLang="en-US" sz="1600" dirty="0"/>
              <a:t>的各个节点叫做</a:t>
            </a:r>
            <a:r>
              <a:rPr lang="en-US" altLang="zh-CN" sz="1600" dirty="0"/>
              <a:t>node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dirty="0" smtClean="0"/>
              <a:t>Shard</a:t>
            </a:r>
          </a:p>
          <a:p>
            <a:pPr lvl="1"/>
            <a:r>
              <a:rPr lang="zh-CN" altLang="en-US" sz="1600" dirty="0"/>
              <a:t>通常叫分片，这是</a:t>
            </a:r>
            <a:r>
              <a:rPr lang="en-US" altLang="zh-CN" sz="1600" dirty="0"/>
              <a:t>ES</a:t>
            </a:r>
            <a:r>
              <a:rPr lang="zh-CN" altLang="en-US" sz="1600" dirty="0"/>
              <a:t>提供分布式搜索的基础，其含义为将一个完整的</a:t>
            </a:r>
            <a:r>
              <a:rPr lang="en-US" altLang="zh-CN" sz="1600" dirty="0"/>
              <a:t>index</a:t>
            </a:r>
            <a:r>
              <a:rPr lang="zh-CN" altLang="en-US" sz="1600" dirty="0"/>
              <a:t>分成若干部分存储在相同或不同的节点上，这些组成</a:t>
            </a:r>
            <a:r>
              <a:rPr lang="en-US" altLang="zh-CN" sz="1600" dirty="0"/>
              <a:t>index</a:t>
            </a:r>
            <a:r>
              <a:rPr lang="zh-CN" altLang="en-US" sz="1600" dirty="0"/>
              <a:t>的部分就叫做</a:t>
            </a:r>
            <a:r>
              <a:rPr lang="en-US" altLang="zh-CN" sz="1600" dirty="0"/>
              <a:t>shard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dirty="0" smtClean="0"/>
              <a:t>Replica</a:t>
            </a:r>
          </a:p>
          <a:p>
            <a:pPr lvl="1"/>
            <a:r>
              <a:rPr lang="zh-CN" altLang="en-US" sz="1600" dirty="0"/>
              <a:t>和</a:t>
            </a:r>
            <a:r>
              <a:rPr lang="en-US" altLang="zh-CN" sz="1600" dirty="0"/>
              <a:t>replication</a:t>
            </a:r>
            <a:r>
              <a:rPr lang="zh-CN" altLang="en-US" sz="1600" dirty="0"/>
              <a:t>通常指的都是一回事，即</a:t>
            </a:r>
            <a:r>
              <a:rPr lang="en-US" altLang="zh-CN" sz="1600" dirty="0"/>
              <a:t>index</a:t>
            </a:r>
            <a:r>
              <a:rPr lang="zh-CN" altLang="en-US" sz="1600" dirty="0"/>
              <a:t>的冗余备份，可以用于防止数据丢失，或者用来做负载分担。</a:t>
            </a:r>
            <a:endParaRPr lang="en-US" altLang="zh-CN" sz="1600" dirty="0"/>
          </a:p>
          <a:p>
            <a:pPr lvl="1"/>
            <a:endParaRPr lang="en-US" altLang="zh-CN" sz="1400" dirty="0"/>
          </a:p>
          <a:p>
            <a:pPr marL="342900" lvl="1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dirty="0">
                <a:cs typeface="+mn-cs"/>
              </a:rPr>
              <a:t>Recovery</a:t>
            </a:r>
          </a:p>
          <a:p>
            <a:pPr lvl="1"/>
            <a:r>
              <a:rPr lang="zh-CN" altLang="en-US" sz="1600" dirty="0"/>
              <a:t>代表数据恢复或叫数据重新分布，</a:t>
            </a:r>
            <a:r>
              <a:rPr lang="en-US" altLang="zh-CN" sz="1600" dirty="0" err="1"/>
              <a:t>es</a:t>
            </a:r>
            <a:r>
              <a:rPr lang="en-US" altLang="zh-CN" sz="1600" dirty="0"/>
              <a:t> </a:t>
            </a:r>
            <a:r>
              <a:rPr lang="zh-CN" altLang="en-US" sz="1600" dirty="0"/>
              <a:t>在有节点加入或退出时会根据机器的负载对索引分片进行重新分配，挂掉的节点重新启动时也会进行数据恢复。</a:t>
            </a:r>
            <a:endParaRPr lang="en-US" altLang="zh-CN" sz="1600" dirty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1984986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4"/>
          <p:cNvSpPr>
            <a:spLocks noGrp="1"/>
          </p:cNvSpPr>
          <p:nvPr>
            <p:ph idx="1"/>
          </p:nvPr>
        </p:nvSpPr>
        <p:spPr>
          <a:xfrm>
            <a:off x="301625" y="2590800"/>
            <a:ext cx="8561388" cy="1198563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r>
              <a:rPr lang="zh-CN" altLang="en-US" sz="4400" smtClean="0">
                <a:solidFill>
                  <a:srgbClr val="FF0000"/>
                </a:solidFill>
              </a:rPr>
              <a:t>谢谢！！！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r>
              <a:rPr lang="en-US" altLang="zh-CN" dirty="0"/>
              <a:t>-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306" y="1052736"/>
            <a:ext cx="8561388" cy="5040560"/>
          </a:xfrm>
        </p:spPr>
        <p:txBody>
          <a:bodyPr/>
          <a:lstStyle/>
          <a:p>
            <a:r>
              <a:rPr lang="en-US" altLang="zh-CN" dirty="0" smtClean="0"/>
              <a:t>River</a:t>
            </a:r>
          </a:p>
          <a:p>
            <a:pPr lvl="1"/>
            <a:r>
              <a:rPr lang="zh-CN" altLang="en-US" sz="1600" dirty="0"/>
              <a:t>代表 </a:t>
            </a:r>
            <a:r>
              <a:rPr lang="en-US" altLang="zh-CN" sz="1600" dirty="0" err="1"/>
              <a:t>es</a:t>
            </a:r>
            <a:r>
              <a:rPr lang="en-US" altLang="zh-CN" sz="1600" dirty="0"/>
              <a:t> </a:t>
            </a:r>
            <a:r>
              <a:rPr lang="zh-CN" altLang="en-US" sz="1600" dirty="0"/>
              <a:t>的一个数据源，也是其它存储方式（如：数据库）同步数据到</a:t>
            </a:r>
            <a:r>
              <a:rPr lang="en-US" altLang="zh-CN" sz="1600" dirty="0" err="1"/>
              <a:t>es</a:t>
            </a:r>
            <a:r>
              <a:rPr lang="zh-CN" altLang="en-US" sz="1600" dirty="0"/>
              <a:t>的一个方法。它是以插件方式存在的一个 </a:t>
            </a:r>
            <a:r>
              <a:rPr lang="en-US" altLang="zh-CN" sz="1600" dirty="0" err="1"/>
              <a:t>es</a:t>
            </a:r>
            <a:r>
              <a:rPr lang="en-US" altLang="zh-CN" sz="1600" dirty="0"/>
              <a:t> </a:t>
            </a:r>
            <a:r>
              <a:rPr lang="zh-CN" altLang="en-US" sz="1600" dirty="0"/>
              <a:t>服务，通过读取 </a:t>
            </a:r>
            <a:r>
              <a:rPr lang="en-US" altLang="zh-CN" sz="1600" dirty="0"/>
              <a:t>river </a:t>
            </a:r>
            <a:r>
              <a:rPr lang="zh-CN" altLang="en-US" sz="1600" dirty="0"/>
              <a:t>中的数据并把它索引到 </a:t>
            </a:r>
            <a:r>
              <a:rPr lang="en-US" altLang="zh-CN" sz="1600" dirty="0" err="1"/>
              <a:t>es</a:t>
            </a:r>
            <a:r>
              <a:rPr lang="en-US" altLang="zh-CN" sz="1600" dirty="0"/>
              <a:t> </a:t>
            </a:r>
            <a:r>
              <a:rPr lang="zh-CN" altLang="en-US" sz="1600" dirty="0"/>
              <a:t>中，官方的 </a:t>
            </a:r>
            <a:r>
              <a:rPr lang="en-US" altLang="zh-CN" sz="1600" dirty="0"/>
              <a:t>river </a:t>
            </a:r>
            <a:r>
              <a:rPr lang="zh-CN" altLang="en-US" sz="1600" dirty="0"/>
              <a:t>有 </a:t>
            </a:r>
            <a:r>
              <a:rPr lang="en-US" altLang="zh-CN" sz="1600" dirty="0" err="1"/>
              <a:t>couchDB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RabbitMQ</a:t>
            </a:r>
            <a:r>
              <a:rPr lang="zh-CN" altLang="en-US" sz="1600" dirty="0"/>
              <a:t>、</a:t>
            </a:r>
            <a:r>
              <a:rPr lang="en-US" altLang="zh-CN" sz="1600" dirty="0"/>
              <a:t>Twitter</a:t>
            </a:r>
            <a:r>
              <a:rPr lang="zh-CN" altLang="en-US" sz="1600" dirty="0"/>
              <a:t>、</a:t>
            </a:r>
            <a:r>
              <a:rPr lang="en-US" altLang="zh-CN" sz="1600" dirty="0"/>
              <a:t>Wikipedia</a:t>
            </a:r>
            <a:r>
              <a:rPr lang="zh-CN" altLang="en-US" sz="1600" dirty="0" smtClean="0"/>
              <a:t>。</a:t>
            </a:r>
            <a:endParaRPr lang="en-US" altLang="zh-CN" sz="1600" dirty="0"/>
          </a:p>
          <a:p>
            <a:r>
              <a:rPr lang="en-US" altLang="zh-CN" dirty="0" smtClean="0"/>
              <a:t>Gateway</a:t>
            </a:r>
          </a:p>
          <a:p>
            <a:pPr lvl="1"/>
            <a:r>
              <a:rPr lang="zh-CN" altLang="en-US" sz="1600" dirty="0"/>
              <a:t>代表 </a:t>
            </a:r>
            <a:r>
              <a:rPr lang="en-US" altLang="zh-CN" sz="1600" dirty="0" err="1"/>
              <a:t>es</a:t>
            </a:r>
            <a:r>
              <a:rPr lang="en-US" altLang="zh-CN" sz="1600" dirty="0"/>
              <a:t> </a:t>
            </a:r>
            <a:r>
              <a:rPr lang="zh-CN" altLang="en-US" sz="1600" dirty="0"/>
              <a:t>索引的持久化存储方式，</a:t>
            </a:r>
            <a:r>
              <a:rPr lang="en-US" altLang="zh-CN" sz="1600" dirty="0" err="1"/>
              <a:t>es</a:t>
            </a:r>
            <a:r>
              <a:rPr lang="zh-CN" altLang="en-US" sz="1600" dirty="0"/>
              <a:t>默认是先把索引存放到内存中，当内存满了时再持久化到硬盘。当这个 </a:t>
            </a:r>
            <a:r>
              <a:rPr lang="en-US" altLang="zh-CN" sz="1600" dirty="0" err="1"/>
              <a:t>es</a:t>
            </a:r>
            <a:r>
              <a:rPr lang="en-US" altLang="zh-CN" sz="1600" dirty="0"/>
              <a:t> </a:t>
            </a:r>
            <a:r>
              <a:rPr lang="zh-CN" altLang="en-US" sz="1600" dirty="0"/>
              <a:t>集群关闭再重新启动时就会从 </a:t>
            </a:r>
            <a:r>
              <a:rPr lang="en-US" altLang="zh-CN" sz="1600" dirty="0"/>
              <a:t>gateway </a:t>
            </a:r>
            <a:r>
              <a:rPr lang="zh-CN" altLang="en-US" sz="1600" dirty="0"/>
              <a:t>中读取索引数据。</a:t>
            </a:r>
            <a:r>
              <a:rPr lang="en-US" altLang="zh-CN" sz="1600" dirty="0" err="1"/>
              <a:t>es</a:t>
            </a:r>
            <a:r>
              <a:rPr lang="en-US" altLang="zh-CN" sz="1600" dirty="0"/>
              <a:t> </a:t>
            </a:r>
            <a:r>
              <a:rPr lang="zh-CN" altLang="en-US" sz="1600" dirty="0"/>
              <a:t>支持多种类型的 </a:t>
            </a:r>
            <a:r>
              <a:rPr lang="en-US" altLang="zh-CN" sz="1600" dirty="0"/>
              <a:t>gateway</a:t>
            </a:r>
            <a:r>
              <a:rPr lang="zh-CN" altLang="en-US" sz="1600" dirty="0"/>
              <a:t>，有本地文件系统（默认），分布式文件系统，</a:t>
            </a:r>
            <a:r>
              <a:rPr lang="en-US" altLang="zh-CN" sz="1600" dirty="0"/>
              <a:t>Hadoop </a:t>
            </a:r>
            <a:r>
              <a:rPr lang="zh-CN" altLang="en-US" sz="1600" dirty="0"/>
              <a:t>的 </a:t>
            </a:r>
            <a:r>
              <a:rPr lang="en-US" altLang="zh-CN" sz="1600" dirty="0"/>
              <a:t>HDFS </a:t>
            </a:r>
            <a:r>
              <a:rPr lang="zh-CN" altLang="en-US" sz="1600" dirty="0"/>
              <a:t>和 </a:t>
            </a:r>
            <a:r>
              <a:rPr lang="en-US" altLang="zh-CN" sz="1600" dirty="0"/>
              <a:t>amazon </a:t>
            </a:r>
            <a:r>
              <a:rPr lang="zh-CN" altLang="en-US" sz="1600" dirty="0"/>
              <a:t>的 </a:t>
            </a:r>
            <a:r>
              <a:rPr lang="en-US" altLang="zh-CN" sz="1600" dirty="0"/>
              <a:t>s3 </a:t>
            </a:r>
            <a:r>
              <a:rPr lang="zh-CN" altLang="en-US" sz="1600" dirty="0"/>
              <a:t>云存储服务。</a:t>
            </a:r>
            <a:endParaRPr lang="en-US" altLang="zh-CN" sz="1600" dirty="0"/>
          </a:p>
          <a:p>
            <a:r>
              <a:rPr lang="en-US" altLang="zh-CN" dirty="0" err="1" smtClean="0"/>
              <a:t>Discovery.zen</a:t>
            </a:r>
            <a:endParaRPr lang="en-US" altLang="zh-CN" dirty="0" smtClean="0"/>
          </a:p>
          <a:p>
            <a:pPr lvl="1"/>
            <a:r>
              <a:rPr lang="zh-CN" altLang="en-US" sz="1600" dirty="0"/>
              <a:t>代表 </a:t>
            </a:r>
            <a:r>
              <a:rPr lang="en-US" altLang="zh-CN" sz="1600" dirty="0" err="1"/>
              <a:t>es</a:t>
            </a:r>
            <a:r>
              <a:rPr lang="en-US" altLang="zh-CN" sz="1600" dirty="0"/>
              <a:t> </a:t>
            </a:r>
            <a:r>
              <a:rPr lang="zh-CN" altLang="en-US" sz="1600" dirty="0"/>
              <a:t>的自动发现节点机制，</a:t>
            </a:r>
            <a:r>
              <a:rPr lang="en-US" altLang="zh-CN" sz="1600" dirty="0" err="1"/>
              <a:t>es</a:t>
            </a:r>
            <a:r>
              <a:rPr lang="zh-CN" altLang="en-US" sz="1600" dirty="0"/>
              <a:t>是一个基于 </a:t>
            </a:r>
            <a:r>
              <a:rPr lang="en-US" altLang="zh-CN" sz="1600" dirty="0"/>
              <a:t>p2p </a:t>
            </a:r>
            <a:r>
              <a:rPr lang="zh-CN" altLang="en-US" sz="1600" dirty="0"/>
              <a:t>的系统，它先通过广播寻找存在的节点，再通过多播协议来进行节点之间的通信，同时也支持点对点的交互。</a:t>
            </a:r>
            <a:endParaRPr lang="en-US" altLang="zh-CN" sz="1400" dirty="0"/>
          </a:p>
          <a:p>
            <a:pPr marL="342900" lvl="1" indent="-342900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cs typeface="+mn-cs"/>
              </a:rPr>
              <a:t>Transport</a:t>
            </a:r>
            <a:endParaRPr lang="en-US" altLang="zh-CN" sz="2800" dirty="0">
              <a:cs typeface="+mn-cs"/>
            </a:endParaRPr>
          </a:p>
          <a:p>
            <a:pPr lvl="1"/>
            <a:r>
              <a:rPr lang="zh-CN" altLang="en-US" sz="1600" dirty="0"/>
              <a:t>代表</a:t>
            </a:r>
            <a:r>
              <a:rPr lang="en-US" altLang="zh-CN" sz="1600" dirty="0" err="1"/>
              <a:t>es</a:t>
            </a:r>
            <a:r>
              <a:rPr lang="en-US" altLang="zh-CN" sz="1600" dirty="0"/>
              <a:t> </a:t>
            </a:r>
            <a:r>
              <a:rPr lang="zh-CN" altLang="en-US" sz="1600" dirty="0"/>
              <a:t>内部节点或集群与客户端的交互方式，默认内部是使用 </a:t>
            </a:r>
            <a:r>
              <a:rPr lang="en-US" altLang="zh-CN" sz="1600" dirty="0" err="1"/>
              <a:t>tcp</a:t>
            </a:r>
            <a:r>
              <a:rPr lang="en-US" altLang="zh-CN" sz="1600" dirty="0"/>
              <a:t> </a:t>
            </a:r>
            <a:r>
              <a:rPr lang="zh-CN" altLang="en-US" sz="1600" dirty="0"/>
              <a:t>协议进行交互，同时它支持 </a:t>
            </a:r>
            <a:r>
              <a:rPr lang="en-US" altLang="zh-CN" sz="1600" dirty="0"/>
              <a:t>http </a:t>
            </a:r>
            <a:r>
              <a:rPr lang="zh-CN" altLang="en-US" sz="1600" dirty="0"/>
              <a:t>协议（</a:t>
            </a:r>
            <a:r>
              <a:rPr lang="en-US" altLang="zh-CN" sz="1600" dirty="0" err="1"/>
              <a:t>json</a:t>
            </a:r>
            <a:r>
              <a:rPr lang="zh-CN" altLang="en-US" sz="1600" dirty="0"/>
              <a:t>格式）、</a:t>
            </a:r>
            <a:r>
              <a:rPr lang="en-US" altLang="zh-CN" sz="1600" dirty="0"/>
              <a:t>thrift</a:t>
            </a:r>
            <a:r>
              <a:rPr lang="zh-CN" altLang="en-US" sz="1600" dirty="0"/>
              <a:t>、</a:t>
            </a:r>
            <a:r>
              <a:rPr lang="en-US" altLang="zh-CN" sz="1600" dirty="0"/>
              <a:t>servlet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memcached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zeroMQ</a:t>
            </a:r>
            <a:r>
              <a:rPr lang="zh-CN" altLang="en-US" sz="1600" dirty="0"/>
              <a:t>等的传输协议（通过插件方式集成）。</a:t>
            </a:r>
            <a:endParaRPr lang="en-US" altLang="zh-CN" sz="1600" dirty="0"/>
          </a:p>
          <a:p>
            <a:pPr lvl="1"/>
            <a:endParaRPr lang="en-US" altLang="zh-CN" sz="1400" dirty="0"/>
          </a:p>
          <a:p>
            <a:pPr lvl="1"/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043244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r>
              <a:rPr lang="en-US" altLang="zh-CN" dirty="0"/>
              <a:t>-</a:t>
            </a:r>
            <a:r>
              <a:rPr lang="zh-CN" altLang="en-US" dirty="0"/>
              <a:t>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306" y="1124744"/>
            <a:ext cx="8561388" cy="5040560"/>
          </a:xfrm>
        </p:spPr>
        <p:txBody>
          <a:bodyPr/>
          <a:lstStyle/>
          <a:p>
            <a:r>
              <a:rPr lang="en-US" altLang="zh-CN" dirty="0" smtClean="0"/>
              <a:t>Index</a:t>
            </a:r>
          </a:p>
          <a:p>
            <a:pPr lvl="1"/>
            <a:r>
              <a:rPr lang="en-US" altLang="zh-CN" sz="1600" dirty="0"/>
              <a:t>ES</a:t>
            </a:r>
            <a:r>
              <a:rPr lang="zh-CN" altLang="en-US" sz="1600" dirty="0"/>
              <a:t>存储数据的地方，类似于关系数据库的</a:t>
            </a:r>
            <a:r>
              <a:rPr lang="en-US" altLang="zh-CN" sz="1600" dirty="0" smtClean="0"/>
              <a:t>database</a:t>
            </a:r>
            <a:r>
              <a:rPr lang="zh-CN" altLang="en-US" sz="1600" dirty="0" smtClean="0"/>
              <a:t>，对应</a:t>
            </a:r>
            <a:r>
              <a:rPr lang="zh-CN" altLang="en-US" sz="1600" dirty="0"/>
              <a:t>一个逻辑数据库。一个</a:t>
            </a:r>
            <a:r>
              <a:rPr lang="en-US" altLang="zh-CN" sz="1600" dirty="0"/>
              <a:t>index</a:t>
            </a:r>
            <a:r>
              <a:rPr lang="zh-CN" altLang="en-US" sz="1600" dirty="0"/>
              <a:t>是一个索引的集合。</a:t>
            </a:r>
            <a:endParaRPr lang="en-US" altLang="zh-CN" sz="1600" dirty="0" smtClean="0"/>
          </a:p>
          <a:p>
            <a:r>
              <a:rPr lang="en-US" altLang="zh-CN" dirty="0" smtClean="0"/>
              <a:t>Document</a:t>
            </a:r>
          </a:p>
          <a:p>
            <a:pPr lvl="1"/>
            <a:r>
              <a:rPr lang="zh-CN" altLang="en-US" sz="1600" dirty="0"/>
              <a:t>类似</a:t>
            </a:r>
            <a:r>
              <a:rPr lang="zh-CN" altLang="en-US" sz="1600" dirty="0" smtClean="0"/>
              <a:t>数据库</a:t>
            </a:r>
            <a:r>
              <a:rPr lang="zh-CN" altLang="en-US" sz="1600" dirty="0"/>
              <a:t>里的一个行</a:t>
            </a:r>
            <a:r>
              <a:rPr lang="zh-CN" altLang="en-US" sz="1600" dirty="0" smtClean="0"/>
              <a:t>。在同一个</a:t>
            </a:r>
            <a:r>
              <a:rPr lang="en-US" altLang="zh-CN" sz="1600" dirty="0" smtClean="0"/>
              <a:t>type</a:t>
            </a:r>
            <a:r>
              <a:rPr lang="zh-CN" altLang="en-US" sz="1600" dirty="0" smtClean="0"/>
              <a:t>下面，</a:t>
            </a:r>
            <a:r>
              <a:rPr lang="zh-CN" altLang="en-US" sz="1600" dirty="0"/>
              <a:t>每一</a:t>
            </a:r>
            <a:r>
              <a:rPr lang="en-US" altLang="zh-CN" sz="1600" dirty="0"/>
              <a:t>Document</a:t>
            </a:r>
            <a:r>
              <a:rPr lang="zh-CN" altLang="en-US" sz="1600" dirty="0"/>
              <a:t>都有一个唯一的</a:t>
            </a:r>
            <a:r>
              <a:rPr lang="en-US" altLang="zh-CN" sz="1600" dirty="0"/>
              <a:t>ID</a:t>
            </a:r>
            <a:r>
              <a:rPr lang="zh-CN" altLang="en-US" sz="1600" dirty="0"/>
              <a:t>作为区分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en-US" altLang="zh-CN" dirty="0" smtClean="0"/>
              <a:t>Type</a:t>
            </a:r>
          </a:p>
          <a:p>
            <a:pPr lvl="1"/>
            <a:r>
              <a:rPr lang="zh-CN" altLang="en-US" sz="1600" dirty="0"/>
              <a:t>类似关系数据库的表，主要功能是将完全不同的数据分开，一个</a:t>
            </a:r>
            <a:r>
              <a:rPr lang="en-US" altLang="zh-CN" sz="1600" dirty="0"/>
              <a:t>index</a:t>
            </a:r>
            <a:r>
              <a:rPr lang="zh-CN" altLang="en-US" sz="1600" dirty="0"/>
              <a:t>里面可以有若干个</a:t>
            </a:r>
            <a:r>
              <a:rPr lang="en-US" altLang="zh-CN" sz="1600" dirty="0"/>
              <a:t>Document type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r>
              <a:rPr lang="en-US" altLang="zh-CN" dirty="0" smtClean="0"/>
              <a:t>Field</a:t>
            </a:r>
          </a:p>
          <a:p>
            <a:pPr lvl="1"/>
            <a:r>
              <a:rPr lang="zh-CN" altLang="en-US" sz="1600" dirty="0"/>
              <a:t>类似关系数据库的某一列，这是</a:t>
            </a:r>
            <a:r>
              <a:rPr lang="en-US" altLang="zh-CN" sz="1600" dirty="0"/>
              <a:t>ES</a:t>
            </a:r>
            <a:r>
              <a:rPr lang="zh-CN" altLang="en-US" sz="1600" dirty="0"/>
              <a:t>数据存储的最小单位</a:t>
            </a:r>
            <a:endParaRPr lang="en-US" altLang="zh-CN" sz="1600" dirty="0"/>
          </a:p>
          <a:p>
            <a:r>
              <a:rPr lang="en-US" altLang="zh-CN" dirty="0" smtClean="0"/>
              <a:t>Mapping</a:t>
            </a:r>
          </a:p>
          <a:p>
            <a:pPr lvl="1"/>
            <a:r>
              <a:rPr lang="zh-CN" altLang="en-US" sz="1600" dirty="0"/>
              <a:t>对应数据库里的表定义。</a:t>
            </a:r>
            <a:r>
              <a:rPr lang="en-US" altLang="zh-CN" sz="1600" dirty="0"/>
              <a:t>Mapping</a:t>
            </a:r>
            <a:r>
              <a:rPr lang="zh-CN" altLang="en-US" sz="1600" dirty="0"/>
              <a:t>是对于</a:t>
            </a:r>
            <a:r>
              <a:rPr lang="en-US" altLang="zh-CN" sz="1600" dirty="0"/>
              <a:t>index</a:t>
            </a:r>
            <a:r>
              <a:rPr lang="zh-CN" altLang="en-US" sz="1600" dirty="0"/>
              <a:t>上每种</a:t>
            </a:r>
            <a:r>
              <a:rPr lang="en-US" altLang="zh-CN" sz="1600" dirty="0"/>
              <a:t>type</a:t>
            </a:r>
            <a:r>
              <a:rPr lang="zh-CN" altLang="en-US" sz="1600" dirty="0"/>
              <a:t>的定义</a:t>
            </a:r>
            <a:r>
              <a:rPr lang="zh-CN" altLang="en-US" sz="1600" dirty="0" smtClean="0"/>
              <a:t>。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31586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3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安装与配置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0513" y="836613"/>
            <a:ext cx="8562975" cy="5616575"/>
          </a:xfrm>
        </p:spPr>
        <p:txBody>
          <a:bodyPr/>
          <a:lstStyle/>
          <a:p>
            <a:pPr>
              <a:defRPr/>
            </a:pPr>
            <a:r>
              <a:rPr lang="en-US" altLang="zh-CN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lang="zh-CN" altLang="en-US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依赖</a:t>
            </a:r>
            <a:endParaRPr lang="en-US" altLang="zh-CN" sz="1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err="1"/>
              <a:t>L</a:t>
            </a:r>
            <a:r>
              <a:rPr lang="en-US" altLang="zh-CN" sz="1600" dirty="0" err="1" smtClean="0"/>
              <a:t>ogstash</a:t>
            </a:r>
            <a:r>
              <a:rPr lang="zh-CN" altLang="en-US" sz="1600" dirty="0" smtClean="0"/>
              <a:t>是基本</a:t>
            </a:r>
            <a:r>
              <a:rPr lang="en-US" altLang="zh-CN" sz="1600" dirty="0" smtClean="0"/>
              <a:t>java</a:t>
            </a:r>
            <a:r>
              <a:rPr lang="zh-CN" altLang="en-US" sz="1600" dirty="0" smtClean="0"/>
              <a:t>开发，依赖</a:t>
            </a:r>
            <a:r>
              <a:rPr lang="en-US" altLang="zh-CN" sz="1600" dirty="0" smtClean="0"/>
              <a:t>Java 7</a:t>
            </a:r>
            <a:r>
              <a:rPr lang="zh-CN" altLang="en-US" sz="1600" dirty="0" smtClean="0"/>
              <a:t>及后续版本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使用前需要安装好</a:t>
            </a:r>
            <a:r>
              <a:rPr lang="en-US" altLang="zh-CN" sz="1600" dirty="0" smtClean="0"/>
              <a:t>JDK</a:t>
            </a:r>
            <a:r>
              <a:rPr lang="zh-CN" altLang="en-US" sz="1600" dirty="0" smtClean="0"/>
              <a:t>。执行</a:t>
            </a:r>
            <a:r>
              <a:rPr lang="en-US" altLang="zh-CN" sz="1600" dirty="0" smtClean="0"/>
              <a:t>java –version</a:t>
            </a:r>
            <a:r>
              <a:rPr lang="zh-CN" altLang="en-US" sz="1600" dirty="0" smtClean="0"/>
              <a:t>验证是否安装。</a:t>
            </a:r>
            <a:endParaRPr lang="en-US" altLang="zh-CN" sz="1600" dirty="0" smtClean="0"/>
          </a:p>
          <a:p>
            <a:pPr marL="400050" lvl="1" indent="0">
              <a:buFont typeface="Wingdings" panose="05000000000000000000" pitchFamily="2" charset="2"/>
              <a:buNone/>
              <a:defRPr/>
            </a:pPr>
            <a:endParaRPr lang="en-US" altLang="zh-CN" sz="1600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>
              <a:defRPr/>
            </a:pPr>
            <a:r>
              <a:rPr lang="zh-CN" altLang="en-US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启动</a:t>
            </a:r>
            <a:endParaRPr lang="en-US" altLang="zh-CN" sz="16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1" indent="0">
              <a:buNone/>
              <a:defRPr/>
            </a:pPr>
            <a:r>
              <a:rPr lang="zh-CN" altLang="en-US" sz="1600" dirty="0" smtClean="0"/>
              <a:t>官网下载安装包，解压直接执行</a:t>
            </a:r>
            <a:r>
              <a:rPr lang="en-US" altLang="zh-CN" sz="1600" dirty="0" err="1"/>
              <a:t>elasticsearch</a:t>
            </a:r>
            <a:r>
              <a:rPr lang="zh-CN" altLang="en-US" sz="1600" dirty="0"/>
              <a:t>即可</a:t>
            </a:r>
            <a:r>
              <a:rPr lang="zh-CN" altLang="en-US" sz="1600" dirty="0" smtClean="0"/>
              <a:t>启动</a:t>
            </a: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1" indent="0">
              <a:buNone/>
              <a:defRPr/>
            </a:pPr>
            <a:endParaRPr lang="en-US" altLang="zh-CN" sz="12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1" indent="0">
              <a:buNone/>
              <a:defRPr/>
            </a:pPr>
            <a:endParaRPr lang="en-US" altLang="zh-CN" sz="1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1" indent="0">
              <a:buNone/>
              <a:defRPr/>
            </a:pPr>
            <a:r>
              <a:rPr lang="zh-CN" altLang="en-US" sz="1600" dirty="0"/>
              <a:t>常驻进程模式运行</a:t>
            </a:r>
            <a:endParaRPr lang="en-US" altLang="zh-CN" sz="1600" dirty="0"/>
          </a:p>
          <a:p>
            <a:pPr marL="457200" lvl="1" indent="0">
              <a:buNone/>
              <a:defRPr/>
            </a:pPr>
            <a:endParaRPr lang="en-US" altLang="zh-CN" sz="1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1" indent="0">
              <a:buNone/>
              <a:defRPr/>
            </a:pPr>
            <a:endParaRPr lang="en-US" altLang="zh-CN" sz="1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1" indent="0">
              <a:buNone/>
              <a:defRPr/>
            </a:pPr>
            <a:r>
              <a:rPr lang="zh-CN" altLang="en-US" sz="1600" dirty="0"/>
              <a:t>运行</a:t>
            </a:r>
            <a:r>
              <a:rPr lang="zh-CN" altLang="en-US" sz="1600" dirty="0" smtClean="0"/>
              <a:t>命令</a:t>
            </a:r>
            <a:r>
              <a:rPr lang="en-US" altLang="zh-CN" sz="1600" dirty="0"/>
              <a:t>curl </a:t>
            </a:r>
            <a:r>
              <a:rPr lang="en-US" altLang="zh-CN" sz="1600" dirty="0" smtClean="0"/>
              <a:t>‘http</a:t>
            </a:r>
            <a:r>
              <a:rPr lang="en-US" altLang="zh-CN" sz="1600" dirty="0"/>
              <a:t>://localhost:9200/?</a:t>
            </a:r>
            <a:r>
              <a:rPr lang="en-US" altLang="zh-CN" sz="1600" dirty="0" smtClean="0"/>
              <a:t>pretty’</a:t>
            </a:r>
            <a:r>
              <a:rPr lang="zh-CN" altLang="en-US" sz="1600" dirty="0" smtClean="0"/>
              <a:t>验证安装</a:t>
            </a:r>
            <a:endParaRPr lang="en-US" altLang="zh-CN" sz="1600" dirty="0" smtClean="0"/>
          </a:p>
          <a:p>
            <a:pPr marL="457200" lvl="1" indent="0">
              <a:buNone/>
              <a:defRPr/>
            </a:pPr>
            <a:endParaRPr lang="en-US" altLang="zh-CN" sz="1600" dirty="0"/>
          </a:p>
          <a:p>
            <a:pPr marL="457200" lvl="1" indent="0">
              <a:buNone/>
              <a:defRPr/>
            </a:pPr>
            <a:endParaRPr lang="en-US" altLang="zh-CN" sz="1600" dirty="0"/>
          </a:p>
        </p:txBody>
      </p:sp>
      <p:pic>
        <p:nvPicPr>
          <p:cNvPr id="1331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700808"/>
            <a:ext cx="7199312" cy="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lgDash"/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163" y="2918273"/>
            <a:ext cx="7199312" cy="44381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163" y="3669986"/>
            <a:ext cx="7199312" cy="38095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449" y="4454689"/>
            <a:ext cx="5200000" cy="1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314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ChangeArrowheads="1"/>
          </p:cNvSpPr>
          <p:nvPr/>
        </p:nvSpPr>
        <p:spPr bwMode="auto">
          <a:xfrm>
            <a:off x="0" y="25241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4"/>
              </a:buBlip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33CC33"/>
              </a:buClr>
              <a:buFont typeface="Wingdings" panose="05000000000000000000" pitchFamily="2" charset="2"/>
              <a:buChar char="ä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Ü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Font typeface="Wingdings" panose="05000000000000000000" pitchFamily="2" charset="2"/>
              <a:buChar char="u"/>
              <a:defRPr kumimoji="1" sz="240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latinLnBrk="1" hangingPunct="1">
              <a:spcBef>
                <a:spcPct val="0"/>
              </a:spcBef>
              <a:buClrTx/>
              <a:buFontTx/>
              <a:buNone/>
            </a:pPr>
            <a:endParaRPr lang="zh-CN" altLang="en-US" sz="1600">
              <a:solidFill>
                <a:srgbClr val="FFFFFF"/>
              </a:solidFill>
              <a:ea typeface="楷体_GB2312" pitchFamily="49" charset="-122"/>
            </a:endParaRPr>
          </a:p>
        </p:txBody>
      </p:sp>
      <p:sp>
        <p:nvSpPr>
          <p:cNvPr id="13315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安装与配置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90513" y="836613"/>
            <a:ext cx="8562975" cy="5616575"/>
          </a:xfrm>
        </p:spPr>
        <p:txBody>
          <a:bodyPr/>
          <a:lstStyle/>
          <a:p>
            <a:pPr marL="342900" lvl="1" indent="-342900"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停止</a:t>
            </a:r>
            <a:endParaRPr lang="en-US" altLang="zh-CN" sz="16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400050" lvl="2" indent="0">
              <a:buClr>
                <a:srgbClr val="0000FF"/>
              </a:buClr>
              <a:buNone/>
              <a:defRPr/>
            </a:pPr>
            <a:r>
              <a:rPr lang="zh-CN" altLang="en-US" sz="1600" dirty="0" smtClean="0"/>
              <a:t>带</a:t>
            </a:r>
            <a:r>
              <a:rPr lang="zh-CN" altLang="en-US" sz="1600" dirty="0"/>
              <a:t>上参数</a:t>
            </a:r>
            <a:r>
              <a:rPr lang="en-US" altLang="zh-CN" sz="1600" dirty="0"/>
              <a:t>P,</a:t>
            </a:r>
            <a:r>
              <a:rPr lang="zh-CN" altLang="en-US" sz="1600" dirty="0"/>
              <a:t>可将</a:t>
            </a:r>
            <a:r>
              <a:rPr lang="en-US" altLang="zh-CN" sz="1600" dirty="0" err="1"/>
              <a:t>elastisearch</a:t>
            </a:r>
            <a:r>
              <a:rPr lang="zh-CN" altLang="en-US" sz="1600" dirty="0"/>
              <a:t>进程号写入指定文件</a:t>
            </a:r>
            <a:r>
              <a:rPr lang="en-US" altLang="zh-CN" sz="1600" dirty="0" err="1"/>
              <a:t>pid</a:t>
            </a:r>
            <a:r>
              <a:rPr lang="en-US" altLang="zh-CN" sz="1600" dirty="0"/>
              <a:t>, </a:t>
            </a:r>
            <a:r>
              <a:rPr lang="zh-CN" altLang="en-US" sz="1600" dirty="0"/>
              <a:t>随后可使用</a:t>
            </a:r>
            <a:r>
              <a:rPr lang="en-US" altLang="zh-CN" sz="1600" dirty="0"/>
              <a:t>kill</a:t>
            </a:r>
            <a:r>
              <a:rPr lang="zh-CN" altLang="en-US" sz="1600" dirty="0"/>
              <a:t>命令停止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457200" lvl="1" indent="0">
              <a:buNone/>
              <a:defRPr/>
            </a:pPr>
            <a:endParaRPr lang="en-US" altLang="zh-CN" sz="1600" dirty="0"/>
          </a:p>
          <a:p>
            <a:pPr marL="0" lvl="1" indent="0">
              <a:buClr>
                <a:srgbClr val="0000FF"/>
              </a:buClr>
              <a:buNone/>
              <a:defRPr/>
            </a:pPr>
            <a:endParaRPr lang="en-US" altLang="zh-CN" sz="16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lvl="1" indent="0">
              <a:buClr>
                <a:srgbClr val="0000FF"/>
              </a:buClr>
              <a:buNone/>
              <a:defRPr/>
            </a:pPr>
            <a:endParaRPr lang="en-US" altLang="zh-CN" sz="16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lvl="1" indent="-342900">
              <a:buClr>
                <a:srgbClr val="0000FF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插件</a:t>
            </a:r>
            <a:r>
              <a:rPr lang="en-US" altLang="zh-CN" sz="16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-Head</a:t>
            </a:r>
          </a:p>
          <a:p>
            <a:pPr marL="400050" lvl="2" indent="0">
              <a:buClr>
                <a:srgbClr val="0000FF"/>
              </a:buClr>
              <a:buNone/>
              <a:defRPr/>
            </a:pPr>
            <a:r>
              <a:rPr lang="en-US" altLang="zh-CN" sz="1200" dirty="0" err="1"/>
              <a:t>elasticsearch</a:t>
            </a:r>
            <a:r>
              <a:rPr lang="en-US" altLang="zh-CN" sz="1200" dirty="0"/>
              <a:t>-head</a:t>
            </a:r>
            <a:r>
              <a:rPr lang="zh-CN" altLang="en-US" sz="1200" dirty="0"/>
              <a:t>是一个</a:t>
            </a:r>
            <a:r>
              <a:rPr lang="en-US" altLang="zh-CN" sz="1200" dirty="0" err="1"/>
              <a:t>elasticsearch</a:t>
            </a:r>
            <a:r>
              <a:rPr lang="zh-CN" altLang="en-US" sz="1200" dirty="0"/>
              <a:t>的集群管理</a:t>
            </a:r>
            <a:r>
              <a:rPr lang="zh-CN" altLang="en-US" sz="1200" dirty="0" smtClean="0"/>
              <a:t>工具，安装</a:t>
            </a:r>
            <a:r>
              <a:rPr lang="zh-CN" altLang="en-US" sz="1200" dirty="0"/>
              <a:t>完成后</a:t>
            </a:r>
            <a:r>
              <a:rPr lang="en-US" altLang="zh-CN" sz="1200" dirty="0"/>
              <a:t>\plugins</a:t>
            </a:r>
            <a:r>
              <a:rPr lang="zh-CN" altLang="en-US" sz="1200" dirty="0"/>
              <a:t>目录下会有</a:t>
            </a:r>
            <a:r>
              <a:rPr lang="en-US" altLang="zh-CN" sz="1200" dirty="0"/>
              <a:t>head</a:t>
            </a:r>
            <a:r>
              <a:rPr lang="zh-CN" altLang="en-US" sz="1200" dirty="0"/>
              <a:t>的文件夹</a:t>
            </a:r>
            <a:r>
              <a:rPr lang="zh-CN" altLang="en-US" sz="1200" dirty="0" smtClean="0"/>
              <a:t>。</a:t>
            </a:r>
            <a:endParaRPr lang="en-US" altLang="zh-CN" sz="1200" dirty="0" smtClean="0"/>
          </a:p>
          <a:p>
            <a:pPr marL="400050" lvl="2" indent="0">
              <a:buClr>
                <a:srgbClr val="0000FF"/>
              </a:buClr>
              <a:buNone/>
              <a:defRPr/>
            </a:pPr>
            <a:r>
              <a:rPr lang="zh-CN" altLang="en-US" sz="1200" dirty="0" smtClean="0"/>
              <a:t>安装</a:t>
            </a:r>
            <a:r>
              <a:rPr lang="zh-CN" altLang="en-US" sz="1200" dirty="0"/>
              <a:t>命令：</a:t>
            </a:r>
            <a:r>
              <a:rPr lang="en-US" altLang="zh-CN" sz="1200" dirty="0"/>
              <a:t>\bin&gt;plugin -install </a:t>
            </a:r>
            <a:r>
              <a:rPr lang="zh-CN" altLang="en-US" sz="1200" dirty="0" smtClean="0"/>
              <a:t>。可以访问</a:t>
            </a:r>
            <a:r>
              <a:rPr lang="en-US" altLang="zh-CN" sz="1200" dirty="0" smtClean="0"/>
              <a:t>head</a:t>
            </a:r>
            <a:r>
              <a:rPr lang="zh-CN" altLang="en-US" sz="1200" dirty="0" smtClean="0"/>
              <a:t>页面</a:t>
            </a:r>
            <a:endParaRPr lang="en-US" altLang="zh-CN" sz="12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857250" lvl="3" indent="0">
              <a:buNone/>
              <a:defRPr/>
            </a:pPr>
            <a:r>
              <a:rPr lang="en-US" altLang="zh-CN" sz="1200" dirty="0" smtClean="0">
                <a:hlinkClick r:id="rId5"/>
              </a:rPr>
              <a:t>http</a:t>
            </a:r>
            <a:r>
              <a:rPr lang="en-US" altLang="zh-CN" sz="1200" dirty="0">
                <a:hlinkClick r:id="rId5"/>
              </a:rPr>
              <a:t>://localhost:9200/_plugin/head</a:t>
            </a:r>
            <a:r>
              <a:rPr lang="en-US" altLang="zh-CN" sz="1200" dirty="0" smtClean="0">
                <a:hlinkClick r:id="rId5"/>
              </a:rPr>
              <a:t>/</a:t>
            </a:r>
            <a:endParaRPr lang="en-US" altLang="zh-CN" sz="1200" b="1" dirty="0">
              <a:solidFill>
                <a:srgbClr val="0000FF"/>
              </a:solidFill>
              <a:ea typeface="楷体_GB2312" pitchFamily="49" charset="-122"/>
              <a:cs typeface="+mn-cs"/>
            </a:endParaRPr>
          </a:p>
          <a:p>
            <a:pPr marL="400050" lvl="2" indent="0">
              <a:buNone/>
              <a:defRPr/>
            </a:pPr>
            <a:endParaRPr lang="en-US" altLang="zh-CN" sz="1200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1556792"/>
            <a:ext cx="7215959" cy="5760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75" y="3284984"/>
            <a:ext cx="7215959" cy="302433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广东电信BPR推进情况汇报（省公司）">
  <a:themeElements>
    <a:clrScheme name="广东电信BPR推进情况汇报（省公司） 2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6699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B8CA"/>
      </a:accent5>
      <a:accent6>
        <a:srgbClr val="E75C00"/>
      </a:accent6>
      <a:hlink>
        <a:srgbClr val="663399"/>
      </a:hlink>
      <a:folHlink>
        <a:srgbClr val="FF0000"/>
      </a:folHlink>
    </a:clrScheme>
    <a:fontScheme name="广东电信BPR推进情况汇报（省公司）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1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folHlink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00FF"/>
          </a:buClr>
          <a:buSzTx/>
          <a:buFont typeface="Wingdings" pitchFamily="2" charset="2"/>
          <a:buNone/>
          <a:tabLst/>
          <a:defRPr kumimoji="1" lang="zh-CN" altLang="en-US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广东电信BPR推进情况汇报（省公司）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广东电信BPR推进情况汇报（省公司）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6699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E75C00"/>
        </a:accent6>
        <a:hlink>
          <a:srgbClr val="663399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广东电信BPR推进情况汇报（省公司）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336633"/>
        </a:accent1>
        <a:accent2>
          <a:srgbClr val="336666"/>
        </a:accent2>
        <a:accent3>
          <a:srgbClr val="FFFFFF"/>
        </a:accent3>
        <a:accent4>
          <a:srgbClr val="000000"/>
        </a:accent4>
        <a:accent5>
          <a:srgbClr val="ADB8AD"/>
        </a:accent5>
        <a:accent6>
          <a:srgbClr val="2D5C5C"/>
        </a:accent6>
        <a:hlink>
          <a:srgbClr val="990033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广东电信BPR推进情况汇报（省公司）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CC33"/>
        </a:accent1>
        <a:accent2>
          <a:srgbClr val="66CC00"/>
        </a:accent2>
        <a:accent3>
          <a:srgbClr val="FFFFFF"/>
        </a:accent3>
        <a:accent4>
          <a:srgbClr val="000000"/>
        </a:accent4>
        <a:accent5>
          <a:srgbClr val="E2E2AD"/>
        </a:accent5>
        <a:accent6>
          <a:srgbClr val="5CB900"/>
        </a:accent6>
        <a:hlink>
          <a:srgbClr val="0099CC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广东电信BPR推进情况汇报（省公司） 2">
    <a:dk1>
      <a:srgbClr val="000000"/>
    </a:dk1>
    <a:lt1>
      <a:srgbClr val="FFFFFF"/>
    </a:lt1>
    <a:dk2>
      <a:srgbClr val="000000"/>
    </a:dk2>
    <a:lt2>
      <a:srgbClr val="C0C0C0"/>
    </a:lt2>
    <a:accent1>
      <a:srgbClr val="006699"/>
    </a:accent1>
    <a:accent2>
      <a:srgbClr val="FF6600"/>
    </a:accent2>
    <a:accent3>
      <a:srgbClr val="FFFFFF"/>
    </a:accent3>
    <a:accent4>
      <a:srgbClr val="000000"/>
    </a:accent4>
    <a:accent5>
      <a:srgbClr val="AAB8CA"/>
    </a:accent5>
    <a:accent6>
      <a:srgbClr val="E75C00"/>
    </a:accent6>
    <a:hlink>
      <a:srgbClr val="663399"/>
    </a:hlink>
    <a:folHlink>
      <a:srgbClr val="FF0000"/>
    </a:folHlink>
  </a:clrScheme>
</a:themeOverride>
</file>

<file path=ppt/theme/themeOverride2.xml><?xml version="1.0" encoding="utf-8"?>
<a:themeOverride xmlns:a="http://schemas.openxmlformats.org/drawingml/2006/main">
  <a:clrScheme name="广东电信BPR推进情况汇报（省公司） 2">
    <a:dk1>
      <a:srgbClr val="000000"/>
    </a:dk1>
    <a:lt1>
      <a:srgbClr val="FFFFFF"/>
    </a:lt1>
    <a:dk2>
      <a:srgbClr val="000000"/>
    </a:dk2>
    <a:lt2>
      <a:srgbClr val="C0C0C0"/>
    </a:lt2>
    <a:accent1>
      <a:srgbClr val="006699"/>
    </a:accent1>
    <a:accent2>
      <a:srgbClr val="FF6600"/>
    </a:accent2>
    <a:accent3>
      <a:srgbClr val="FFFFFF"/>
    </a:accent3>
    <a:accent4>
      <a:srgbClr val="000000"/>
    </a:accent4>
    <a:accent5>
      <a:srgbClr val="AAB8CA"/>
    </a:accent5>
    <a:accent6>
      <a:srgbClr val="E75C00"/>
    </a:accent6>
    <a:hlink>
      <a:srgbClr val="663399"/>
    </a:hlink>
    <a:folHlink>
      <a:srgbClr val="FF0000"/>
    </a:folHlink>
  </a:clrScheme>
</a:themeOverride>
</file>

<file path=ppt/theme/themeOverride3.xml><?xml version="1.0" encoding="utf-8"?>
<a:themeOverride xmlns:a="http://schemas.openxmlformats.org/drawingml/2006/main">
  <a:clrScheme name="广东电信BPR推进情况汇报（省公司） 2">
    <a:dk1>
      <a:srgbClr val="000000"/>
    </a:dk1>
    <a:lt1>
      <a:srgbClr val="FFFFFF"/>
    </a:lt1>
    <a:dk2>
      <a:srgbClr val="000000"/>
    </a:dk2>
    <a:lt2>
      <a:srgbClr val="C0C0C0"/>
    </a:lt2>
    <a:accent1>
      <a:srgbClr val="006699"/>
    </a:accent1>
    <a:accent2>
      <a:srgbClr val="FF6600"/>
    </a:accent2>
    <a:accent3>
      <a:srgbClr val="FFFFFF"/>
    </a:accent3>
    <a:accent4>
      <a:srgbClr val="000000"/>
    </a:accent4>
    <a:accent5>
      <a:srgbClr val="AAB8CA"/>
    </a:accent5>
    <a:accent6>
      <a:srgbClr val="E75C00"/>
    </a:accent6>
    <a:hlink>
      <a:srgbClr val="663399"/>
    </a:hlink>
    <a:folHlink>
      <a:srgbClr val="FF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21835</TotalTime>
  <Words>3816</Words>
  <Application>Microsoft Office PowerPoint</Application>
  <PresentationFormat>全屏显示(4:3)</PresentationFormat>
  <Paragraphs>493</Paragraphs>
  <Slides>50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黑体</vt:lpstr>
      <vt:lpstr>楷体_GB2312</vt:lpstr>
      <vt:lpstr>宋体</vt:lpstr>
      <vt:lpstr>微软雅黑</vt:lpstr>
      <vt:lpstr>Arial</vt:lpstr>
      <vt:lpstr>Times New Roman</vt:lpstr>
      <vt:lpstr>Wingdings</vt:lpstr>
      <vt:lpstr>广东电信BPR推进情况汇报（省公司）</vt:lpstr>
      <vt:lpstr>PowerPoint 演示文稿</vt:lpstr>
      <vt:lpstr>汇报提纲</vt:lpstr>
      <vt:lpstr>概述-特点</vt:lpstr>
      <vt:lpstr>概述-架构</vt:lpstr>
      <vt:lpstr>概述-概念</vt:lpstr>
      <vt:lpstr>概述-概念</vt:lpstr>
      <vt:lpstr>概述-概念</vt:lpstr>
      <vt:lpstr>安装与配置</vt:lpstr>
      <vt:lpstr>安装与配置</vt:lpstr>
      <vt:lpstr>安装与配置</vt:lpstr>
      <vt:lpstr>安装与配置</vt:lpstr>
      <vt:lpstr>安装与管理</vt:lpstr>
      <vt:lpstr>管理-Restful</vt:lpstr>
      <vt:lpstr>管理-文档</vt:lpstr>
      <vt:lpstr>管理-文档</vt:lpstr>
      <vt:lpstr>管理-文档</vt:lpstr>
      <vt:lpstr>管理-文档</vt:lpstr>
      <vt:lpstr>管理-文档</vt:lpstr>
      <vt:lpstr>管理-文档</vt:lpstr>
      <vt:lpstr>管理-映射</vt:lpstr>
      <vt:lpstr>管理-映射</vt:lpstr>
      <vt:lpstr>管理-映射</vt:lpstr>
      <vt:lpstr>管理-索引</vt:lpstr>
      <vt:lpstr>管理-索引</vt:lpstr>
      <vt:lpstr>管理-别名</vt:lpstr>
      <vt:lpstr>管理-设置</vt:lpstr>
      <vt:lpstr>管理-设置</vt:lpstr>
      <vt:lpstr>管理-模板</vt:lpstr>
      <vt:lpstr>管理-模板</vt:lpstr>
      <vt:lpstr>管理-监控</vt:lpstr>
      <vt:lpstr>管理-监控</vt:lpstr>
      <vt:lpstr>管理-监控</vt:lpstr>
      <vt:lpstr>管理-状态</vt:lpstr>
      <vt:lpstr>管理-状态</vt:lpstr>
      <vt:lpstr>查询-空查询</vt:lpstr>
      <vt:lpstr>查询-结构化查询</vt:lpstr>
      <vt:lpstr>查询-结构化查询</vt:lpstr>
      <vt:lpstr>查询-结构化查询</vt:lpstr>
      <vt:lpstr>查询-结构化查询</vt:lpstr>
      <vt:lpstr>查询-结构化查询</vt:lpstr>
      <vt:lpstr>查询-结构化查询</vt:lpstr>
      <vt:lpstr>查询-结构化查询</vt:lpstr>
      <vt:lpstr>查询-结构化查询</vt:lpstr>
      <vt:lpstr>查询-结构化查询</vt:lpstr>
      <vt:lpstr>查询-结构化查询</vt:lpstr>
      <vt:lpstr>查询-过滤</vt:lpstr>
      <vt:lpstr>查询-查询与过滤</vt:lpstr>
      <vt:lpstr>配置-示例</vt:lpstr>
      <vt:lpstr>查询-查询与过滤</vt:lpstr>
      <vt:lpstr>PowerPoint 演示文稿</vt:lpstr>
    </vt:vector>
  </TitlesOfParts>
  <Company>gdctc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zhanglei</dc:creator>
  <cp:lastModifiedBy>Windows 用户</cp:lastModifiedBy>
  <cp:revision>2204</cp:revision>
  <dcterms:created xsi:type="dcterms:W3CDTF">2004-11-22T08:12:50Z</dcterms:created>
  <dcterms:modified xsi:type="dcterms:W3CDTF">2016-11-27T14:11:28Z</dcterms:modified>
</cp:coreProperties>
</file>