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755" r:id="rId2"/>
    <p:sldId id="756" r:id="rId3"/>
    <p:sldId id="757" r:id="rId4"/>
    <p:sldId id="758" r:id="rId5"/>
    <p:sldId id="769" r:id="rId6"/>
    <p:sldId id="759" r:id="rId7"/>
    <p:sldId id="813" r:id="rId8"/>
    <p:sldId id="770" r:id="rId9"/>
    <p:sldId id="778" r:id="rId10"/>
    <p:sldId id="771" r:id="rId11"/>
    <p:sldId id="779" r:id="rId12"/>
    <p:sldId id="782" r:id="rId13"/>
    <p:sldId id="762" r:id="rId14"/>
    <p:sldId id="780" r:id="rId15"/>
    <p:sldId id="783" r:id="rId16"/>
    <p:sldId id="781" r:id="rId17"/>
    <p:sldId id="784" r:id="rId18"/>
    <p:sldId id="785" r:id="rId19"/>
    <p:sldId id="786" r:id="rId20"/>
    <p:sldId id="787" r:id="rId21"/>
    <p:sldId id="788" r:id="rId22"/>
    <p:sldId id="789" r:id="rId23"/>
    <p:sldId id="792" r:id="rId24"/>
    <p:sldId id="790" r:id="rId25"/>
    <p:sldId id="791" r:id="rId26"/>
    <p:sldId id="804" r:id="rId27"/>
    <p:sldId id="803" r:id="rId28"/>
    <p:sldId id="793" r:id="rId29"/>
    <p:sldId id="794" r:id="rId30"/>
    <p:sldId id="805" r:id="rId31"/>
    <p:sldId id="809" r:id="rId32"/>
    <p:sldId id="806" r:id="rId33"/>
    <p:sldId id="807" r:id="rId34"/>
    <p:sldId id="811" r:id="rId35"/>
    <p:sldId id="812" r:id="rId36"/>
    <p:sldId id="810" r:id="rId37"/>
    <p:sldId id="764" r:id="rId38"/>
  </p:sldIdLst>
  <p:sldSz cx="9144000" cy="6858000" type="screen4x3"/>
  <p:notesSz cx="6640513" cy="99044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C3300"/>
    <a:srgbClr val="FFCC66"/>
    <a:srgbClr val="FFFF00"/>
    <a:srgbClr val="FFFF99"/>
    <a:srgbClr val="99FF99"/>
    <a:srgbClr val="0066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8" autoAdjust="0"/>
    <p:restoredTop sz="82103" autoAdjust="0"/>
  </p:normalViewPr>
  <p:slideViewPr>
    <p:cSldViewPr>
      <p:cViewPr varScale="1">
        <p:scale>
          <a:sx n="61" d="100"/>
          <a:sy n="61" d="100"/>
        </p:scale>
        <p:origin x="168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33" tIns="45218" rIns="90433" bIns="45218" numCol="1" anchor="t" anchorCtr="0" compatLnSpc="1">
            <a:prstTxWarp prst="textNoShape">
              <a:avLst/>
            </a:prstTxWarp>
          </a:bodyPr>
          <a:lstStyle>
            <a:lvl1pPr defTabSz="903288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0788" y="0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33" tIns="45218" rIns="90433" bIns="45218" numCol="1" anchor="t" anchorCtr="0" compatLnSpc="1">
            <a:prstTxWarp prst="textNoShape">
              <a:avLst/>
            </a:prstTxWarp>
          </a:bodyPr>
          <a:lstStyle>
            <a:lvl1pPr algn="r" defTabSz="903288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33" tIns="45218" rIns="90433" bIns="45218" numCol="1" anchor="b" anchorCtr="0" compatLnSpc="1">
            <a:prstTxWarp prst="textNoShape">
              <a:avLst/>
            </a:prstTxWarp>
          </a:bodyPr>
          <a:lstStyle>
            <a:lvl1pPr defTabSz="903288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33" tIns="45218" rIns="90433" bIns="45218" numCol="1" anchor="b" anchorCtr="0" compatLnSpc="1">
            <a:prstTxWarp prst="textNoShape">
              <a:avLst/>
            </a:prstTxWarp>
          </a:bodyPr>
          <a:lstStyle>
            <a:lvl1pPr algn="r" defTabSz="903288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6245EB9-A032-4DD0-B680-B4DAD13BDE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81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3" tIns="45263" rIns="90523" bIns="45263" numCol="1" anchor="t" anchorCtr="0" compatLnSpc="1">
            <a:prstTxWarp prst="textNoShape">
              <a:avLst/>
            </a:prstTxWarp>
          </a:bodyPr>
          <a:lstStyle>
            <a:lvl1pPr defTabSz="904875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3" tIns="45263" rIns="90523" bIns="45263" numCol="1" anchor="t" anchorCtr="0" compatLnSpc="1">
            <a:prstTxWarp prst="textNoShape">
              <a:avLst/>
            </a:prstTxWarp>
          </a:bodyPr>
          <a:lstStyle>
            <a:lvl1pPr algn="r" defTabSz="904875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7725" y="742950"/>
            <a:ext cx="4948238" cy="3711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705350"/>
            <a:ext cx="5313363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3" tIns="45263" rIns="90523" bIns="45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3" tIns="45263" rIns="90523" bIns="45263" numCol="1" anchor="b" anchorCtr="0" compatLnSpc="1">
            <a:prstTxWarp prst="textNoShape">
              <a:avLst/>
            </a:prstTxWarp>
          </a:bodyPr>
          <a:lstStyle>
            <a:lvl1pPr defTabSz="904875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407525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3" tIns="45263" rIns="90523" bIns="45263" numCol="1" anchor="b" anchorCtr="0" compatLnSpc="1">
            <a:prstTxWarp prst="textNoShape">
              <a:avLst/>
            </a:prstTxWarp>
          </a:bodyPr>
          <a:lstStyle>
            <a:lvl1pPr algn="r" defTabSz="904875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F68C618-8C3F-404F-8D93-54451DF7EF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182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r>
              <a:rPr lang="zh-CN" altLang="en-US" smtClean="0"/>
              <a:t>大家好，今天我们开始讲一讲</a:t>
            </a:r>
            <a:r>
              <a:rPr lang="en-US" altLang="zh-CN" smtClean="0"/>
              <a:t>ELKStack</a:t>
            </a:r>
            <a:r>
              <a:rPr lang="zh-CN" altLang="en-US" smtClean="0"/>
              <a:t>当中“</a:t>
            </a:r>
            <a:r>
              <a:rPr lang="en-US" altLang="zh-CN" smtClean="0"/>
              <a:t>L</a:t>
            </a:r>
            <a:r>
              <a:rPr lang="zh-CN" altLang="en-US" smtClean="0"/>
              <a:t>”，即</a:t>
            </a:r>
            <a:r>
              <a:rPr lang="en-US" altLang="zh-CN" smtClean="0"/>
              <a:t>Logstash</a:t>
            </a:r>
            <a:r>
              <a:rPr lang="zh-CN" altLang="en-US" smtClean="0"/>
              <a:t>。</a:t>
            </a:r>
          </a:p>
        </p:txBody>
      </p:sp>
      <p:sp>
        <p:nvSpPr>
          <p:cNvPr id="6148" name="灯片编号占位符 3"/>
          <p:cNvSpPr txBox="1">
            <a:spLocks noGrp="1"/>
          </p:cNvSpPr>
          <p:nvPr/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2C3B1A6F-9187-4853-9EB7-D1594A51C4E0}" type="slidenum">
              <a:rPr kumimoji="0" lang="en-US" altLang="zh-CN" sz="1200" b="0">
                <a:ea typeface="宋体" panose="02010600030101010101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0" lang="en-US" altLang="zh-CN" sz="12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98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D86ADA5E-49A9-4B2E-AC39-371334F92323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241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155DDF1D-EAFD-4800-B6E3-FCF773BD888D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3421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8578C92C-45EE-42F7-B457-68EBF552341F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215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F452BF1B-9053-43B9-AD65-604359E21D3B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271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6212DA65-5EEB-4F8E-92BD-D99726EE37DB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716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7E77BA79-EA2A-40E5-96A7-CFA9F65493BB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1726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5F1CC86-7E3E-487A-BC1F-426A5FB69C6C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3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D68C13AE-306F-4C70-B6F3-4F7AC1BC882D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149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36FD4DC4-869C-4F58-9B10-22A79C443DFB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8036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C562492-F68A-4FE9-A6AF-5E41E42D350C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588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r>
              <a:rPr lang="zh-CN" altLang="en-US" smtClean="0"/>
              <a:t>我们将从</a:t>
            </a:r>
            <a:r>
              <a:rPr lang="en-US" altLang="zh-CN" smtClean="0"/>
              <a:t>4</a:t>
            </a:r>
            <a:r>
              <a:rPr lang="zh-CN" altLang="en-US" smtClean="0"/>
              <a:t>个章节来讲</a:t>
            </a:r>
            <a:r>
              <a:rPr lang="en-US" altLang="zh-CN" smtClean="0"/>
              <a:t>Logstash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第一章节 概述 主要讲</a:t>
            </a:r>
            <a:r>
              <a:rPr lang="en-US" altLang="zh-CN" smtClean="0"/>
              <a:t>Logstash</a:t>
            </a:r>
            <a:r>
              <a:rPr lang="zh-CN" altLang="en-US" smtClean="0"/>
              <a:t>是什么。</a:t>
            </a:r>
            <a:endParaRPr lang="en-US" altLang="zh-CN" smtClean="0"/>
          </a:p>
          <a:p>
            <a:r>
              <a:rPr lang="zh-CN" altLang="en-US" smtClean="0"/>
              <a:t>第二章节 安装 主要讲</a:t>
            </a:r>
            <a:r>
              <a:rPr lang="en-US" altLang="zh-CN" smtClean="0"/>
              <a:t>Logstash</a:t>
            </a:r>
            <a:r>
              <a:rPr lang="zh-CN" altLang="en-US" smtClean="0"/>
              <a:t>与</a:t>
            </a:r>
            <a:r>
              <a:rPr lang="en-US" altLang="zh-CN" smtClean="0"/>
              <a:t>Logstash-plugin</a:t>
            </a:r>
            <a:r>
              <a:rPr lang="zh-CN" altLang="en-US" smtClean="0"/>
              <a:t>的安装。</a:t>
            </a:r>
            <a:endParaRPr lang="en-US" altLang="zh-CN" smtClean="0"/>
          </a:p>
          <a:p>
            <a:r>
              <a:rPr lang="zh-CN" altLang="en-US" smtClean="0"/>
              <a:t>第三章节 配置 主要讲配置的语法与常用插件。</a:t>
            </a:r>
            <a:endParaRPr lang="en-US" altLang="zh-CN" smtClean="0"/>
          </a:p>
          <a:p>
            <a:r>
              <a:rPr lang="zh-CN" altLang="en-US" smtClean="0"/>
              <a:t>第四章节 监控 主要是讲如何监控</a:t>
            </a:r>
            <a:r>
              <a:rPr lang="en-US" altLang="zh-CN" smtClean="0"/>
              <a:t>Logstash</a:t>
            </a:r>
            <a:r>
              <a:rPr lang="zh-CN" altLang="en-US" smtClean="0"/>
              <a:t>。</a:t>
            </a:r>
          </a:p>
        </p:txBody>
      </p:sp>
      <p:sp>
        <p:nvSpPr>
          <p:cNvPr id="8196" name="灯片编号占位符 3"/>
          <p:cNvSpPr txBox="1">
            <a:spLocks noGrp="1"/>
          </p:cNvSpPr>
          <p:nvPr/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8D029B49-E3B5-4386-AC1A-398E4A88CB25}" type="slidenum">
              <a:rPr kumimoji="0" lang="en-US" altLang="zh-CN" sz="1200" b="0">
                <a:ea typeface="宋体" panose="02010600030101010101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0" lang="en-US" altLang="zh-CN" sz="12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743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AB9A319-2D35-46FF-B0D2-1A71AF9C3E33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270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769C0F9A-A8B2-4D62-B83C-BEB6C66087DC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221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C9DA645F-EEF4-4064-A1F5-334962B99016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812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0B8B490E-E3AB-4FCA-83F2-079EDB46ACF2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553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1D369CAE-A718-40E0-8C50-6FC9E37A4C72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281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89DB5FD2-CDB0-4317-A7EC-7F44CBF3F325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342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66F6DF89-6529-4467-ABED-B434D5CE50DC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5673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17960D71-4291-4454-8AA1-706A5974F2C0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645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67715750-BBEF-4EA5-81F0-0CD19EE6CD31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6223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CB405309-6329-4E5D-BC36-6104BD8C4EB1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621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zh-CN" sz="1600" b="1" smtClean="0">
                <a:latin typeface="楷体_GB2312" pitchFamily="49" charset="-122"/>
                <a:ea typeface="楷体_GB2312" pitchFamily="49" charset="-122"/>
              </a:rPr>
              <a:t>Logstash </a:t>
            </a:r>
            <a:r>
              <a:rPr lang="zh-CN" altLang="en-US" sz="1600" b="1" smtClean="0">
                <a:latin typeface="楷体_GB2312" pitchFamily="49" charset="-122"/>
                <a:ea typeface="楷体_GB2312" pitchFamily="49" charset="-122"/>
              </a:rPr>
              <a:t>是一个开源的、服务端的能够持续不断的搜集、处理、转发的多数据源数据管道工具。</a:t>
            </a:r>
            <a:endParaRPr lang="en-US" altLang="zh-CN" sz="1600" b="1" smtClean="0">
              <a:latin typeface="楷体_GB2312" pitchFamily="49" charset="-122"/>
              <a:ea typeface="楷体_GB2312" pitchFamily="49" charset="-122"/>
            </a:endParaRPr>
          </a:p>
          <a:p>
            <a:pPr marL="0" lvl="1"/>
            <a:r>
              <a:rPr lang="zh-CN" altLang="en-US" sz="1600" b="1" smtClean="0">
                <a:latin typeface="楷体_GB2312" pitchFamily="49" charset="-122"/>
                <a:ea typeface="楷体_GB2312" pitchFamily="49" charset="-122"/>
              </a:rPr>
              <a:t>通常与</a:t>
            </a:r>
            <a:r>
              <a:rPr lang="en-US" altLang="zh-CN" sz="1600" b="1" smtClean="0">
                <a:latin typeface="楷体_GB2312" pitchFamily="49" charset="-122"/>
                <a:ea typeface="楷体_GB2312" pitchFamily="49" charset="-122"/>
              </a:rPr>
              <a:t>ELK</a:t>
            </a:r>
            <a:r>
              <a:rPr lang="zh-CN" altLang="en-US" sz="1600" b="1" smtClean="0">
                <a:latin typeface="楷体_GB2312" pitchFamily="49" charset="-122"/>
                <a:ea typeface="楷体_GB2312" pitchFamily="49" charset="-122"/>
              </a:rPr>
              <a:t>当中的</a:t>
            </a:r>
            <a:r>
              <a:rPr lang="en-US" altLang="zh-CN" sz="1600" b="1" smtClean="0">
                <a:latin typeface="楷体_GB2312" pitchFamily="49" charset="-122"/>
                <a:ea typeface="楷体_GB2312" pitchFamily="49" charset="-122"/>
              </a:rPr>
              <a:t>Elasticsearch</a:t>
            </a:r>
            <a:r>
              <a:rPr lang="zh-CN" altLang="en-US" sz="1600" b="1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600" b="1" smtClean="0">
                <a:latin typeface="楷体_GB2312" pitchFamily="49" charset="-122"/>
                <a:ea typeface="楷体_GB2312" pitchFamily="49" charset="-122"/>
              </a:rPr>
              <a:t>Kibana</a:t>
            </a:r>
            <a:r>
              <a:rPr lang="zh-CN" altLang="en-US" sz="1600" b="1" smtClean="0">
                <a:latin typeface="楷体_GB2312" pitchFamily="49" charset="-122"/>
                <a:ea typeface="楷体_GB2312" pitchFamily="49" charset="-122"/>
              </a:rPr>
              <a:t>一起用于日志系统。</a:t>
            </a:r>
            <a:endParaRPr lang="en-US" altLang="zh-CN" sz="1600" b="1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2789964-EE87-4150-8E98-6E0283B5E52F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5600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C218ACC7-143E-4D8B-BE48-23C3DE79D3F4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4607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389EA958-66DC-4DB9-8807-1A8EA7A83E6E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325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Logstash </a:t>
            </a:r>
            <a:r>
              <a:rPr lang="zh-CN" altLang="en-US" smtClean="0"/>
              <a:t>是一个运行在 </a:t>
            </a:r>
            <a:r>
              <a:rPr lang="en-US" altLang="zh-CN" smtClean="0"/>
              <a:t>JVM </a:t>
            </a:r>
            <a:r>
              <a:rPr lang="zh-CN" altLang="en-US" smtClean="0"/>
              <a:t>上的软件，也就意味着 </a:t>
            </a:r>
            <a:r>
              <a:rPr lang="en-US" altLang="zh-CN" smtClean="0"/>
              <a:t>JMX </a:t>
            </a:r>
            <a:r>
              <a:rPr lang="zh-CN" altLang="en-US" smtClean="0"/>
              <a:t>这种对 </a:t>
            </a:r>
            <a:r>
              <a:rPr lang="en-US" altLang="zh-CN" smtClean="0"/>
              <a:t>JVM </a:t>
            </a:r>
            <a:r>
              <a:rPr lang="zh-CN" altLang="en-US" smtClean="0"/>
              <a:t>的通用监控方式对 </a:t>
            </a:r>
            <a:r>
              <a:rPr lang="en-US" altLang="zh-CN" smtClean="0"/>
              <a:t>Logstash </a:t>
            </a:r>
            <a:r>
              <a:rPr lang="zh-CN" altLang="en-US" smtClean="0"/>
              <a:t>也是一样有效果的。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D0731502-75D0-49C3-8212-B3E587E83813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644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codec </a:t>
            </a:r>
            <a:r>
              <a:rPr lang="zh-CN" altLang="en-US" smtClean="0"/>
              <a:t>的引入，使得 </a:t>
            </a:r>
            <a:r>
              <a:rPr lang="en-US" altLang="zh-CN" smtClean="0"/>
              <a:t>logstash </a:t>
            </a:r>
            <a:r>
              <a:rPr lang="zh-CN" altLang="en-US" smtClean="0"/>
              <a:t>可以更好更方便的与其他有自定义数据格式的运维产品共存，比如 </a:t>
            </a:r>
            <a:r>
              <a:rPr lang="en-US" altLang="zh-CN" smtClean="0"/>
              <a:t>graphite</a:t>
            </a:r>
            <a:r>
              <a:rPr lang="zh-CN" altLang="en-US" smtClean="0"/>
              <a:t>、</a:t>
            </a:r>
            <a:r>
              <a:rPr lang="en-US" altLang="zh-CN" smtClean="0"/>
              <a:t>fluent</a:t>
            </a:r>
            <a:r>
              <a:rPr lang="zh-CN" altLang="en-US" smtClean="0"/>
              <a:t>、</a:t>
            </a:r>
            <a:r>
              <a:rPr lang="en-US" altLang="zh-CN" smtClean="0"/>
              <a:t>netflow</a:t>
            </a:r>
            <a:r>
              <a:rPr lang="zh-CN" altLang="en-US" smtClean="0"/>
              <a:t>、</a:t>
            </a:r>
            <a:r>
              <a:rPr lang="en-US" altLang="zh-CN" smtClean="0"/>
              <a:t>collectd</a:t>
            </a:r>
            <a:r>
              <a:rPr lang="zh-CN" altLang="en-US" smtClean="0"/>
              <a:t>，以及使用 </a:t>
            </a:r>
            <a:r>
              <a:rPr lang="en-US" altLang="zh-CN" smtClean="0"/>
              <a:t>msgpack</a:t>
            </a:r>
            <a:r>
              <a:rPr lang="zh-CN" altLang="en-US" smtClean="0"/>
              <a:t>、</a:t>
            </a:r>
            <a:r>
              <a:rPr lang="en-US" altLang="zh-CN" smtClean="0"/>
              <a:t>json</a:t>
            </a:r>
            <a:r>
              <a:rPr lang="zh-CN" altLang="en-US" smtClean="0"/>
              <a:t>、</a:t>
            </a:r>
            <a:r>
              <a:rPr lang="en-US" altLang="zh-CN" smtClean="0"/>
              <a:t>edn </a:t>
            </a:r>
            <a:r>
              <a:rPr lang="zh-CN" altLang="en-US" smtClean="0"/>
              <a:t>等通用数据格式的其他产品等。</a:t>
            </a:r>
            <a:endParaRPr lang="en-US" altLang="zh-CN" smtClean="0"/>
          </a:p>
          <a:p>
            <a:r>
              <a:rPr lang="zh-CN" altLang="en-US" smtClean="0"/>
              <a:t>事实上，我们在第一个 </a:t>
            </a:r>
            <a:r>
              <a:rPr lang="en-US" altLang="zh-CN" smtClean="0"/>
              <a:t>"hello world" </a:t>
            </a:r>
            <a:r>
              <a:rPr lang="zh-CN" altLang="en-US" smtClean="0"/>
              <a:t>用例中就已经用过 </a:t>
            </a:r>
            <a:r>
              <a:rPr lang="en-US" altLang="zh-CN" i="1" smtClean="0"/>
              <a:t>codec</a:t>
            </a:r>
            <a:r>
              <a:rPr lang="zh-CN" altLang="en-US" smtClean="0"/>
              <a:t> 了 </a:t>
            </a:r>
            <a:r>
              <a:rPr lang="en-US" altLang="zh-CN" smtClean="0"/>
              <a:t>—— </a:t>
            </a:r>
            <a:r>
              <a:rPr lang="en-US" altLang="zh-CN" i="1" smtClean="0"/>
              <a:t>rubydebug</a:t>
            </a:r>
            <a:r>
              <a:rPr lang="zh-CN" altLang="en-US" smtClean="0"/>
              <a:t> 就是一种 </a:t>
            </a:r>
            <a:r>
              <a:rPr lang="en-US" altLang="zh-CN" i="1" smtClean="0"/>
              <a:t>codec</a:t>
            </a:r>
            <a:r>
              <a:rPr lang="zh-CN" altLang="en-US" smtClean="0"/>
              <a:t>！虽然它一般只会用在 </a:t>
            </a:r>
            <a:r>
              <a:rPr lang="en-US" altLang="zh-CN" smtClean="0"/>
              <a:t>stdout </a:t>
            </a:r>
            <a:r>
              <a:rPr lang="zh-CN" altLang="en-US" smtClean="0"/>
              <a:t>插件中，作为配置测试或者调试的工具</a:t>
            </a: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C5F9D2B9-7E8C-4053-9D4F-C75B3343D0B8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50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Logstash</a:t>
            </a:r>
            <a:r>
              <a:rPr lang="zh-CN" altLang="en-US" smtClean="0"/>
              <a:t>的角色可以分为</a:t>
            </a:r>
            <a:r>
              <a:rPr lang="en-US" altLang="zh-CN" smtClean="0"/>
              <a:t>index</a:t>
            </a:r>
            <a:r>
              <a:rPr lang="zh-CN" altLang="en-US" smtClean="0"/>
              <a:t>和</a:t>
            </a:r>
            <a:r>
              <a:rPr lang="en-US" altLang="zh-CN" smtClean="0"/>
              <a:t>shipper </a:t>
            </a:r>
            <a:r>
              <a:rPr lang="zh-CN" altLang="en-US" smtClean="0"/>
              <a:t>，</a:t>
            </a:r>
            <a:r>
              <a:rPr lang="en-US" altLang="zh-CN" smtClean="0"/>
              <a:t>shipper</a:t>
            </a:r>
            <a:r>
              <a:rPr lang="zh-CN" altLang="en-US" smtClean="0"/>
              <a:t>负责监控、过滤日志，</a:t>
            </a:r>
            <a:r>
              <a:rPr lang="en-US" altLang="zh-CN" smtClean="0"/>
              <a:t>index</a:t>
            </a:r>
            <a:r>
              <a:rPr lang="zh-CN" altLang="en-US" smtClean="0"/>
              <a:t>负责收集、处理并转发日志。</a:t>
            </a:r>
          </a:p>
          <a:p>
            <a:r>
              <a:rPr lang="en-US" altLang="zh-CN" smtClean="0"/>
              <a:t>Logstash </a:t>
            </a:r>
            <a:r>
              <a:rPr lang="zh-CN" altLang="en-US" smtClean="0"/>
              <a:t>的收集方式分为</a:t>
            </a:r>
            <a:r>
              <a:rPr lang="en-US" altLang="zh-CN" smtClean="0"/>
              <a:t>standalone </a:t>
            </a:r>
            <a:r>
              <a:rPr lang="zh-CN" altLang="en-US" smtClean="0"/>
              <a:t>和</a:t>
            </a:r>
            <a:r>
              <a:rPr lang="en-US" altLang="zh-CN" smtClean="0"/>
              <a:t>centralized</a:t>
            </a:r>
            <a:r>
              <a:rPr lang="zh-CN" altLang="en-US" smtClean="0"/>
              <a:t>。</a:t>
            </a:r>
            <a:r>
              <a:rPr lang="en-US" altLang="zh-CN" smtClean="0"/>
              <a:t>standalone </a:t>
            </a:r>
            <a:r>
              <a:rPr lang="zh-CN" altLang="en-US" smtClean="0"/>
              <a:t>是所有功能都在一个服务器上面，自发自收；</a:t>
            </a:r>
            <a:r>
              <a:rPr lang="en-US" altLang="zh-CN" smtClean="0"/>
              <a:t>centralized </a:t>
            </a:r>
            <a:r>
              <a:rPr lang="zh-CN" altLang="en-US" smtClean="0"/>
              <a:t>就是集中收集，一台服务器接收所有</a:t>
            </a:r>
            <a:r>
              <a:rPr lang="en-US" altLang="zh-CN" smtClean="0"/>
              <a:t>shipper</a:t>
            </a:r>
            <a:r>
              <a:rPr lang="zh-CN" altLang="en-US" smtClean="0"/>
              <a:t>的日志。其实 </a:t>
            </a:r>
            <a:r>
              <a:rPr lang="en-US" altLang="zh-CN" smtClean="0"/>
              <a:t>logstash</a:t>
            </a:r>
            <a:r>
              <a:rPr lang="zh-CN" altLang="en-US" smtClean="0"/>
              <a:t>本身不分什么</a:t>
            </a:r>
            <a:r>
              <a:rPr lang="en-US" altLang="zh-CN" smtClean="0"/>
              <a:t>shipper </a:t>
            </a:r>
            <a:r>
              <a:rPr lang="zh-CN" altLang="en-US" smtClean="0"/>
              <a:t>和</a:t>
            </a:r>
            <a:r>
              <a:rPr lang="en-US" altLang="zh-CN" smtClean="0"/>
              <a:t>indexer </a:t>
            </a:r>
            <a:r>
              <a:rPr lang="zh-CN" altLang="en-US" smtClean="0"/>
              <a:t>，只不过就是配置文件不同而已。</a:t>
            </a:r>
            <a:endParaRPr lang="en-US" altLang="zh-CN" smtClean="0"/>
          </a:p>
          <a:p>
            <a:r>
              <a:rPr lang="zh-CN" altLang="en-US" smtClean="0"/>
              <a:t>当前直接用</a:t>
            </a:r>
            <a:r>
              <a:rPr lang="en-US" altLang="zh-CN" smtClean="0"/>
              <a:t>logstash</a:t>
            </a:r>
            <a:r>
              <a:rPr lang="zh-CN" altLang="en-US" smtClean="0"/>
              <a:t>当作日志采集的</a:t>
            </a:r>
            <a:r>
              <a:rPr lang="en-US" altLang="zh-CN" smtClean="0"/>
              <a:t>agent</a:t>
            </a:r>
            <a:r>
              <a:rPr lang="zh-CN" altLang="en-US" smtClean="0"/>
              <a:t>，会比较重，占用不少主机资源，因此官方现在已经不推荐用</a:t>
            </a:r>
            <a:r>
              <a:rPr lang="en-US" altLang="zh-CN" smtClean="0"/>
              <a:t>logstash</a:t>
            </a:r>
            <a:r>
              <a:rPr lang="zh-CN" altLang="en-US" smtClean="0"/>
              <a:t>当</a:t>
            </a:r>
            <a:r>
              <a:rPr lang="en-US" altLang="zh-CN" smtClean="0"/>
              <a:t>shipper</a:t>
            </a:r>
            <a:r>
              <a:rPr lang="zh-CN" altLang="en-US" smtClean="0"/>
              <a:t>了，推荐使用</a:t>
            </a:r>
            <a:r>
              <a:rPr lang="en-US" altLang="zh-CN" smtClean="0"/>
              <a:t>beat</a:t>
            </a:r>
            <a:r>
              <a:rPr lang="zh-CN" altLang="en-US" smtClean="0"/>
              <a:t>。</a:t>
            </a: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082A0A08-CDC9-4764-8A59-3A5C8624D49C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532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在使用</a:t>
            </a:r>
            <a:r>
              <a:rPr lang="en-US" altLang="zh-CN" smtClean="0"/>
              <a:t>Logstash</a:t>
            </a:r>
            <a:r>
              <a:rPr lang="zh-CN" altLang="en-US" smtClean="0"/>
              <a:t>前需要安装</a:t>
            </a:r>
            <a:r>
              <a:rPr lang="en-US" altLang="zh-CN" smtClean="0"/>
              <a:t>JDK.</a:t>
            </a:r>
          </a:p>
          <a:p>
            <a:r>
              <a:rPr lang="zh-CN" altLang="en-US" smtClean="0"/>
              <a:t>下载：安装包下载，解压后即可。</a:t>
            </a:r>
            <a:endParaRPr lang="en-US" altLang="zh-CN" smtClean="0"/>
          </a:p>
          <a:p>
            <a:r>
              <a:rPr lang="zh-CN" altLang="en-US" smtClean="0"/>
              <a:t>安装：支持</a:t>
            </a:r>
            <a:r>
              <a:rPr lang="en-US" altLang="zh-CN" smtClean="0"/>
              <a:t>APT</a:t>
            </a:r>
            <a:r>
              <a:rPr lang="zh-CN" altLang="en-US" smtClean="0"/>
              <a:t>、</a:t>
            </a:r>
            <a:r>
              <a:rPr lang="en-US" altLang="zh-CN" smtClean="0"/>
              <a:t>YUM</a:t>
            </a:r>
            <a:r>
              <a:rPr lang="zh-CN" altLang="en-US" smtClean="0"/>
              <a:t>库下载。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5FF1F6F-D8E9-464E-8C2A-A23FC1333873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0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、安装完成后可以执行</a:t>
            </a:r>
            <a:r>
              <a:rPr lang="en-US" altLang="zh-CN" smtClean="0"/>
              <a:t>logstash --version</a:t>
            </a:r>
            <a:r>
              <a:rPr lang="zh-CN" altLang="en-US" smtClean="0"/>
              <a:t>验证是否安装成功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logstash --help </a:t>
            </a:r>
            <a:r>
              <a:rPr lang="zh-CN" altLang="en-US" smtClean="0"/>
              <a:t>可以查看命令行帮助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en-US" altLang="zh-CN" smtClean="0"/>
              <a:t>-f </a:t>
            </a:r>
            <a:r>
              <a:rPr lang="zh-CN" altLang="en-US" smtClean="0"/>
              <a:t>是必带参数 </a:t>
            </a:r>
            <a:r>
              <a:rPr lang="en-US" altLang="zh-CN" smtClean="0"/>
              <a:t>CONFIG_PATH</a:t>
            </a:r>
            <a:r>
              <a:rPr lang="zh-CN" altLang="en-US" smtClean="0"/>
              <a:t>可以带上“*”用以匹配文件名称用以加载多个配置</a:t>
            </a:r>
            <a:endParaRPr lang="en-US" altLang="zh-CN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073E5215-A9D0-442D-86E3-E456C78CAB0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978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插件命令的查看、安装、更新与删除</a:t>
            </a:r>
            <a:endParaRPr lang="en-US" altLang="zh-CN" smtClean="0"/>
          </a:p>
          <a:p>
            <a:r>
              <a:rPr lang="zh-CN" altLang="en-US" smtClean="0"/>
              <a:t>增加环境变量</a:t>
            </a:r>
            <a:r>
              <a:rPr lang="en-US" altLang="zh-CN" smtClean="0"/>
              <a:t>HTTP_PROXY</a:t>
            </a:r>
            <a:r>
              <a:rPr lang="zh-CN" altLang="en-US" smtClean="0"/>
              <a:t>，可以增加到</a:t>
            </a:r>
            <a:r>
              <a:rPr lang="en-US" altLang="zh-CN" smtClean="0"/>
              <a:t>RubyGems.org</a:t>
            </a:r>
            <a:r>
              <a:rPr lang="zh-CN" altLang="en-US" smtClean="0"/>
              <a:t>的代理设置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549C49A8-5310-4983-9EFD-B7D2E221390E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5749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888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6DD69F60-8474-4749-8ED8-C8B92866C4F3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24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69227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412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304800"/>
            <a:ext cx="2162175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1138" y="304800"/>
            <a:ext cx="63373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01385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138" y="71414"/>
            <a:ext cx="7173912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295400"/>
            <a:ext cx="8561388" cy="4953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33039500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2840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72129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295400"/>
            <a:ext cx="4203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295400"/>
            <a:ext cx="420528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2336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9112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4606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59333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061828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8614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71438"/>
            <a:ext cx="71739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295400"/>
            <a:ext cx="85613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28" name="Picture 22" descr="底边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5713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4500563" y="6381750"/>
            <a:ext cx="12239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fld id="{27D0D4DB-5932-44D4-B0F0-5EABC8D65B7D}" type="slidenum">
              <a:rPr lang="en-US" altLang="zh-CN" sz="1400" b="0" smtClean="0">
                <a:solidFill>
                  <a:srgbClr val="FF3300"/>
                </a:solidFill>
                <a:ea typeface="黑体" panose="02010609060101010101" pitchFamily="49" charset="-122"/>
              </a:rPr>
              <a:pPr algn="r" eaLnBrk="1" hangingPunct="1">
                <a:defRPr/>
              </a:pPr>
              <a:t>‹#›</a:t>
            </a:fld>
            <a:endParaRPr lang="en-US" altLang="zh-CN" sz="1400" b="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gray">
          <a:xfrm>
            <a:off x="7092950" y="6453188"/>
            <a:ext cx="1800225" cy="404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defRPr/>
            </a:pPr>
            <a:r>
              <a:rPr lang="zh-CN" altLang="en-US" sz="1600" smtClean="0">
                <a:solidFill>
                  <a:schemeClr val="bg1"/>
                </a:solidFill>
                <a:ea typeface="黑体" pitchFamily="49" charset="-122"/>
              </a:rPr>
              <a:t>企业信息化部</a:t>
            </a:r>
          </a:p>
        </p:txBody>
      </p:sp>
      <p:sp>
        <p:nvSpPr>
          <p:cNvPr id="1031" name="Line 1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1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188913"/>
            <a:ext cx="133191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47" r:id="rId1"/>
    <p:sldLayoutId id="2147485636" r:id="rId2"/>
    <p:sldLayoutId id="2147485637" r:id="rId3"/>
    <p:sldLayoutId id="2147485638" r:id="rId4"/>
    <p:sldLayoutId id="2147485639" r:id="rId5"/>
    <p:sldLayoutId id="2147485640" r:id="rId6"/>
    <p:sldLayoutId id="2147485641" r:id="rId7"/>
    <p:sldLayoutId id="2147485642" r:id="rId8"/>
    <p:sldLayoutId id="2147485643" r:id="rId9"/>
    <p:sldLayoutId id="2147485644" r:id="rId10"/>
    <p:sldLayoutId id="2147485645" r:id="rId11"/>
    <p:sldLayoutId id="2147485646" r:id="rId12"/>
  </p:sldLayoutIdLst>
  <p:transition spd="med"/>
  <p:txStyles>
    <p:titleStyle>
      <a:lvl1pPr marL="58738" indent="-587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58738" indent="-587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marL="58738" indent="-587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marL="58738" indent="-587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marL="58738" indent="-587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5159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731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4303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875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Blip>
          <a:blip r:embed="rId16"/>
        </a:buBlip>
        <a:defRPr kumimoji="1" sz="24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Font typeface="Wingdings" panose="05000000000000000000" pitchFamily="2" charset="2"/>
        <a:buChar char="ä"/>
        <a:defRPr kumimoji="1" sz="2400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Ü"/>
        <a:defRPr kumimoji="1" sz="24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u"/>
        <a:defRPr kumimoji="1" sz="2400">
          <a:solidFill>
            <a:srgbClr val="0000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u"/>
        <a:defRPr kumimoji="1" sz="2400">
          <a:solidFill>
            <a:srgbClr val="0000FF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2400">
          <a:solidFill>
            <a:srgbClr val="0000F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2400">
          <a:solidFill>
            <a:srgbClr val="0000F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2400">
          <a:solidFill>
            <a:srgbClr val="0000F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2400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logstash/2.4/plugins-inputs-stdin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logstash/2.4/plugins-inputs-fil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configuration-file-structure.html#codec" TargetMode="External"/><Relationship Id="rId13" Type="http://schemas.openxmlformats.org/officeDocument/2006/relationships/hyperlink" Target="https://www.elastic.co/guide/en/logstash/2.4/configuration-file-structure.html#array" TargetMode="External"/><Relationship Id="rId18" Type="http://schemas.openxmlformats.org/officeDocument/2006/relationships/hyperlink" Target="https://www.elastic.co/guide/en/logstash/2.4/plugins-inputs-file.html#plugins-inputs-file-sincedb_write_interval" TargetMode="External"/><Relationship Id="rId3" Type="http://schemas.openxmlformats.org/officeDocument/2006/relationships/hyperlink" Target="https://www.elastic.co/guide/en/logstash/2.4/plugins-inputs-file.html#plugins-inputs-file-add_field" TargetMode="External"/><Relationship Id="rId21" Type="http://schemas.openxmlformats.org/officeDocument/2006/relationships/hyperlink" Target="https://www.elastic.co/guide/en/logstash/2.4/plugins-inputs-file.html#plugins-inputs-file-tags" TargetMode="External"/><Relationship Id="rId7" Type="http://schemas.openxmlformats.org/officeDocument/2006/relationships/hyperlink" Target="https://www.elastic.co/guide/en/logstash/2.4/plugins-inputs-file.html#plugins-inputs-file-codec" TargetMode="External"/><Relationship Id="rId12" Type="http://schemas.openxmlformats.org/officeDocument/2006/relationships/hyperlink" Target="https://www.elastic.co/guide/en/logstash/2.4/plugins-inputs-file.html#plugins-inputs-file-exclude" TargetMode="External"/><Relationship Id="rId17" Type="http://schemas.openxmlformats.org/officeDocument/2006/relationships/hyperlink" Target="https://www.elastic.co/guide/en/logstash/2.4/plugins-inputs-file.html#plugins-inputs-file-sincedb_path" TargetMode="External"/><Relationship Id="rId2" Type="http://schemas.openxmlformats.org/officeDocument/2006/relationships/hyperlink" Target="https://www.elastic.co/guide/en/logstash/2.4/plugins-inputs-file.html" TargetMode="External"/><Relationship Id="rId16" Type="http://schemas.openxmlformats.org/officeDocument/2006/relationships/hyperlink" Target="https://www.elastic.co/guide/en/logstash/2.4/plugins-inputs-file.html#plugins-inputs-file-path" TargetMode="External"/><Relationship Id="rId20" Type="http://schemas.openxmlformats.org/officeDocument/2006/relationships/hyperlink" Target="https://www.elastic.co/guide/en/logstash/2.4/plugins-inputs-file.html#plugins-inputs-file-stat_interv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configuration-file-structure.html#number" TargetMode="External"/><Relationship Id="rId11" Type="http://schemas.openxmlformats.org/officeDocument/2006/relationships/hyperlink" Target="https://www.elastic.co/guide/en/logstash/2.4/plugins-inputs-file.html#plugins-inputs-file-discover_interval" TargetMode="External"/><Relationship Id="rId5" Type="http://schemas.openxmlformats.org/officeDocument/2006/relationships/hyperlink" Target="https://www.elastic.co/guide/en/logstash/2.4/plugins-inputs-file.html#plugins-inputs-file-close_older" TargetMode="External"/><Relationship Id="rId15" Type="http://schemas.openxmlformats.org/officeDocument/2006/relationships/hyperlink" Target="https://www.elastic.co/guide/en/logstash/2.4/plugins-inputs-file.html#plugins-inputs-file-max_open_files" TargetMode="External"/><Relationship Id="rId10" Type="http://schemas.openxmlformats.org/officeDocument/2006/relationships/hyperlink" Target="https://www.elastic.co/guide/en/logstash/2.4/configuration-file-structure.html#string" TargetMode="External"/><Relationship Id="rId19" Type="http://schemas.openxmlformats.org/officeDocument/2006/relationships/hyperlink" Target="https://www.elastic.co/guide/en/logstash/2.4/plugins-inputs-file.html#plugins-inputs-file-start_position" TargetMode="External"/><Relationship Id="rId4" Type="http://schemas.openxmlformats.org/officeDocument/2006/relationships/hyperlink" Target="https://www.elastic.co/guide/en/logstash/2.4/configuration-file-structure.html#hash" TargetMode="External"/><Relationship Id="rId9" Type="http://schemas.openxmlformats.org/officeDocument/2006/relationships/hyperlink" Target="https://www.elastic.co/guide/en/logstash/2.4/plugins-inputs-file.html#plugins-inputs-file-delimiter" TargetMode="External"/><Relationship Id="rId14" Type="http://schemas.openxmlformats.org/officeDocument/2006/relationships/hyperlink" Target="https://www.elastic.co/guide/en/logstash/2.4/plugins-inputs-file.html#plugins-inputs-file-ignore_older" TargetMode="External"/><Relationship Id="rId22" Type="http://schemas.openxmlformats.org/officeDocument/2006/relationships/hyperlink" Target="https://www.elastic.co/guide/en/logstash/2.4/plugins-inputs-file.html#plugins-inputs-file-type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plugins-inputs-syslog.html#plugins-inputs-syslog-facility_labels" TargetMode="External"/><Relationship Id="rId13" Type="http://schemas.openxmlformats.org/officeDocument/2006/relationships/hyperlink" Target="https://www.elastic.co/guide/en/logstash/2.4/plugins-inputs-syslog.html#plugins-inputs-syslog-port" TargetMode="External"/><Relationship Id="rId18" Type="http://schemas.openxmlformats.org/officeDocument/2006/relationships/hyperlink" Target="https://www.elastic.co/guide/en/logstash/2.4/plugins-inputs-syslog.html#plugins-inputs-syslog-type" TargetMode="External"/><Relationship Id="rId3" Type="http://schemas.openxmlformats.org/officeDocument/2006/relationships/image" Target="../media/image27.png"/><Relationship Id="rId7" Type="http://schemas.openxmlformats.org/officeDocument/2006/relationships/hyperlink" Target="https://www.elastic.co/guide/en/logstash/2.4/configuration-file-structure.html#codec" TargetMode="External"/><Relationship Id="rId12" Type="http://schemas.openxmlformats.org/officeDocument/2006/relationships/hyperlink" Target="https://www.elastic.co/guide/en/logstash/2.4/plugins-inputs-syslog.html#plugins-inputs-syslog-locale" TargetMode="External"/><Relationship Id="rId17" Type="http://schemas.openxmlformats.org/officeDocument/2006/relationships/hyperlink" Target="https://www.elastic.co/guide/en/logstash/2.4/plugins-inputs-syslog.html#plugins-inputs-syslog-timezone" TargetMode="External"/><Relationship Id="rId2" Type="http://schemas.openxmlformats.org/officeDocument/2006/relationships/notesSlide" Target="../notesSlides/notesSlide13.xml"/><Relationship Id="rId16" Type="http://schemas.openxmlformats.org/officeDocument/2006/relationships/hyperlink" Target="https://www.elastic.co/guide/en/logstash/2.4/plugins-inputs-syslog.html#plugins-inputs-syslog-tags" TargetMode="External"/><Relationship Id="rId20" Type="http://schemas.openxmlformats.org/officeDocument/2006/relationships/hyperlink" Target="https://www.elastic.co/guide/en/logstash/2.4/configuration-file-structure.html#boolea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plugins-inputs-syslog.html#plugins-inputs-syslog-codec" TargetMode="External"/><Relationship Id="rId11" Type="http://schemas.openxmlformats.org/officeDocument/2006/relationships/hyperlink" Target="https://www.elastic.co/guide/en/logstash/2.4/configuration-file-structure.html#string" TargetMode="External"/><Relationship Id="rId5" Type="http://schemas.openxmlformats.org/officeDocument/2006/relationships/hyperlink" Target="https://www.elastic.co/guide/en/logstash/2.4/configuration-file-structure.html#hash" TargetMode="External"/><Relationship Id="rId15" Type="http://schemas.openxmlformats.org/officeDocument/2006/relationships/hyperlink" Target="https://www.elastic.co/guide/en/logstash/2.4/plugins-inputs-syslog.html#plugins-inputs-syslog-severity_labels" TargetMode="External"/><Relationship Id="rId10" Type="http://schemas.openxmlformats.org/officeDocument/2006/relationships/hyperlink" Target="https://www.elastic.co/guide/en/logstash/2.4/plugins-inputs-syslog.html#plugins-inputs-syslog-host" TargetMode="External"/><Relationship Id="rId19" Type="http://schemas.openxmlformats.org/officeDocument/2006/relationships/hyperlink" Target="https://www.elastic.co/guide/en/logstash/2.4/plugins-inputs-syslog.html#plugins-inputs-syslog-use_labels" TargetMode="External"/><Relationship Id="rId4" Type="http://schemas.openxmlformats.org/officeDocument/2006/relationships/hyperlink" Target="https://www.elastic.co/guide/en/logstash/2.4/plugins-inputs-syslog.html#plugins-inputs-syslog-add_field" TargetMode="External"/><Relationship Id="rId9" Type="http://schemas.openxmlformats.org/officeDocument/2006/relationships/hyperlink" Target="https://www.elastic.co/guide/en/logstash/2.4/configuration-file-structure.html#array" TargetMode="External"/><Relationship Id="rId14" Type="http://schemas.openxmlformats.org/officeDocument/2006/relationships/hyperlink" Target="https://www.elastic.co/guide/en/logstash/2.4/configuration-file-structure.html#number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plugins-inputs-kafka.html#plugins-inputs-kafka-black_list" TargetMode="External"/><Relationship Id="rId13" Type="http://schemas.openxmlformats.org/officeDocument/2006/relationships/hyperlink" Target="https://www.elastic.co/guide/en/logstash/2.4/configuration-file-structure.html#boolean" TargetMode="External"/><Relationship Id="rId18" Type="http://schemas.openxmlformats.org/officeDocument/2006/relationships/hyperlink" Target="https://www.elastic.co/guide/en/logstash/2.4/plugins-inputs-kafka.html#plugins-inputs-kafka-decoder_class" TargetMode="External"/><Relationship Id="rId26" Type="http://schemas.openxmlformats.org/officeDocument/2006/relationships/hyperlink" Target="https://www.elastic.co/guide/en/logstash/2.4/plugins-inputs-kafka.html#plugins-inputs-kafka-reset_beginning" TargetMode="External"/><Relationship Id="rId3" Type="http://schemas.openxmlformats.org/officeDocument/2006/relationships/image" Target="../media/image28.png"/><Relationship Id="rId21" Type="http://schemas.openxmlformats.org/officeDocument/2006/relationships/hyperlink" Target="https://www.elastic.co/guide/en/logstash/2.4/plugins-inputs-kafka.html#plugins-inputs-kafka-group_id" TargetMode="External"/><Relationship Id="rId7" Type="http://schemas.openxmlformats.org/officeDocument/2006/relationships/hyperlink" Target="https://www.elastic.co/guide/en/logstash/2.4/configuration-file-structure.html#string" TargetMode="External"/><Relationship Id="rId12" Type="http://schemas.openxmlformats.org/officeDocument/2006/relationships/hyperlink" Target="https://www.elastic.co/guide/en/logstash/2.4/plugins-inputs-kafka.html#plugins-inputs-kafka-consumer_restart_on_error" TargetMode="External"/><Relationship Id="rId17" Type="http://schemas.openxmlformats.org/officeDocument/2006/relationships/hyperlink" Target="https://www.elastic.co/guide/en/logstash/2.4/plugins-inputs-kafka.html#plugins-inputs-kafka-consumer_timeout_ms" TargetMode="External"/><Relationship Id="rId25" Type="http://schemas.openxmlformats.org/officeDocument/2006/relationships/hyperlink" Target="https://www.elastic.co/guide/en/logstash/2.4/plugins-inputs-kafka.html#plugins-inputs-kafka-rebalance_max_retries" TargetMode="External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www.elastic.co/guide/en/logstash/2.4/plugins-inputs-kafka.html#plugins-inputs-kafka-consumer_threads" TargetMode="External"/><Relationship Id="rId20" Type="http://schemas.openxmlformats.org/officeDocument/2006/relationships/hyperlink" Target="https://www.elastic.co/guide/en/logstash/2.4/plugins-inputs-kafka.html#plugins-inputs-kafka-fetch_message_max_bytes" TargetMode="External"/><Relationship Id="rId29" Type="http://schemas.openxmlformats.org/officeDocument/2006/relationships/hyperlink" Target="https://www.elastic.co/guide/en/logstash/2.4/plugins-inputs-kafka.html#plugins-inputs-kafka-topic_i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plugins-inputs-kafka.html#plugins-inputs-kafka-auto_offset_reset" TargetMode="External"/><Relationship Id="rId11" Type="http://schemas.openxmlformats.org/officeDocument/2006/relationships/hyperlink" Target="https://www.elastic.co/guide/en/logstash/2.4/plugins-inputs-kafka.html#plugins-inputs-kafka-consumer_id" TargetMode="External"/><Relationship Id="rId24" Type="http://schemas.openxmlformats.org/officeDocument/2006/relationships/hyperlink" Target="https://www.elastic.co/guide/en/logstash/2.4/plugins-inputs-kafka.html#plugins-inputs-kafka-rebalance_backoff_ms" TargetMode="External"/><Relationship Id="rId32" Type="http://schemas.openxmlformats.org/officeDocument/2006/relationships/hyperlink" Target="https://www.elastic.co/guide/en/logstash/2.4/plugins-inputs-kafka.html#plugins-inputs-kafka-zk_connect" TargetMode="External"/><Relationship Id="rId5" Type="http://schemas.openxmlformats.org/officeDocument/2006/relationships/hyperlink" Target="https://www.elastic.co/guide/en/logstash/2.4/configuration-file-structure.html#hash" TargetMode="External"/><Relationship Id="rId15" Type="http://schemas.openxmlformats.org/officeDocument/2006/relationships/hyperlink" Target="https://www.elastic.co/guide/en/logstash/2.4/configuration-file-structure.html#number" TargetMode="External"/><Relationship Id="rId23" Type="http://schemas.openxmlformats.org/officeDocument/2006/relationships/hyperlink" Target="https://www.elastic.co/guide/en/logstash/2.4/plugins-inputs-kafka.html#plugins-inputs-kafka-queue_size" TargetMode="External"/><Relationship Id="rId28" Type="http://schemas.openxmlformats.org/officeDocument/2006/relationships/hyperlink" Target="https://www.elastic.co/guide/en/logstash/2.4/configuration-file-structure.html#array" TargetMode="External"/><Relationship Id="rId10" Type="http://schemas.openxmlformats.org/officeDocument/2006/relationships/hyperlink" Target="https://www.elastic.co/guide/en/logstash/2.4/configuration-file-structure.html#codec" TargetMode="External"/><Relationship Id="rId19" Type="http://schemas.openxmlformats.org/officeDocument/2006/relationships/hyperlink" Target="https://www.elastic.co/guide/en/logstash/2.4/plugins-inputs-kafka.html#plugins-inputs-kafka-decorate_events" TargetMode="External"/><Relationship Id="rId31" Type="http://schemas.openxmlformats.org/officeDocument/2006/relationships/hyperlink" Target="https://www.elastic.co/guide/en/logstash/2.4/plugins-inputs-kafka.html#plugins-inputs-kafka-white_list" TargetMode="External"/><Relationship Id="rId4" Type="http://schemas.openxmlformats.org/officeDocument/2006/relationships/hyperlink" Target="https://www.elastic.co/guide/en/logstash/2.4/plugins-inputs-kafka.html#plugins-inputs-kafka-add_field" TargetMode="External"/><Relationship Id="rId9" Type="http://schemas.openxmlformats.org/officeDocument/2006/relationships/hyperlink" Target="https://www.elastic.co/guide/en/logstash/2.4/plugins-inputs-kafka.html#plugins-inputs-kafka-codec" TargetMode="External"/><Relationship Id="rId14" Type="http://schemas.openxmlformats.org/officeDocument/2006/relationships/hyperlink" Target="https://www.elastic.co/guide/en/logstash/2.4/plugins-inputs-kafka.html#plugins-inputs-kafka-consumer_restart_sleep_ms" TargetMode="External"/><Relationship Id="rId22" Type="http://schemas.openxmlformats.org/officeDocument/2006/relationships/hyperlink" Target="https://www.elastic.co/guide/en/logstash/2.4/plugins-inputs-kafka.html#plugins-inputs-kafka-key_decoder_class" TargetMode="External"/><Relationship Id="rId27" Type="http://schemas.openxmlformats.org/officeDocument/2006/relationships/hyperlink" Target="https://www.elastic.co/guide/en/logstash/2.4/plugins-inputs-kafka.html#plugins-inputs-kafka-tags" TargetMode="External"/><Relationship Id="rId30" Type="http://schemas.openxmlformats.org/officeDocument/2006/relationships/hyperlink" Target="https://www.elastic.co/guide/en/logstash/2.4/plugins-inputs-kafka.html#plugins-inputs-kafka-type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plugins-inputs-redis.html#plugins-inputs-redis-codec" TargetMode="External"/><Relationship Id="rId13" Type="http://schemas.openxmlformats.org/officeDocument/2006/relationships/hyperlink" Target="https://www.elastic.co/guide/en/logstash/2.4/plugins-inputs-redis.html#plugins-inputs-redis-host" TargetMode="External"/><Relationship Id="rId18" Type="http://schemas.openxmlformats.org/officeDocument/2006/relationships/hyperlink" Target="https://www.elastic.co/guide/en/logstash/2.4/plugins-inputs-redis.html#plugins-inputs-redis-tags" TargetMode="External"/><Relationship Id="rId3" Type="http://schemas.openxmlformats.org/officeDocument/2006/relationships/image" Target="../media/image29.png"/><Relationship Id="rId21" Type="http://schemas.openxmlformats.org/officeDocument/2006/relationships/hyperlink" Target="https://www.elastic.co/guide/en/logstash/2.4/plugins-inputs-redis.html#plugins-inputs-redis-timeout" TargetMode="External"/><Relationship Id="rId7" Type="http://schemas.openxmlformats.org/officeDocument/2006/relationships/hyperlink" Target="https://www.elastic.co/guide/en/logstash/2.4/configuration-file-structure.html#number" TargetMode="External"/><Relationship Id="rId12" Type="http://schemas.openxmlformats.org/officeDocument/2006/relationships/hyperlink" Target="https://www.elastic.co/guide/en/logstash/2.4/plugins-inputs-redis.html#plugins-inputs-redis-db" TargetMode="External"/><Relationship Id="rId17" Type="http://schemas.openxmlformats.org/officeDocument/2006/relationships/hyperlink" Target="https://www.elastic.co/guide/en/logstash/2.4/plugins-inputs-redis.html#plugins-inputs-redis-port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www.elastic.co/guide/en/logstash/2.4/configuration-file-structure.html#password" TargetMode="External"/><Relationship Id="rId20" Type="http://schemas.openxmlformats.org/officeDocument/2006/relationships/hyperlink" Target="https://www.elastic.co/guide/en/logstash/2.4/plugins-inputs-redis.html#plugins-inputs-redis-thre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plugins-inputs-redis.html#plugins-inputs-redis-batch_count" TargetMode="External"/><Relationship Id="rId11" Type="http://schemas.openxmlformats.org/officeDocument/2006/relationships/hyperlink" Target="https://www.elastic.co/guide/en/logstash/2.4/configuration-file-structure.html#string" TargetMode="External"/><Relationship Id="rId5" Type="http://schemas.openxmlformats.org/officeDocument/2006/relationships/hyperlink" Target="https://www.elastic.co/guide/en/logstash/2.4/configuration-file-structure.html#hash" TargetMode="External"/><Relationship Id="rId15" Type="http://schemas.openxmlformats.org/officeDocument/2006/relationships/hyperlink" Target="https://www.elastic.co/guide/en/logstash/2.4/plugins-inputs-redis.html#plugins-inputs-redis-password" TargetMode="External"/><Relationship Id="rId10" Type="http://schemas.openxmlformats.org/officeDocument/2006/relationships/hyperlink" Target="https://www.elastic.co/guide/en/logstash/2.4/plugins-inputs-redis.html#plugins-inputs-redis-data_type" TargetMode="External"/><Relationship Id="rId19" Type="http://schemas.openxmlformats.org/officeDocument/2006/relationships/hyperlink" Target="https://www.elastic.co/guide/en/logstash/2.4/configuration-file-structure.html#array" TargetMode="External"/><Relationship Id="rId4" Type="http://schemas.openxmlformats.org/officeDocument/2006/relationships/hyperlink" Target="https://www.elastic.co/guide/en/logstash/2.4/plugins-inputs-redis.html#plugins-inputs-redis-add_field" TargetMode="External"/><Relationship Id="rId9" Type="http://schemas.openxmlformats.org/officeDocument/2006/relationships/hyperlink" Target="https://www.elastic.co/guide/en/logstash/2.4/configuration-file-structure.html#codec" TargetMode="External"/><Relationship Id="rId14" Type="http://schemas.openxmlformats.org/officeDocument/2006/relationships/hyperlink" Target="https://www.elastic.co/guide/en/logstash/2.4/plugins-inputs-redis.html#plugins-inputs-redis-key" TargetMode="External"/><Relationship Id="rId22" Type="http://schemas.openxmlformats.org/officeDocument/2006/relationships/hyperlink" Target="https://www.elastic.co/guide/en/logstash/2.4/plugins-inputs-redis.html#plugins-inputs-redis-type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plugins-inputs-log4j.html#plugins-inputs-log4j-data_timeout" TargetMode="External"/><Relationship Id="rId13" Type="http://schemas.openxmlformats.org/officeDocument/2006/relationships/hyperlink" Target="https://www.elastic.co/guide/en/logstash/2.4/plugins-inputs-log4j.html#plugins-inputs-log4j-port" TargetMode="External"/><Relationship Id="rId3" Type="http://schemas.openxmlformats.org/officeDocument/2006/relationships/image" Target="../media/image30.png"/><Relationship Id="rId7" Type="http://schemas.openxmlformats.org/officeDocument/2006/relationships/hyperlink" Target="https://www.elastic.co/guide/en/logstash/2.4/configuration-file-structure.html#codec" TargetMode="External"/><Relationship Id="rId12" Type="http://schemas.openxmlformats.org/officeDocument/2006/relationships/hyperlink" Target="https://www.elastic.co/guide/en/logstash/2.4/plugins-inputs-log4j.html#plugins-inputs-log4j-mode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www.elastic.co/guide/en/logstash/2.4/plugins-inputs-log4j.html#plugins-inputs-log4j-ty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plugins-inputs-log4j.html#plugins-inputs-log4j-codec" TargetMode="External"/><Relationship Id="rId11" Type="http://schemas.openxmlformats.org/officeDocument/2006/relationships/hyperlink" Target="https://www.elastic.co/guide/en/logstash/2.4/configuration-file-structure.html#string" TargetMode="External"/><Relationship Id="rId5" Type="http://schemas.openxmlformats.org/officeDocument/2006/relationships/hyperlink" Target="https://www.elastic.co/guide/en/logstash/2.4/configuration-file-structure.html#hash" TargetMode="External"/><Relationship Id="rId15" Type="http://schemas.openxmlformats.org/officeDocument/2006/relationships/hyperlink" Target="https://www.elastic.co/guide/en/logstash/2.4/configuration-file-structure.html#array" TargetMode="External"/><Relationship Id="rId10" Type="http://schemas.openxmlformats.org/officeDocument/2006/relationships/hyperlink" Target="https://www.elastic.co/guide/en/logstash/2.4/plugins-inputs-log4j.html#plugins-inputs-log4j-host" TargetMode="External"/><Relationship Id="rId4" Type="http://schemas.openxmlformats.org/officeDocument/2006/relationships/hyperlink" Target="https://www.elastic.co/guide/en/logstash/2.4/plugins-inputs-log4j.html#plugins-inputs-log4j-add_field" TargetMode="External"/><Relationship Id="rId9" Type="http://schemas.openxmlformats.org/officeDocument/2006/relationships/hyperlink" Target="https://www.elastic.co/guide/en/logstash/2.4/configuration-file-structure.html#number" TargetMode="External"/><Relationship Id="rId14" Type="http://schemas.openxmlformats.org/officeDocument/2006/relationships/hyperlink" Target="https://www.elastic.co/guide/en/logstash/2.4/plugins-inputs-log4j.html#plugins-inputs-log4j-ta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lastic.co/guide/en/logstash/2.4/configuration-file-structure.html#string" TargetMode="External"/><Relationship Id="rId4" Type="http://schemas.openxmlformats.org/officeDocument/2006/relationships/hyperlink" Target="https://www.elastic.co/guide/en/logstash/2.4/plugins-codecs-json.html#plugins-codecs-json-charse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lastic.co/guide/en/logstash/2.4/configuration-file-structure.html#boolean" TargetMode="External"/><Relationship Id="rId4" Type="http://schemas.openxmlformats.org/officeDocument/2006/relationships/hyperlink" Target="https://www.elastic.co/guide/en/logstash/2.4/plugins-codecs-rubydebug.html#plugins-codecs-rubydebug-metadata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configuration-file-structure.html#string" TargetMode="External"/><Relationship Id="rId13" Type="http://schemas.openxmlformats.org/officeDocument/2006/relationships/hyperlink" Target="https://www.elastic.co/guide/en/logstash/2.4/plugins-codecs-multiline.html#plugins-codecs-multiline-negate" TargetMode="External"/><Relationship Id="rId18" Type="http://schemas.openxmlformats.org/officeDocument/2006/relationships/hyperlink" Target="https://www.elastic.co/guide/en/logstash/2.4/plugins-codecs-multiline.html#plugins-codecs-multiline-what" TargetMode="External"/><Relationship Id="rId3" Type="http://schemas.openxmlformats.org/officeDocument/2006/relationships/image" Target="../media/image33.png"/><Relationship Id="rId7" Type="http://schemas.openxmlformats.org/officeDocument/2006/relationships/hyperlink" Target="https://www.elastic.co/guide/en/logstash/2.4/plugins-codecs-multiline.html#plugins-codecs-multiline-charset" TargetMode="External"/><Relationship Id="rId12" Type="http://schemas.openxmlformats.org/officeDocument/2006/relationships/hyperlink" Target="https://www.elastic.co/guide/en/logstash/2.4/plugins-codecs-multiline.html#plugins-codecs-multiline-multiline_tag" TargetMode="External"/><Relationship Id="rId17" Type="http://schemas.openxmlformats.org/officeDocument/2006/relationships/hyperlink" Target="https://www.elastic.co/guide/en/logstash/2.4/configuration-file-structure.html#array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s://www.elastic.co/guide/en/logstash/2.4/plugins-codecs-multiline.html#plugins-codecs-multiline-patterns_di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configuration-file-structure.html#number" TargetMode="External"/><Relationship Id="rId11" Type="http://schemas.openxmlformats.org/officeDocument/2006/relationships/hyperlink" Target="https://www.elastic.co/guide/en/logstash/2.4/plugins-codecs-multiline.html#plugins-codecs-multiline-max_lines" TargetMode="External"/><Relationship Id="rId5" Type="http://schemas.openxmlformats.org/officeDocument/2006/relationships/hyperlink" Target="https://www.elastic.co/guide/en/logstash/2.4/plugins-codecs-multiline.html#plugins-codecs-multiline-auto_flush_interval" TargetMode="External"/><Relationship Id="rId15" Type="http://schemas.openxmlformats.org/officeDocument/2006/relationships/hyperlink" Target="https://www.elastic.co/guide/en/logstash/2.4/plugins-codecs-multiline.html#plugins-codecs-multiline-pattern" TargetMode="External"/><Relationship Id="rId10" Type="http://schemas.openxmlformats.org/officeDocument/2006/relationships/hyperlink" Target="https://www.elastic.co/guide/en/logstash/2.4/configuration-file-structure.html#bytes" TargetMode="External"/><Relationship Id="rId4" Type="http://schemas.openxmlformats.org/officeDocument/2006/relationships/image" Target="../media/image34.png"/><Relationship Id="rId9" Type="http://schemas.openxmlformats.org/officeDocument/2006/relationships/hyperlink" Target="https://www.elastic.co/guide/en/logstash/2.4/plugins-codecs-multiline.html#plugins-codecs-multiline-max_bytes" TargetMode="External"/><Relationship Id="rId14" Type="http://schemas.openxmlformats.org/officeDocument/2006/relationships/hyperlink" Target="https://www.elastic.co/guide/en/logstash/2.4/configuration-file-structure.html#boolean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plugins-filters-alter.html#plugins-filters-alter-condrewrite" TargetMode="External"/><Relationship Id="rId13" Type="http://schemas.openxmlformats.org/officeDocument/2006/relationships/hyperlink" Target="https://www.elastic.co/guide/en/logstash/2.4/plugins-filters-alter.html#plugins-filters-alter-remove_tag" TargetMode="External"/><Relationship Id="rId3" Type="http://schemas.openxmlformats.org/officeDocument/2006/relationships/hyperlink" Target="https://www.elastic.co/guide/en/logstash/2.4/plugins-filters-alter.html#plugins-filters-alter-add_field" TargetMode="External"/><Relationship Id="rId7" Type="http://schemas.openxmlformats.org/officeDocument/2006/relationships/hyperlink" Target="https://www.elastic.co/guide/en/logstash/2.4/plugins-filters-alter.html#plugins-filters-alter-coalesce" TargetMode="External"/><Relationship Id="rId12" Type="http://schemas.openxmlformats.org/officeDocument/2006/relationships/hyperlink" Target="https://www.elastic.co/guide/en/logstash/2.4/plugins-filters-alter.html#plugins-filters-alter-remove_fiel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configuration-file-structure.html#array" TargetMode="External"/><Relationship Id="rId11" Type="http://schemas.openxmlformats.org/officeDocument/2006/relationships/hyperlink" Target="https://www.elastic.co/guide/en/logstash/2.4/configuration-file-structure.html#boolean" TargetMode="External"/><Relationship Id="rId5" Type="http://schemas.openxmlformats.org/officeDocument/2006/relationships/hyperlink" Target="https://www.elastic.co/guide/en/logstash/2.4/plugins-filters-alter.html#plugins-filters-alter-add_tag" TargetMode="External"/><Relationship Id="rId10" Type="http://schemas.openxmlformats.org/officeDocument/2006/relationships/hyperlink" Target="https://www.elastic.co/guide/en/logstash/2.4/plugins-filters-alter.html#plugins-filters-alter-periodic_flush" TargetMode="External"/><Relationship Id="rId4" Type="http://schemas.openxmlformats.org/officeDocument/2006/relationships/hyperlink" Target="https://www.elastic.co/guide/en/logstash/2.4/configuration-file-structure.html#hash" TargetMode="External"/><Relationship Id="rId9" Type="http://schemas.openxmlformats.org/officeDocument/2006/relationships/hyperlink" Target="https://www.elastic.co/guide/en/logstash/2.4/plugins-filters-alter.html#plugins-filters-alter-condrewriteother" TargetMode="External"/><Relationship Id="rId1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plugins-filters-date.html#plugins-filters-date-locale" TargetMode="External"/><Relationship Id="rId13" Type="http://schemas.openxmlformats.org/officeDocument/2006/relationships/hyperlink" Target="https://www.elastic.co/guide/en/logstash/2.4/plugins-filters-date.html#plugins-filters-date-remove_field" TargetMode="External"/><Relationship Id="rId3" Type="http://schemas.openxmlformats.org/officeDocument/2006/relationships/image" Target="../media/image36.png"/><Relationship Id="rId7" Type="http://schemas.openxmlformats.org/officeDocument/2006/relationships/hyperlink" Target="https://www.elastic.co/guide/en/logstash/2.4/configuration-file-structure.html#array" TargetMode="External"/><Relationship Id="rId12" Type="http://schemas.openxmlformats.org/officeDocument/2006/relationships/hyperlink" Target="https://www.elastic.co/guide/en/logstash/2.4/configuration-file-structure.html#boolean" TargetMode="External"/><Relationship Id="rId17" Type="http://schemas.openxmlformats.org/officeDocument/2006/relationships/hyperlink" Target="https://www.elastic.co/guide/en/logstash/2.4/plugins-filters-date.html#plugins-filters-date-timezone" TargetMode="External"/><Relationship Id="rId2" Type="http://schemas.openxmlformats.org/officeDocument/2006/relationships/notesSlide" Target="../notesSlides/notesSlide21.xml"/><Relationship Id="rId16" Type="http://schemas.openxmlformats.org/officeDocument/2006/relationships/hyperlink" Target="https://www.elastic.co/guide/en/logstash/2.4/plugins-filters-date.html#plugins-filters-date-targ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plugins-filters-date.html#plugins-filters-date-add_tag" TargetMode="External"/><Relationship Id="rId11" Type="http://schemas.openxmlformats.org/officeDocument/2006/relationships/hyperlink" Target="https://www.elastic.co/guide/en/logstash/2.4/plugins-filters-date.html#plugins-filters-date-periodic_flush" TargetMode="External"/><Relationship Id="rId5" Type="http://schemas.openxmlformats.org/officeDocument/2006/relationships/hyperlink" Target="https://www.elastic.co/guide/en/logstash/2.4/configuration-file-structure.html#hash" TargetMode="External"/><Relationship Id="rId15" Type="http://schemas.openxmlformats.org/officeDocument/2006/relationships/hyperlink" Target="https://www.elastic.co/guide/en/logstash/2.4/plugins-filters-date.html#plugins-filters-date-tag_on_failure" TargetMode="External"/><Relationship Id="rId10" Type="http://schemas.openxmlformats.org/officeDocument/2006/relationships/hyperlink" Target="https://www.elastic.co/guide/en/logstash/2.4/plugins-filters-date.html#plugins-filters-date-match" TargetMode="External"/><Relationship Id="rId4" Type="http://schemas.openxmlformats.org/officeDocument/2006/relationships/hyperlink" Target="https://www.elastic.co/guide/en/logstash/2.4/plugins-filters-date.html#plugins-filters-date-add_field" TargetMode="External"/><Relationship Id="rId9" Type="http://schemas.openxmlformats.org/officeDocument/2006/relationships/hyperlink" Target="https://www.elastic.co/guide/en/logstash/2.4/configuration-file-structure.html#string" TargetMode="External"/><Relationship Id="rId14" Type="http://schemas.openxmlformats.org/officeDocument/2006/relationships/hyperlink" Target="https://www.elastic.co/guide/en/logstash/2.4/plugins-filters-date.html#plugins-filters-date-remove_tag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s://github.com/logstash-plugins/logstash-patterns-core/blob/master/patterns/grok-patterns" TargetMode="Externa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configuration-file-structure.html#boolean" TargetMode="External"/><Relationship Id="rId13" Type="http://schemas.openxmlformats.org/officeDocument/2006/relationships/hyperlink" Target="https://www.elastic.co/guide/en/logstash/2.4/plugins-filters-grok.html#plugins-filters-grok-patterns_dir" TargetMode="External"/><Relationship Id="rId18" Type="http://schemas.openxmlformats.org/officeDocument/2006/relationships/hyperlink" Target="https://www.elastic.co/guide/en/logstash/2.4/plugins-filters-grok.html#plugins-filters-grok-remove_tag" TargetMode="External"/><Relationship Id="rId3" Type="http://schemas.openxmlformats.org/officeDocument/2006/relationships/hyperlink" Target="https://www.elastic.co/guide/en/logstash/2.4/plugins-filters-grok.html#plugins-filters-grok-add_field" TargetMode="External"/><Relationship Id="rId7" Type="http://schemas.openxmlformats.org/officeDocument/2006/relationships/hyperlink" Target="https://www.elastic.co/guide/en/logstash/2.4/plugins-filters-grok.html#plugins-filters-grok-break_on_match" TargetMode="External"/><Relationship Id="rId12" Type="http://schemas.openxmlformats.org/officeDocument/2006/relationships/hyperlink" Target="https://www.elastic.co/guide/en/logstash/2.4/plugins-filters-grok.html#plugins-filters-grok-overwrite" TargetMode="External"/><Relationship Id="rId17" Type="http://schemas.openxmlformats.org/officeDocument/2006/relationships/hyperlink" Target="https://www.elastic.co/guide/en/logstash/2.4/plugins-filters-grok.html#plugins-filters-grok-remove_field" TargetMode="External"/><Relationship Id="rId2" Type="http://schemas.openxmlformats.org/officeDocument/2006/relationships/notesSlide" Target="../notesSlides/notesSlide23.xml"/><Relationship Id="rId16" Type="http://schemas.openxmlformats.org/officeDocument/2006/relationships/hyperlink" Target="https://www.elastic.co/guide/en/logstash/2.4/plugins-filters-grok.html#plugins-filters-grok-periodic_flu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configuration-file-structure.html#array" TargetMode="External"/><Relationship Id="rId11" Type="http://schemas.openxmlformats.org/officeDocument/2006/relationships/hyperlink" Target="https://www.elastic.co/guide/en/logstash/2.4/plugins-filters-grok.html#plugins-filters-grok-named_captures_only" TargetMode="External"/><Relationship Id="rId5" Type="http://schemas.openxmlformats.org/officeDocument/2006/relationships/hyperlink" Target="https://www.elastic.co/guide/en/logstash/2.4/plugins-filters-grok.html#plugins-filters-grok-add_tag" TargetMode="External"/><Relationship Id="rId15" Type="http://schemas.openxmlformats.org/officeDocument/2006/relationships/hyperlink" Target="https://www.elastic.co/guide/en/logstash/2.4/configuration-file-structure.html#string" TargetMode="External"/><Relationship Id="rId10" Type="http://schemas.openxmlformats.org/officeDocument/2006/relationships/hyperlink" Target="https://www.elastic.co/guide/en/logstash/2.4/plugins-filters-grok.html#plugins-filters-grok-match" TargetMode="External"/><Relationship Id="rId19" Type="http://schemas.openxmlformats.org/officeDocument/2006/relationships/hyperlink" Target="https://www.elastic.co/guide/en/logstash/2.4/plugins-filters-grok.html#plugins-filters-grok-tag_on_failure" TargetMode="External"/><Relationship Id="rId4" Type="http://schemas.openxmlformats.org/officeDocument/2006/relationships/hyperlink" Target="https://www.elastic.co/guide/en/logstash/2.4/configuration-file-structure.html#hash" TargetMode="External"/><Relationship Id="rId9" Type="http://schemas.openxmlformats.org/officeDocument/2006/relationships/hyperlink" Target="https://www.elastic.co/guide/en/logstash/2.4/plugins-filters-grok.html#plugins-filters-grok-keep_empty_captures" TargetMode="External"/><Relationship Id="rId14" Type="http://schemas.openxmlformats.org/officeDocument/2006/relationships/hyperlink" Target="https://www.elastic.co/guide/en/logstash/2.4/plugins-filters-grok.html#plugins-filters-grok-patterns_files_glob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plugins-filters-mutate.html#plugins-filters-mutate-convert" TargetMode="External"/><Relationship Id="rId13" Type="http://schemas.openxmlformats.org/officeDocument/2006/relationships/hyperlink" Target="https://www.elastic.co/guide/en/logstash/2.4/plugins-filters-mutate.html#plugins-filters-mutate-periodic_flush" TargetMode="External"/><Relationship Id="rId18" Type="http://schemas.openxmlformats.org/officeDocument/2006/relationships/hyperlink" Target="https://www.elastic.co/guide/en/logstash/2.4/plugins-filters-mutate.html#plugins-filters-mutate-replace" TargetMode="External"/><Relationship Id="rId3" Type="http://schemas.openxmlformats.org/officeDocument/2006/relationships/image" Target="../media/image44.png"/><Relationship Id="rId21" Type="http://schemas.openxmlformats.org/officeDocument/2006/relationships/hyperlink" Target="https://www.elastic.co/guide/en/logstash/2.4/plugins-filters-mutate.html#plugins-filters-mutate-update" TargetMode="External"/><Relationship Id="rId7" Type="http://schemas.openxmlformats.org/officeDocument/2006/relationships/hyperlink" Target="https://www.elastic.co/guide/en/logstash/2.4/configuration-file-structure.html#array" TargetMode="External"/><Relationship Id="rId12" Type="http://schemas.openxmlformats.org/officeDocument/2006/relationships/hyperlink" Target="https://www.elastic.co/guide/en/logstash/2.4/plugins-filters-mutate.html#plugins-filters-mutate-merge" TargetMode="External"/><Relationship Id="rId17" Type="http://schemas.openxmlformats.org/officeDocument/2006/relationships/hyperlink" Target="https://www.elastic.co/guide/en/logstash/2.4/plugins-filters-mutate.html#plugins-filters-mutate-rename" TargetMode="External"/><Relationship Id="rId2" Type="http://schemas.openxmlformats.org/officeDocument/2006/relationships/notesSlide" Target="../notesSlides/notesSlide25.xml"/><Relationship Id="rId16" Type="http://schemas.openxmlformats.org/officeDocument/2006/relationships/hyperlink" Target="https://www.elastic.co/guide/en/logstash/2.4/plugins-filters-mutate.html#plugins-filters-mutate-remove_tag" TargetMode="External"/><Relationship Id="rId20" Type="http://schemas.openxmlformats.org/officeDocument/2006/relationships/hyperlink" Target="https://www.elastic.co/guide/en/logstash/2.4/plugins-filters-mutate.html#plugins-filters-mutate-stri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plugins-filters-mutate.html#plugins-filters-mutate-add_tag" TargetMode="External"/><Relationship Id="rId11" Type="http://schemas.openxmlformats.org/officeDocument/2006/relationships/hyperlink" Target="https://www.elastic.co/guide/en/logstash/2.4/plugins-filters-mutate.html#plugins-filters-mutate-lowercase" TargetMode="External"/><Relationship Id="rId5" Type="http://schemas.openxmlformats.org/officeDocument/2006/relationships/hyperlink" Target="https://www.elastic.co/guide/en/logstash/2.4/configuration-file-structure.html#hash" TargetMode="External"/><Relationship Id="rId15" Type="http://schemas.openxmlformats.org/officeDocument/2006/relationships/hyperlink" Target="https://www.elastic.co/guide/en/logstash/2.4/plugins-filters-mutate.html#plugins-filters-mutate-remove_field" TargetMode="External"/><Relationship Id="rId10" Type="http://schemas.openxmlformats.org/officeDocument/2006/relationships/hyperlink" Target="https://www.elastic.co/guide/en/logstash/2.4/plugins-filters-mutate.html#plugins-filters-mutate-join" TargetMode="External"/><Relationship Id="rId19" Type="http://schemas.openxmlformats.org/officeDocument/2006/relationships/hyperlink" Target="https://www.elastic.co/guide/en/logstash/2.4/plugins-filters-mutate.html#plugins-filters-mutate-split" TargetMode="External"/><Relationship Id="rId4" Type="http://schemas.openxmlformats.org/officeDocument/2006/relationships/hyperlink" Target="https://www.elastic.co/guide/en/logstash/2.4/plugins-filters-mutate.html#plugins-filters-mutate-add_field" TargetMode="External"/><Relationship Id="rId9" Type="http://schemas.openxmlformats.org/officeDocument/2006/relationships/hyperlink" Target="https://www.elastic.co/guide/en/logstash/2.4/plugins-filters-mutate.html#plugins-filters-mutate-gsub" TargetMode="External"/><Relationship Id="rId14" Type="http://schemas.openxmlformats.org/officeDocument/2006/relationships/hyperlink" Target="https://www.elastic.co/guide/en/logstash/2.4/configuration-file-structure.html#boolean" TargetMode="External"/><Relationship Id="rId22" Type="http://schemas.openxmlformats.org/officeDocument/2006/relationships/hyperlink" Target="https://www.elastic.co/guide/en/logstash/2.4/plugins-filters-mutate.html#plugins-filters-mutate-uppercase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plugins-outputs-email.html#plugins-outputs-email-authentication" TargetMode="External"/><Relationship Id="rId13" Type="http://schemas.openxmlformats.org/officeDocument/2006/relationships/hyperlink" Target="https://www.elastic.co/guide/en/logstash/2.4/plugins-outputs-email.html#plugins-outputs-email-contenttype" TargetMode="External"/><Relationship Id="rId18" Type="http://schemas.openxmlformats.org/officeDocument/2006/relationships/hyperlink" Target="https://www.elastic.co/guide/en/logstash/2.4/plugins-outputs-email.html#plugins-outputs-email-htmlbody" TargetMode="External"/><Relationship Id="rId26" Type="http://schemas.openxmlformats.org/officeDocument/2006/relationships/hyperlink" Target="https://www.elastic.co/guide/en/logstash/2.4/plugins-outputs-email.html#plugins-outputs-email-username" TargetMode="External"/><Relationship Id="rId3" Type="http://schemas.openxmlformats.org/officeDocument/2006/relationships/image" Target="../media/image45.png"/><Relationship Id="rId21" Type="http://schemas.openxmlformats.org/officeDocument/2006/relationships/hyperlink" Target="https://www.elastic.co/guide/en/logstash/2.4/configuration-file-structure.html#number" TargetMode="External"/><Relationship Id="rId7" Type="http://schemas.openxmlformats.org/officeDocument/2006/relationships/hyperlink" Target="https://www.elastic.co/guide/en/logstash/2.4/configuration-file-structure.html#array" TargetMode="External"/><Relationship Id="rId12" Type="http://schemas.openxmlformats.org/officeDocument/2006/relationships/hyperlink" Target="https://www.elastic.co/guide/en/logstash/2.4/configuration-file-structure.html#codec" TargetMode="External"/><Relationship Id="rId17" Type="http://schemas.openxmlformats.org/officeDocument/2006/relationships/hyperlink" Target="https://www.elastic.co/guide/en/logstash/2.4/plugins-outputs-email.html#plugins-outputs-email-from" TargetMode="External"/><Relationship Id="rId25" Type="http://schemas.openxmlformats.org/officeDocument/2006/relationships/hyperlink" Target="https://www.elastic.co/guide/en/logstash/2.4/plugins-outputs-email.html#plugins-outputs-email-use_tls" TargetMode="External"/><Relationship Id="rId2" Type="http://schemas.openxmlformats.org/officeDocument/2006/relationships/notesSlide" Target="../notesSlides/notesSlide26.xml"/><Relationship Id="rId16" Type="http://schemas.openxmlformats.org/officeDocument/2006/relationships/hyperlink" Target="https://www.elastic.co/guide/en/logstash/2.4/plugins-outputs-email.html#plugins-outputs-email-domain" TargetMode="External"/><Relationship Id="rId20" Type="http://schemas.openxmlformats.org/officeDocument/2006/relationships/hyperlink" Target="https://www.elastic.co/guide/en/logstash/2.4/plugins-outputs-email.html#plugins-outputs-email-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plugins-outputs-email.html#plugins-outputs-email-attachments" TargetMode="External"/><Relationship Id="rId11" Type="http://schemas.openxmlformats.org/officeDocument/2006/relationships/hyperlink" Target="https://www.elastic.co/guide/en/logstash/2.4/plugins-outputs-email.html#plugins-outputs-email-codec" TargetMode="External"/><Relationship Id="rId24" Type="http://schemas.openxmlformats.org/officeDocument/2006/relationships/hyperlink" Target="https://www.elastic.co/guide/en/logstash/2.4/plugins-outputs-email.html#plugins-outputs-email-to" TargetMode="External"/><Relationship Id="rId5" Type="http://schemas.openxmlformats.org/officeDocument/2006/relationships/hyperlink" Target="https://www.elastic.co/guide/en/logstash/2.4/configuration-file-structure.html#string" TargetMode="External"/><Relationship Id="rId15" Type="http://schemas.openxmlformats.org/officeDocument/2006/relationships/hyperlink" Target="https://www.elastic.co/guide/en/logstash/2.4/configuration-file-structure.html#boolean" TargetMode="External"/><Relationship Id="rId23" Type="http://schemas.openxmlformats.org/officeDocument/2006/relationships/hyperlink" Target="https://www.elastic.co/guide/en/logstash/2.4/plugins-outputs-email.html#plugins-outputs-email-subject" TargetMode="External"/><Relationship Id="rId28" Type="http://schemas.openxmlformats.org/officeDocument/2006/relationships/hyperlink" Target="https://www.elastic.co/guide/en/logstash/2.4/plugins-outputs-email.html#plugins-outputs-email-workers" TargetMode="External"/><Relationship Id="rId10" Type="http://schemas.openxmlformats.org/officeDocument/2006/relationships/hyperlink" Target="https://www.elastic.co/guide/en/logstash/2.4/plugins-outputs-email.html#plugins-outputs-email-cc" TargetMode="External"/><Relationship Id="rId19" Type="http://schemas.openxmlformats.org/officeDocument/2006/relationships/hyperlink" Target="https://www.elastic.co/guide/en/logstash/2.4/plugins-outputs-email.html#plugins-outputs-email-password" TargetMode="External"/><Relationship Id="rId4" Type="http://schemas.openxmlformats.org/officeDocument/2006/relationships/hyperlink" Target="https://www.elastic.co/guide/en/logstash/2.4/plugins-outputs-email.html#plugins-outputs-email-address" TargetMode="External"/><Relationship Id="rId9" Type="http://schemas.openxmlformats.org/officeDocument/2006/relationships/hyperlink" Target="https://www.elastic.co/guide/en/logstash/2.4/plugins-outputs-email.html#plugins-outputs-email-body" TargetMode="External"/><Relationship Id="rId14" Type="http://schemas.openxmlformats.org/officeDocument/2006/relationships/hyperlink" Target="https://www.elastic.co/guide/en/logstash/2.4/plugins-outputs-email.html#plugins-outputs-email-debug" TargetMode="External"/><Relationship Id="rId22" Type="http://schemas.openxmlformats.org/officeDocument/2006/relationships/hyperlink" Target="https://www.elastic.co/guide/en/logstash/2.4/plugins-outputs-email.html#plugins-outputs-email-replyto" TargetMode="External"/><Relationship Id="rId27" Type="http://schemas.openxmlformats.org/officeDocument/2006/relationships/hyperlink" Target="https://www.elastic.co/guide/en/logstash/2.4/plugins-outputs-email.html#plugins-outputs-email-vi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configuration-file-structure.html#codec" TargetMode="External"/><Relationship Id="rId13" Type="http://schemas.openxmlformats.org/officeDocument/2006/relationships/hyperlink" Target="https://www.elastic.co/guide/en/logstash/2.4/plugins-outputs-elasticsearch.html#plugins-outputs-elasticsearch-flush_size" TargetMode="External"/><Relationship Id="rId18" Type="http://schemas.openxmlformats.org/officeDocument/2006/relationships/hyperlink" Target="https://www.elastic.co/guide/en/logstash/2.4/plugins-outputs-elasticsearch.html#plugins-outputs-elasticsearch-index" TargetMode="External"/><Relationship Id="rId26" Type="http://schemas.openxmlformats.org/officeDocument/2006/relationships/hyperlink" Target="https://www.elastic.co/guide/en/logstash/2.4/plugins-outputs-elasticsearch.html#plugins-outputs-elasticsearch-path" TargetMode="External"/><Relationship Id="rId3" Type="http://schemas.openxmlformats.org/officeDocument/2006/relationships/image" Target="../media/image46.png"/><Relationship Id="rId21" Type="http://schemas.openxmlformats.org/officeDocument/2006/relationships/hyperlink" Target="https://www.elastic.co/guide/en/logstash/2.4/configuration-file-structure.html#password" TargetMode="External"/><Relationship Id="rId7" Type="http://schemas.openxmlformats.org/officeDocument/2006/relationships/hyperlink" Target="https://www.elastic.co/guide/en/logstash/2.4/plugins-outputs-elasticsearch.html#plugins-outputs-elasticsearch-codec" TargetMode="External"/><Relationship Id="rId12" Type="http://schemas.openxmlformats.org/officeDocument/2006/relationships/hyperlink" Target="https://www.elastic.co/guide/en/logstash/2.4/plugins-outputs-elasticsearch.html#plugins-outputs-elasticsearch-document_type" TargetMode="External"/><Relationship Id="rId17" Type="http://schemas.openxmlformats.org/officeDocument/2006/relationships/hyperlink" Target="https://www.elastic.co/guide/en/logstash/2.4/plugins-outputs-elasticsearch.html#plugins-outputs-elasticsearch-idle_flush_time" TargetMode="External"/><Relationship Id="rId25" Type="http://schemas.openxmlformats.org/officeDocument/2006/relationships/hyperlink" Target="https://www.elastic.co/guide/en/logstash/2.4/plugins-outputs-elasticsearch.html#plugins-outputs-elasticsearch-password" TargetMode="External"/><Relationship Id="rId2" Type="http://schemas.openxmlformats.org/officeDocument/2006/relationships/notesSlide" Target="../notesSlides/notesSlide27.xml"/><Relationship Id="rId16" Type="http://schemas.openxmlformats.org/officeDocument/2006/relationships/hyperlink" Target="https://www.elastic.co/guide/en/logstash/2.4/configuration-file-structure.html#array" TargetMode="External"/><Relationship Id="rId20" Type="http://schemas.openxmlformats.org/officeDocument/2006/relationships/hyperlink" Target="https://www.elastic.co/guide/en/logstash/2.4/plugins-outputs-elasticsearch.html#plugins-outputs-elasticsearch-keystore_password" TargetMode="External"/><Relationship Id="rId29" Type="http://schemas.openxmlformats.org/officeDocument/2006/relationships/hyperlink" Target="https://www.elastic.co/guide/en/logstash/2.4/plugins-outputs-elasticsearch.html#plugins-outputs-elasticsearch-ro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plugins-outputs-elasticsearch.html#plugins-outputs-elasticsearch-cacert" TargetMode="External"/><Relationship Id="rId11" Type="http://schemas.openxmlformats.org/officeDocument/2006/relationships/hyperlink" Target="https://www.elastic.co/guide/en/logstash/2.4/plugins-outputs-elasticsearch.html#plugins-outputs-elasticsearch-document_id" TargetMode="External"/><Relationship Id="rId24" Type="http://schemas.openxmlformats.org/officeDocument/2006/relationships/hyperlink" Target="https://www.elastic.co/guide/en/logstash/2.4/plugins-outputs-elasticsearch.html#plugins-outputs-elasticsearch-parent" TargetMode="External"/><Relationship Id="rId5" Type="http://schemas.openxmlformats.org/officeDocument/2006/relationships/hyperlink" Target="https://www.elastic.co/guide/en/logstash/2.4/configuration-file-structure.html#string" TargetMode="External"/><Relationship Id="rId15" Type="http://schemas.openxmlformats.org/officeDocument/2006/relationships/hyperlink" Target="https://www.elastic.co/guide/en/logstash/2.4/plugins-outputs-elasticsearch.html#plugins-outputs-elasticsearch-hosts" TargetMode="External"/><Relationship Id="rId23" Type="http://schemas.openxmlformats.org/officeDocument/2006/relationships/hyperlink" Target="https://www.elastic.co/guide/en/logstash/2.4/plugins-outputs-elasticsearch.html#plugins-outputs-elasticsearch-max_retries" TargetMode="External"/><Relationship Id="rId28" Type="http://schemas.openxmlformats.org/officeDocument/2006/relationships/hyperlink" Target="https://www.elastic.co/guide/en/logstash/2.4/plugins-outputs-elasticsearch.html#plugins-outputs-elasticsearch-retry_max_interval" TargetMode="External"/><Relationship Id="rId10" Type="http://schemas.openxmlformats.org/officeDocument/2006/relationships/hyperlink" Target="https://www.elastic.co/guide/en/logstash/2.4/configuration-file-structure.html#boolean" TargetMode="External"/><Relationship Id="rId19" Type="http://schemas.openxmlformats.org/officeDocument/2006/relationships/hyperlink" Target="https://www.elastic.co/guide/en/logstash/2.4/plugins-outputs-elasticsearch.html#plugins-outputs-elasticsearch-keystore" TargetMode="External"/><Relationship Id="rId4" Type="http://schemas.openxmlformats.org/officeDocument/2006/relationships/hyperlink" Target="https://www.elastic.co/guide/en/logstash/2.4/plugins-outputs-elasticsearch.html#plugins-outputs-elasticsearch-action" TargetMode="External"/><Relationship Id="rId9" Type="http://schemas.openxmlformats.org/officeDocument/2006/relationships/hyperlink" Target="https://www.elastic.co/guide/en/logstash/2.4/plugins-outputs-elasticsearch.html#plugins-outputs-elasticsearch-doc_as_upsert" TargetMode="External"/><Relationship Id="rId14" Type="http://schemas.openxmlformats.org/officeDocument/2006/relationships/hyperlink" Target="https://www.elastic.co/guide/en/logstash/2.4/configuration-file-structure.html#number" TargetMode="External"/><Relationship Id="rId22" Type="http://schemas.openxmlformats.org/officeDocument/2006/relationships/hyperlink" Target="https://www.elastic.co/guide/en/logstash/2.4/plugins-outputs-elasticsearch.html#plugins-outputs-elasticsearch-manage_template" TargetMode="External"/><Relationship Id="rId27" Type="http://schemas.openxmlformats.org/officeDocument/2006/relationships/hyperlink" Target="https://www.elastic.co/guide/en/logstash/2.4/plugins-outputs-elasticsearch.html#plugins-outputs-elasticsearch-proxy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plugins-outputs-elasticsearch.html#plugins-outputs-elasticsearch-script_var_name" TargetMode="External"/><Relationship Id="rId13" Type="http://schemas.openxmlformats.org/officeDocument/2006/relationships/hyperlink" Target="https://www.elastic.co/guide/en/logstash/2.4/configuration-file-structure.html#number" TargetMode="External"/><Relationship Id="rId18" Type="http://schemas.openxmlformats.org/officeDocument/2006/relationships/hyperlink" Target="https://www.elastic.co/guide/en/logstash/2.4/plugins-outputs-elasticsearch.html#plugins-outputs-elasticsearch-template_overwrite" TargetMode="External"/><Relationship Id="rId3" Type="http://schemas.openxmlformats.org/officeDocument/2006/relationships/image" Target="../media/image46.png"/><Relationship Id="rId21" Type="http://schemas.openxmlformats.org/officeDocument/2006/relationships/hyperlink" Target="https://www.elastic.co/guide/en/logstash/2.4/plugins-outputs-elasticsearch.html#plugins-outputs-elasticsearch-truststore_password" TargetMode="External"/><Relationship Id="rId7" Type="http://schemas.openxmlformats.org/officeDocument/2006/relationships/hyperlink" Target="https://www.elastic.co/guide/en/logstash/2.4/plugins-outputs-elasticsearch.html#plugins-outputs-elasticsearch-script_type" TargetMode="External"/><Relationship Id="rId12" Type="http://schemas.openxmlformats.org/officeDocument/2006/relationships/hyperlink" Target="https://www.elastic.co/guide/en/logstash/2.4/plugins-outputs-elasticsearch.html#plugins-outputs-elasticsearch-sniffing_delay" TargetMode="External"/><Relationship Id="rId17" Type="http://schemas.openxmlformats.org/officeDocument/2006/relationships/hyperlink" Target="https://www.elastic.co/guide/en/logstash/2.4/plugins-outputs-elasticsearch.html#plugins-outputs-elasticsearch-template_name" TargetMode="External"/><Relationship Id="rId25" Type="http://schemas.openxmlformats.org/officeDocument/2006/relationships/hyperlink" Target="https://www.elastic.co/guide/en/logstash/2.4/plugins-outputs-elasticsearch.html#plugins-outputs-elasticsearch-workers" TargetMode="External"/><Relationship Id="rId2" Type="http://schemas.openxmlformats.org/officeDocument/2006/relationships/notesSlide" Target="../notesSlides/notesSlide28.xml"/><Relationship Id="rId16" Type="http://schemas.openxmlformats.org/officeDocument/2006/relationships/hyperlink" Target="https://www.elastic.co/guide/en/logstash/2.4/plugins-outputs-elasticsearch.html#plugins-outputs-elasticsearch-template" TargetMode="External"/><Relationship Id="rId20" Type="http://schemas.openxmlformats.org/officeDocument/2006/relationships/hyperlink" Target="https://www.elastic.co/guide/en/logstash/2.4/plugins-outputs-elasticsearch.html#plugins-outputs-elasticsearch-trustst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plugins-outputs-elasticsearch.html#plugins-outputs-elasticsearch-script_lang" TargetMode="External"/><Relationship Id="rId11" Type="http://schemas.openxmlformats.org/officeDocument/2006/relationships/hyperlink" Target="https://www.elastic.co/guide/en/logstash/2.4/plugins-outputs-elasticsearch.html#plugins-outputs-elasticsearch-sniffing" TargetMode="External"/><Relationship Id="rId24" Type="http://schemas.openxmlformats.org/officeDocument/2006/relationships/hyperlink" Target="https://www.elastic.co/guide/en/logstash/2.4/plugins-outputs-elasticsearch.html#plugins-outputs-elasticsearch-user" TargetMode="External"/><Relationship Id="rId5" Type="http://schemas.openxmlformats.org/officeDocument/2006/relationships/hyperlink" Target="https://www.elastic.co/guide/en/logstash/2.4/configuration-file-structure.html#string" TargetMode="External"/><Relationship Id="rId15" Type="http://schemas.openxmlformats.org/officeDocument/2006/relationships/hyperlink" Target="https://www.elastic.co/guide/en/logstash/2.4/plugins-outputs-elasticsearch.html#plugins-outputs-elasticsearch-ssl_certificate_verification" TargetMode="External"/><Relationship Id="rId23" Type="http://schemas.openxmlformats.org/officeDocument/2006/relationships/hyperlink" Target="https://www.elastic.co/guide/en/logstash/2.4/plugins-outputs-elasticsearch.html#plugins-outputs-elasticsearch-upsert" TargetMode="External"/><Relationship Id="rId10" Type="http://schemas.openxmlformats.org/officeDocument/2006/relationships/hyperlink" Target="https://www.elastic.co/guide/en/logstash/2.4/configuration-file-structure.html#boolean" TargetMode="External"/><Relationship Id="rId19" Type="http://schemas.openxmlformats.org/officeDocument/2006/relationships/hyperlink" Target="https://www.elastic.co/guide/en/logstash/2.4/plugins-outputs-elasticsearch.html#plugins-outputs-elasticsearch-timeout" TargetMode="External"/><Relationship Id="rId4" Type="http://schemas.openxmlformats.org/officeDocument/2006/relationships/hyperlink" Target="https://www.elastic.co/guide/en/logstash/2.4/plugins-outputs-elasticsearch.html#plugins-outputs-elasticsearch-script" TargetMode="External"/><Relationship Id="rId9" Type="http://schemas.openxmlformats.org/officeDocument/2006/relationships/hyperlink" Target="https://www.elastic.co/guide/en/logstash/2.4/plugins-outputs-elasticsearch.html#plugins-outputs-elasticsearch-scripted_upsert" TargetMode="External"/><Relationship Id="rId14" Type="http://schemas.openxmlformats.org/officeDocument/2006/relationships/hyperlink" Target="https://www.elastic.co/guide/en/logstash/2.4/plugins-outputs-elasticsearch.html#plugins-outputs-elasticsearch-ssl" TargetMode="External"/><Relationship Id="rId22" Type="http://schemas.openxmlformats.org/officeDocument/2006/relationships/hyperlink" Target="https://www.elastic.co/guide/en/logstash/2.4/configuration-file-structure.html#password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plugins-outputs-mongodb.html#plugins-outputs-mongodb-database" TargetMode="External"/><Relationship Id="rId13" Type="http://schemas.openxmlformats.org/officeDocument/2006/relationships/hyperlink" Target="https://www.elastic.co/guide/en/logstash/2.4/configuration-file-structure.html#number" TargetMode="External"/><Relationship Id="rId3" Type="http://schemas.openxmlformats.org/officeDocument/2006/relationships/image" Target="../media/image47.png"/><Relationship Id="rId7" Type="http://schemas.openxmlformats.org/officeDocument/2006/relationships/hyperlink" Target="https://www.elastic.co/guide/en/logstash/2.4/configuration-file-structure.html#string" TargetMode="External"/><Relationship Id="rId12" Type="http://schemas.openxmlformats.org/officeDocument/2006/relationships/hyperlink" Target="https://www.elastic.co/guide/en/logstash/2.4/plugins-outputs-mongodb.html#plugins-outputs-mongodb-retry_delay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plugins-outputs-mongodb.html#plugins-outputs-mongodb-collection" TargetMode="External"/><Relationship Id="rId11" Type="http://schemas.openxmlformats.org/officeDocument/2006/relationships/hyperlink" Target="https://www.elastic.co/guide/en/logstash/2.4/plugins-outputs-mongodb.html#plugins-outputs-mongodb-isodate" TargetMode="External"/><Relationship Id="rId5" Type="http://schemas.openxmlformats.org/officeDocument/2006/relationships/hyperlink" Target="https://www.elastic.co/guide/en/logstash/2.4/configuration-file-structure.html#codec" TargetMode="External"/><Relationship Id="rId15" Type="http://schemas.openxmlformats.org/officeDocument/2006/relationships/hyperlink" Target="https://www.elastic.co/guide/en/logstash/2.4/plugins-outputs-mongodb.html#plugins-outputs-mongodb-workers" TargetMode="External"/><Relationship Id="rId10" Type="http://schemas.openxmlformats.org/officeDocument/2006/relationships/hyperlink" Target="https://www.elastic.co/guide/en/logstash/2.4/configuration-file-structure.html#boolean" TargetMode="External"/><Relationship Id="rId4" Type="http://schemas.openxmlformats.org/officeDocument/2006/relationships/hyperlink" Target="https://www.elastic.co/guide/en/logstash/2.4/plugins-outputs-mongodb.html#plugins-outputs-mongodb-codec" TargetMode="External"/><Relationship Id="rId9" Type="http://schemas.openxmlformats.org/officeDocument/2006/relationships/hyperlink" Target="https://www.elastic.co/guide/en/logstash/2.4/plugins-outputs-mongodb.html#plugins-outputs-mongodb-generateId" TargetMode="External"/><Relationship Id="rId14" Type="http://schemas.openxmlformats.org/officeDocument/2006/relationships/hyperlink" Target="https://www.elastic.co/guide/en/logstash/2.4/plugins-outputs-mongodb.html#plugins-outputs-mongodb-uri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plugins-outputs-webhdfs.html#plugins-outputs-webhdfs-flush_size" TargetMode="External"/><Relationship Id="rId13" Type="http://schemas.openxmlformats.org/officeDocument/2006/relationships/hyperlink" Target="https://www.elastic.co/guide/en/logstash/2.4/plugins-outputs-webhdfs.html#plugins-outputs-webhdfs-open_timeout" TargetMode="External"/><Relationship Id="rId18" Type="http://schemas.openxmlformats.org/officeDocument/2006/relationships/hyperlink" Target="https://www.elastic.co/guide/en/logstash/2.4/plugins-outputs-webhdfs.html#plugins-outputs-webhdfs-retry_known_errors" TargetMode="External"/><Relationship Id="rId3" Type="http://schemas.openxmlformats.org/officeDocument/2006/relationships/image" Target="../media/image48.png"/><Relationship Id="rId21" Type="http://schemas.openxmlformats.org/officeDocument/2006/relationships/hyperlink" Target="https://www.elastic.co/guide/en/logstash/2.4/plugins-outputs-webhdfs.html#plugins-outputs-webhdfs-snappy_bufsize" TargetMode="External"/><Relationship Id="rId7" Type="http://schemas.openxmlformats.org/officeDocument/2006/relationships/hyperlink" Target="https://www.elastic.co/guide/en/logstash/2.4/configuration-file-structure.html#string" TargetMode="External"/><Relationship Id="rId12" Type="http://schemas.openxmlformats.org/officeDocument/2006/relationships/hyperlink" Target="https://www.elastic.co/guide/en/logstash/2.4/plugins-outputs-webhdfs.html#plugins-outputs-webhdfs-message_format" TargetMode="External"/><Relationship Id="rId17" Type="http://schemas.openxmlformats.org/officeDocument/2006/relationships/hyperlink" Target="https://www.elastic.co/guide/en/logstash/2.4/plugins-outputs-webhdfs.html#plugins-outputs-webhdfs-retry_interval" TargetMode="External"/><Relationship Id="rId25" Type="http://schemas.openxmlformats.org/officeDocument/2006/relationships/hyperlink" Target="https://www.elastic.co/guide/en/logstash/2.4/plugins-outputs-webhdfs.html#plugins-outputs-webhdfs-workers" TargetMode="External"/><Relationship Id="rId2" Type="http://schemas.openxmlformats.org/officeDocument/2006/relationships/notesSlide" Target="../notesSlides/notesSlide30.xml"/><Relationship Id="rId16" Type="http://schemas.openxmlformats.org/officeDocument/2006/relationships/hyperlink" Target="https://www.elastic.co/guide/en/logstash/2.4/plugins-outputs-webhdfs.html#plugins-outputs-webhdfs-read_timeout" TargetMode="External"/><Relationship Id="rId20" Type="http://schemas.openxmlformats.org/officeDocument/2006/relationships/hyperlink" Target="https://www.elastic.co/guide/en/logstash/2.4/plugins-outputs-webhdfs.html#plugins-outputs-webhdfs-retry_tim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plugins-outputs-webhdfs.html#plugins-outputs-webhdfs-compression" TargetMode="External"/><Relationship Id="rId11" Type="http://schemas.openxmlformats.org/officeDocument/2006/relationships/hyperlink" Target="https://www.elastic.co/guide/en/logstash/2.4/plugins-outputs-webhdfs.html#plugins-outputs-webhdfs-idle_flush_time" TargetMode="External"/><Relationship Id="rId24" Type="http://schemas.openxmlformats.org/officeDocument/2006/relationships/hyperlink" Target="https://www.elastic.co/guide/en/logstash/2.4/plugins-outputs-webhdfs.html#plugins-outputs-webhdfs-user" TargetMode="External"/><Relationship Id="rId5" Type="http://schemas.openxmlformats.org/officeDocument/2006/relationships/hyperlink" Target="https://www.elastic.co/guide/en/logstash/2.4/configuration-file-structure.html#codec" TargetMode="External"/><Relationship Id="rId15" Type="http://schemas.openxmlformats.org/officeDocument/2006/relationships/hyperlink" Target="https://www.elastic.co/guide/en/logstash/2.4/plugins-outputs-webhdfs.html#plugins-outputs-webhdfs-port" TargetMode="External"/><Relationship Id="rId23" Type="http://schemas.openxmlformats.org/officeDocument/2006/relationships/hyperlink" Target="https://www.elastic.co/guide/en/logstash/2.4/plugins-outputs-webhdfs.html#plugins-outputs-webhdfs-use_httpfs" TargetMode="External"/><Relationship Id="rId10" Type="http://schemas.openxmlformats.org/officeDocument/2006/relationships/hyperlink" Target="https://www.elastic.co/guide/en/logstash/2.4/plugins-outputs-webhdfs.html#plugins-outputs-webhdfs-host" TargetMode="External"/><Relationship Id="rId19" Type="http://schemas.openxmlformats.org/officeDocument/2006/relationships/hyperlink" Target="https://www.elastic.co/guide/en/logstash/2.4/configuration-file-structure.html#boolean" TargetMode="External"/><Relationship Id="rId4" Type="http://schemas.openxmlformats.org/officeDocument/2006/relationships/hyperlink" Target="https://www.elastic.co/guide/en/logstash/2.4/plugins-outputs-webhdfs.html#plugins-outputs-webhdfs-codec" TargetMode="External"/><Relationship Id="rId9" Type="http://schemas.openxmlformats.org/officeDocument/2006/relationships/hyperlink" Target="https://www.elastic.co/guide/en/logstash/2.4/configuration-file-structure.html#number" TargetMode="External"/><Relationship Id="rId14" Type="http://schemas.openxmlformats.org/officeDocument/2006/relationships/hyperlink" Target="https://www.elastic.co/guide/en/logstash/2.4/plugins-outputs-webhdfs.html#plugins-outputs-webhdfs-path" TargetMode="External"/><Relationship Id="rId22" Type="http://schemas.openxmlformats.org/officeDocument/2006/relationships/hyperlink" Target="https://www.elastic.co/guide/en/logstash/2.4/plugins-outputs-webhdfs.html#plugins-outputs-webhdfs-snappy_format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astic.co/guide/en/logstash/2.4/plugins-outputs-email.html#plugins-outputs-email-authentication" TargetMode="External"/><Relationship Id="rId13" Type="http://schemas.openxmlformats.org/officeDocument/2006/relationships/hyperlink" Target="https://www.elastic.co/guide/en/logstash/2.4/plugins-outputs-email.html#plugins-outputs-email-contenttype" TargetMode="External"/><Relationship Id="rId18" Type="http://schemas.openxmlformats.org/officeDocument/2006/relationships/hyperlink" Target="https://www.elastic.co/guide/en/logstash/2.4/plugins-outputs-email.html#plugins-outputs-email-htmlbody" TargetMode="External"/><Relationship Id="rId26" Type="http://schemas.openxmlformats.org/officeDocument/2006/relationships/hyperlink" Target="https://www.elastic.co/guide/en/logstash/2.4/plugins-outputs-email.html#plugins-outputs-email-username" TargetMode="External"/><Relationship Id="rId3" Type="http://schemas.openxmlformats.org/officeDocument/2006/relationships/image" Target="../media/image45.png"/><Relationship Id="rId21" Type="http://schemas.openxmlformats.org/officeDocument/2006/relationships/hyperlink" Target="https://www.elastic.co/guide/en/logstash/2.4/configuration-file-structure.html#number" TargetMode="External"/><Relationship Id="rId7" Type="http://schemas.openxmlformats.org/officeDocument/2006/relationships/hyperlink" Target="https://www.elastic.co/guide/en/logstash/2.4/configuration-file-structure.html#array" TargetMode="External"/><Relationship Id="rId12" Type="http://schemas.openxmlformats.org/officeDocument/2006/relationships/hyperlink" Target="https://www.elastic.co/guide/en/logstash/2.4/configuration-file-structure.html#codec" TargetMode="External"/><Relationship Id="rId17" Type="http://schemas.openxmlformats.org/officeDocument/2006/relationships/hyperlink" Target="https://www.elastic.co/guide/en/logstash/2.4/plugins-outputs-email.html#plugins-outputs-email-from" TargetMode="External"/><Relationship Id="rId25" Type="http://schemas.openxmlformats.org/officeDocument/2006/relationships/hyperlink" Target="https://www.elastic.co/guide/en/logstash/2.4/plugins-outputs-email.html#plugins-outputs-email-use_tls" TargetMode="External"/><Relationship Id="rId2" Type="http://schemas.openxmlformats.org/officeDocument/2006/relationships/notesSlide" Target="../notesSlides/notesSlide33.xml"/><Relationship Id="rId16" Type="http://schemas.openxmlformats.org/officeDocument/2006/relationships/hyperlink" Target="https://www.elastic.co/guide/en/logstash/2.4/plugins-outputs-email.html#plugins-outputs-email-domain" TargetMode="External"/><Relationship Id="rId20" Type="http://schemas.openxmlformats.org/officeDocument/2006/relationships/hyperlink" Target="https://www.elastic.co/guide/en/logstash/2.4/plugins-outputs-email.html#plugins-outputs-email-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astic.co/guide/en/logstash/2.4/plugins-outputs-email.html#plugins-outputs-email-attachments" TargetMode="External"/><Relationship Id="rId11" Type="http://schemas.openxmlformats.org/officeDocument/2006/relationships/hyperlink" Target="https://www.elastic.co/guide/en/logstash/2.4/plugins-outputs-email.html#plugins-outputs-email-codec" TargetMode="External"/><Relationship Id="rId24" Type="http://schemas.openxmlformats.org/officeDocument/2006/relationships/hyperlink" Target="https://www.elastic.co/guide/en/logstash/2.4/plugins-outputs-email.html#plugins-outputs-email-to" TargetMode="External"/><Relationship Id="rId5" Type="http://schemas.openxmlformats.org/officeDocument/2006/relationships/hyperlink" Target="https://www.elastic.co/guide/en/logstash/2.4/configuration-file-structure.html#string" TargetMode="External"/><Relationship Id="rId15" Type="http://schemas.openxmlformats.org/officeDocument/2006/relationships/hyperlink" Target="https://www.elastic.co/guide/en/logstash/2.4/configuration-file-structure.html#boolean" TargetMode="External"/><Relationship Id="rId23" Type="http://schemas.openxmlformats.org/officeDocument/2006/relationships/hyperlink" Target="https://www.elastic.co/guide/en/logstash/2.4/plugins-outputs-email.html#plugins-outputs-email-subject" TargetMode="External"/><Relationship Id="rId28" Type="http://schemas.openxmlformats.org/officeDocument/2006/relationships/hyperlink" Target="https://www.elastic.co/guide/en/logstash/2.4/plugins-outputs-email.html#plugins-outputs-email-workers" TargetMode="External"/><Relationship Id="rId10" Type="http://schemas.openxmlformats.org/officeDocument/2006/relationships/hyperlink" Target="https://www.elastic.co/guide/en/logstash/2.4/plugins-outputs-email.html#plugins-outputs-email-cc" TargetMode="External"/><Relationship Id="rId19" Type="http://schemas.openxmlformats.org/officeDocument/2006/relationships/hyperlink" Target="https://www.elastic.co/guide/en/logstash/2.4/plugins-outputs-email.html#plugins-outputs-email-password" TargetMode="External"/><Relationship Id="rId4" Type="http://schemas.openxmlformats.org/officeDocument/2006/relationships/hyperlink" Target="https://www.elastic.co/guide/en/logstash/2.4/plugins-outputs-email.html#plugins-outputs-email-address" TargetMode="External"/><Relationship Id="rId9" Type="http://schemas.openxmlformats.org/officeDocument/2006/relationships/hyperlink" Target="https://www.elastic.co/guide/en/logstash/2.4/plugins-outputs-email.html#plugins-outputs-email-body" TargetMode="External"/><Relationship Id="rId14" Type="http://schemas.openxmlformats.org/officeDocument/2006/relationships/hyperlink" Target="https://www.elastic.co/guide/en/logstash/2.4/plugins-outputs-email.html#plugins-outputs-email-debug" TargetMode="External"/><Relationship Id="rId22" Type="http://schemas.openxmlformats.org/officeDocument/2006/relationships/hyperlink" Target="https://www.elastic.co/guide/en/logstash/2.4/plugins-outputs-email.html#plugins-outputs-email-replyto" TargetMode="External"/><Relationship Id="rId27" Type="http://schemas.openxmlformats.org/officeDocument/2006/relationships/hyperlink" Target="https://www.elastic.co/guide/en/logstash/2.4/plugins-outputs-email.html#plugins-outputs-email-vi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685800" y="1916113"/>
            <a:ext cx="77724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4000" dirty="0" err="1">
                <a:solidFill>
                  <a:srgbClr val="FF0000"/>
                </a:solidFill>
              </a:rPr>
              <a:t>ELKStack-Logstash</a:t>
            </a:r>
            <a:endParaRPr kumimoji="0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1335088" y="5084763"/>
            <a:ext cx="640080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张雷</a:t>
            </a:r>
            <a:endParaRPr kumimoji="0" lang="en-US" altLang="zh-CN" sz="280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2016</a:t>
            </a:r>
            <a:r>
              <a:rPr kumimoji="0"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kumimoji="0" lang="en-US" altLang="zh-CN" sz="2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</a:p>
        </p:txBody>
      </p:sp>
      <p:sp>
        <p:nvSpPr>
          <p:cNvPr id="5124" name="Line 8"/>
          <p:cNvSpPr>
            <a:spLocks noChangeShapeType="1"/>
          </p:cNvSpPr>
          <p:nvPr/>
        </p:nvSpPr>
        <p:spPr bwMode="auto">
          <a:xfrm>
            <a:off x="611188" y="3657600"/>
            <a:ext cx="7848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Tm="255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7173912" cy="609600"/>
          </a:xfrm>
        </p:spPr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61388" cy="5473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2000" b="1" dirty="0" smtClean="0"/>
              <a:t>字段引用</a:t>
            </a:r>
            <a:endParaRPr lang="en-US" altLang="zh-CN" sz="2000" b="1" dirty="0" smtClean="0"/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zh-CN" altLang="en-US" sz="1200" dirty="0"/>
              <a:t>字段是 </a:t>
            </a:r>
            <a:r>
              <a:rPr lang="en-US" altLang="zh-CN" sz="1200" dirty="0" err="1"/>
              <a:t>Logstash</a:t>
            </a:r>
            <a:r>
              <a:rPr lang="en-US" altLang="zh-CN" sz="1200" dirty="0"/>
              <a:t>::Event </a:t>
            </a:r>
            <a:r>
              <a:rPr lang="zh-CN" altLang="en-US" sz="1200" dirty="0"/>
              <a:t>对象的</a:t>
            </a:r>
            <a:r>
              <a:rPr lang="zh-CN" altLang="en-US" sz="1200" dirty="0" smtClean="0"/>
              <a:t>属性。在 </a:t>
            </a:r>
            <a:r>
              <a:rPr lang="en-US" altLang="zh-CN" sz="1200" dirty="0" err="1"/>
              <a:t>Logstash</a:t>
            </a:r>
            <a:r>
              <a:rPr lang="en-US" altLang="zh-CN" sz="1200" dirty="0"/>
              <a:t> </a:t>
            </a:r>
            <a:r>
              <a:rPr lang="zh-CN" altLang="en-US" sz="1200" dirty="0"/>
              <a:t>配置中使用字段的值</a:t>
            </a:r>
            <a:r>
              <a:rPr lang="zh-CN" altLang="en-US" sz="1200" dirty="0" smtClean="0"/>
              <a:t>，就需要使用到</a:t>
            </a:r>
            <a:r>
              <a:rPr lang="zh-CN" altLang="en-US" sz="1200" b="1" dirty="0" smtClean="0"/>
              <a:t>字段</a:t>
            </a:r>
            <a:r>
              <a:rPr lang="zh-CN" altLang="en-US" sz="1200" b="1" dirty="0"/>
              <a:t>引用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800" dirty="0" smtClean="0"/>
          </a:p>
          <a:p>
            <a:pPr lvl="1">
              <a:defRPr/>
            </a:pPr>
            <a:r>
              <a:rPr lang="zh-CN" altLang="en-US" sz="2000" b="1" dirty="0" smtClean="0"/>
              <a:t>条件判断与表达式</a:t>
            </a:r>
            <a:endParaRPr lang="en-US" altLang="zh-CN" sz="2000" b="1" dirty="0"/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endParaRPr lang="en-US" altLang="zh-CN" sz="1600" dirty="0" smtClean="0"/>
          </a:p>
          <a:p>
            <a:pPr lvl="1">
              <a:defRPr/>
            </a:pPr>
            <a:endParaRPr lang="en-US" altLang="zh-CN" sz="2000" dirty="0"/>
          </a:p>
          <a:p>
            <a:pPr lvl="1">
              <a:defRPr/>
            </a:pPr>
            <a:endParaRPr lang="en-US" altLang="zh-CN" sz="1600" dirty="0" smtClean="0"/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zh-CN" altLang="en-US" sz="1600" dirty="0" smtClean="0"/>
              <a:t>表达式</a:t>
            </a:r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08088" y="1989138"/>
          <a:ext cx="6096000" cy="1385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440160"/>
                <a:gridCol w="3287688"/>
              </a:tblGrid>
              <a:tr h="27423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类型</a:t>
                      </a:r>
                      <a:endParaRPr lang="zh-CN" altLang="en-US" sz="1200" dirty="0"/>
                    </a:p>
                  </a:txBody>
                  <a:tcPr marT="45685" marB="45685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用法</a:t>
                      </a:r>
                      <a:endParaRPr lang="zh-CN" altLang="en-US" sz="1200" dirty="0"/>
                    </a:p>
                  </a:txBody>
                  <a:tcPr marT="45685" marB="45685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示例</a:t>
                      </a:r>
                      <a:endParaRPr lang="zh-CN" altLang="en-US" sz="1200" dirty="0"/>
                    </a:p>
                  </a:txBody>
                  <a:tcPr marT="45685" marB="45685"/>
                </a:tc>
              </a:tr>
              <a:tr h="370551">
                <a:tc>
                  <a:txBody>
                    <a:bodyPr/>
                    <a:lstStyle/>
                    <a:p>
                      <a:r>
                        <a:rPr lang="zh-CN" altLang="en-US" sz="1200" b="0" dirty="0" smtClean="0"/>
                        <a:t>字段引用</a:t>
                      </a:r>
                      <a:endParaRPr lang="zh-CN" altLang="en-US" sz="1200" b="0" dirty="0"/>
                    </a:p>
                  </a:txBody>
                  <a:tcPr marT="45685" marB="45685"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[</a:t>
                      </a:r>
                      <a:r>
                        <a:rPr lang="zh-CN" altLang="en-US" sz="1200" b="0" dirty="0" smtClean="0"/>
                        <a:t>字段名</a:t>
                      </a:r>
                      <a:r>
                        <a:rPr lang="en-US" altLang="zh-CN" sz="1200" b="0" dirty="0" smtClean="0"/>
                        <a:t>]</a:t>
                      </a:r>
                      <a:endParaRPr lang="zh-CN" altLang="en-US" sz="1200" b="0" dirty="0"/>
                    </a:p>
                  </a:txBody>
                  <a:tcPr marT="45685" marB="45685"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[timestamp]</a:t>
                      </a:r>
                      <a:endParaRPr lang="zh-CN" altLang="en-US" sz="1200" b="0" dirty="0"/>
                    </a:p>
                  </a:txBody>
                  <a:tcPr marT="45685" marB="45685"/>
                </a:tc>
              </a:tr>
              <a:tr h="370551"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嵌套字段</a:t>
                      </a:r>
                      <a:endParaRPr lang="zh-CN" altLang="en-US" sz="1200" b="0" dirty="0"/>
                    </a:p>
                  </a:txBody>
                  <a:tcPr marT="45685" marB="45685"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[</a:t>
                      </a:r>
                      <a:r>
                        <a:rPr lang="zh-CN" altLang="en-US" sz="1200" b="0" dirty="0" smtClean="0"/>
                        <a:t>字段名</a:t>
                      </a:r>
                      <a:r>
                        <a:rPr lang="en-US" altLang="zh-CN" sz="1200" b="0" dirty="0" smtClean="0"/>
                        <a:t>][</a:t>
                      </a:r>
                      <a:r>
                        <a:rPr lang="zh-CN" altLang="en-US" sz="1200" b="0" dirty="0" smtClean="0"/>
                        <a:t>字段名</a:t>
                      </a:r>
                      <a:r>
                        <a:rPr lang="en-US" altLang="zh-CN" sz="1200" b="0" dirty="0" smtClean="0"/>
                        <a:t>]</a:t>
                      </a:r>
                      <a:endParaRPr lang="zh-CN" altLang="en-US" sz="1200" b="0" dirty="0"/>
                    </a:p>
                  </a:txBody>
                  <a:tcPr marT="45685" marB="45685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[</a:t>
                      </a:r>
                      <a:r>
                        <a:rPr lang="en-US" altLang="zh-CN" sz="1200" dirty="0" err="1" smtClean="0"/>
                        <a:t>geoip</a:t>
                      </a:r>
                      <a:r>
                        <a:rPr lang="en-US" altLang="zh-CN" sz="1200" dirty="0" smtClean="0"/>
                        <a:t>][location][0]</a:t>
                      </a:r>
                      <a:endParaRPr lang="zh-CN" altLang="en-US" sz="1200" b="0" dirty="0"/>
                    </a:p>
                  </a:txBody>
                  <a:tcPr marT="45685" marB="45685"/>
                </a:tc>
              </a:tr>
              <a:tr h="370551">
                <a:tc>
                  <a:txBody>
                    <a:bodyPr/>
                    <a:lstStyle/>
                    <a:p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变量内插</a:t>
                      </a:r>
                      <a:endParaRPr lang="zh-CN" altLang="en-US" sz="1200" b="0" dirty="0"/>
                    </a:p>
                  </a:txBody>
                  <a:tcPr marT="45685" marB="45685"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%{[</a:t>
                      </a:r>
                      <a:r>
                        <a:rPr lang="zh-CN" altLang="en-US" sz="1200" b="0" dirty="0" smtClean="0"/>
                        <a:t>字段名</a:t>
                      </a:r>
                      <a:r>
                        <a:rPr lang="en-US" altLang="zh-CN" sz="1200" b="0" dirty="0" smtClean="0"/>
                        <a:t>]}</a:t>
                      </a:r>
                      <a:endParaRPr lang="zh-CN" altLang="en-US" sz="1200" b="0" dirty="0"/>
                    </a:p>
                  </a:txBody>
                  <a:tcPr marT="45685" marB="45685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"the longitude is %{[</a:t>
                      </a:r>
                      <a:r>
                        <a:rPr lang="en-US" altLang="zh-CN" sz="1200" dirty="0" err="1" smtClean="0"/>
                        <a:t>geoip</a:t>
                      </a:r>
                      <a:r>
                        <a:rPr lang="en-US" altLang="zh-CN" sz="1200" dirty="0" smtClean="0"/>
                        <a:t>][location][0]}"</a:t>
                      </a:r>
                      <a:endParaRPr lang="zh-CN" altLang="en-US" sz="1200" b="0" dirty="0"/>
                    </a:p>
                  </a:txBody>
                  <a:tcPr marT="45685" marB="45685"/>
                </a:tc>
              </a:tr>
            </a:tbl>
          </a:graphicData>
        </a:graphic>
      </p:graphicFrame>
      <p:pic>
        <p:nvPicPr>
          <p:cNvPr id="225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3860800"/>
            <a:ext cx="6770687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225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80000"/>
            <a:ext cx="54578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169150" cy="609600"/>
          </a:xfrm>
        </p:spPr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示例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301625" y="836613"/>
            <a:ext cx="8561388" cy="5256212"/>
          </a:xfrm>
        </p:spPr>
        <p:txBody>
          <a:bodyPr/>
          <a:lstStyle/>
          <a:p>
            <a:r>
              <a:rPr lang="zh-CN" altLang="en-US" smtClean="0"/>
              <a:t>示例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484313"/>
            <a:ext cx="76565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1052513"/>
            <a:ext cx="8561388" cy="4953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052513"/>
            <a:ext cx="7200900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052513"/>
            <a:ext cx="8561388" cy="519588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Input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>
                <a:hlinkClick r:id="rId3"/>
              </a:rPr>
              <a:t>Stdin</a:t>
            </a: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en-US" altLang="zh-CN" dirty="0"/>
          </a:p>
          <a:p>
            <a:pPr lvl="2"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133600"/>
            <a:ext cx="33909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789363"/>
            <a:ext cx="7246938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301625" y="1295400"/>
            <a:ext cx="8561388" cy="5013325"/>
          </a:xfrm>
        </p:spPr>
        <p:txBody>
          <a:bodyPr/>
          <a:lstStyle/>
          <a:p>
            <a:r>
              <a:rPr lang="en-US" altLang="zh-CN" smtClean="0"/>
              <a:t>Input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>
                <a:hlinkClick r:id="rId3"/>
              </a:rPr>
              <a:t>File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r>
              <a:rPr lang="en-US" altLang="zh-CN" sz="1600" smtClean="0"/>
              <a:t>FileWatch </a:t>
            </a:r>
            <a:r>
              <a:rPr lang="zh-CN" altLang="en-US" sz="1600" smtClean="0"/>
              <a:t>只支持文件的绝对路径，而且会不自动递归目录。所以有需要的话，请用数组方式都写明具体哪些文件</a:t>
            </a:r>
            <a:endParaRPr lang="en-US" altLang="zh-CN" sz="1600" smtClean="0"/>
          </a:p>
          <a:p>
            <a:pPr lvl="2"/>
            <a:r>
              <a:rPr lang="zh-CN" altLang="en-US" sz="1600" smtClean="0"/>
              <a:t>能支持类似 </a:t>
            </a:r>
            <a:r>
              <a:rPr lang="en-US" altLang="zh-CN" sz="1600" smtClean="0"/>
              <a:t>fluentd </a:t>
            </a:r>
            <a:r>
              <a:rPr lang="zh-CN" altLang="en-US" sz="1600" smtClean="0"/>
              <a:t>那样的 </a:t>
            </a:r>
            <a:r>
              <a:rPr lang="en-US" altLang="zh-CN" sz="1600" smtClean="0"/>
              <a:t>path =&gt; "/path/to/%{+yyyy/MM/dd/hh}.log" </a:t>
            </a:r>
            <a:r>
              <a:rPr lang="zh-CN" altLang="en-US" sz="1600" smtClean="0"/>
              <a:t>写法。达到相同目的，你只能写成 </a:t>
            </a:r>
            <a:r>
              <a:rPr lang="en-US" altLang="zh-CN" sz="1600" smtClean="0"/>
              <a:t>path =&gt; "/path/to/*/*/*/*.log“</a:t>
            </a:r>
          </a:p>
          <a:p>
            <a:pPr lvl="2"/>
            <a:r>
              <a:rPr lang="en-US" altLang="zh-CN" sz="1600" smtClean="0"/>
              <a:t>start_position </a:t>
            </a:r>
            <a:r>
              <a:rPr lang="zh-CN" altLang="en-US" sz="1600" smtClean="0"/>
              <a:t>仅在该文件从未被监听过的时候起作用。如果 </a:t>
            </a:r>
            <a:r>
              <a:rPr lang="en-US" altLang="zh-CN" sz="1600" smtClean="0"/>
              <a:t>sincedb </a:t>
            </a:r>
            <a:r>
              <a:rPr lang="zh-CN" altLang="en-US" sz="1600" smtClean="0"/>
              <a:t>文件中已经有这个文件的 </a:t>
            </a:r>
            <a:r>
              <a:rPr lang="en-US" altLang="zh-CN" sz="1600" smtClean="0"/>
              <a:t>inode </a:t>
            </a:r>
            <a:r>
              <a:rPr lang="zh-CN" altLang="en-US" sz="1600" smtClean="0"/>
              <a:t>记录了，那么 </a:t>
            </a:r>
            <a:r>
              <a:rPr lang="en-US" altLang="zh-CN" sz="1600" smtClean="0"/>
              <a:t>logstash </a:t>
            </a:r>
            <a:r>
              <a:rPr lang="zh-CN" altLang="en-US" sz="1600" smtClean="0"/>
              <a:t>依然会从记录过的 </a:t>
            </a:r>
            <a:r>
              <a:rPr lang="en-US" altLang="zh-CN" sz="1600" smtClean="0"/>
              <a:t>pos </a:t>
            </a:r>
            <a:r>
              <a:rPr lang="zh-CN" altLang="en-US" sz="1600" smtClean="0"/>
              <a:t>开始读取数据。所以重复测试的时候每回需要删除 </a:t>
            </a:r>
            <a:r>
              <a:rPr lang="en-US" altLang="zh-CN" sz="1600" smtClean="0"/>
              <a:t>sincedb </a:t>
            </a:r>
            <a:r>
              <a:rPr lang="zh-CN" altLang="en-US" sz="1600" smtClean="0"/>
              <a:t>文件</a:t>
            </a:r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322513"/>
            <a:ext cx="48768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50825" y="981075"/>
            <a:ext cx="8561388" cy="4953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Input</a:t>
            </a:r>
            <a:r>
              <a:rPr lang="zh-CN" altLang="en-US" dirty="0"/>
              <a:t>插件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hlinkClick r:id="rId2"/>
              </a:rPr>
              <a:t>File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550" y="1916113"/>
          <a:ext cx="7056437" cy="4256080"/>
        </p:xfrm>
        <a:graphic>
          <a:graphicData uri="http://schemas.openxmlformats.org/drawingml/2006/table">
            <a:tbl>
              <a:tblPr/>
              <a:tblGrid>
                <a:gridCol w="1872116"/>
                <a:gridCol w="2808174"/>
                <a:gridCol w="1080067"/>
                <a:gridCol w="1296080"/>
              </a:tblGrid>
              <a:tr h="266005"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dirty="0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3" tooltip="add_field"/>
                        </a:rPr>
                        <a:t>add_field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4" tooltip="Hashedit"/>
                        </a:rPr>
                        <a:t>hash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 b="0">
                          <a:solidFill>
                            <a:srgbClr val="444444"/>
                          </a:solidFill>
                          <a:effectLst/>
                        </a:rPr>
                        <a:t>{}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5" tooltip="close_older"/>
                        </a:rPr>
                        <a:t>close_older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6" tooltip="Numberedit"/>
                        </a:rPr>
                        <a:t>number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dirty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 b="0">
                          <a:solidFill>
                            <a:srgbClr val="444444"/>
                          </a:solidFill>
                          <a:effectLst/>
                        </a:rPr>
                        <a:t>3600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7" tooltip="codec"/>
                        </a:rPr>
                        <a:t>codec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8" tooltip="Codecedit"/>
                        </a:rPr>
                        <a:t>codec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"plain"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9" tooltip="delimiter"/>
                        </a:rPr>
                        <a:t>delimiter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10" tooltip="Stringedit"/>
                        </a:rPr>
                        <a:t>string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"\n"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11" tooltip="discover_interval"/>
                        </a:rPr>
                        <a:t>discover_interval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6" tooltip="Numberedit"/>
                        </a:rPr>
                        <a:t>number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 b="0">
                          <a:solidFill>
                            <a:srgbClr val="444444"/>
                          </a:solidFill>
                          <a:effectLst/>
                        </a:rPr>
                        <a:t>15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12" tooltip="exclude"/>
                        </a:rPr>
                        <a:t>exclude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13" tooltip="Array"/>
                        </a:rPr>
                        <a:t>array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14" tooltip="ignore_older"/>
                        </a:rPr>
                        <a:t>ignore_older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 dirty="0">
                          <a:solidFill>
                            <a:srgbClr val="00A9E5"/>
                          </a:solidFill>
                          <a:effectLst/>
                          <a:hlinkClick r:id="rId6" tooltip="Numberedit"/>
                        </a:rPr>
                        <a:t>number</a:t>
                      </a:r>
                      <a:endParaRPr lang="en-US" sz="13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 b="0">
                          <a:solidFill>
                            <a:srgbClr val="444444"/>
                          </a:solidFill>
                          <a:effectLst/>
                        </a:rPr>
                        <a:t>86400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15" tooltip="max_open_files"/>
                        </a:rPr>
                        <a:t>max_open_files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6" tooltip="Numberedit"/>
                        </a:rPr>
                        <a:t>number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16" tooltip="path"/>
                        </a:rPr>
                        <a:t>path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13" tooltip="Array"/>
                        </a:rPr>
                        <a:t>array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Yes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17" tooltip="sincedb_path"/>
                        </a:rPr>
                        <a:t>sincedb_path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10" tooltip="Stringedit"/>
                        </a:rPr>
                        <a:t>string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18" tooltip="sincedb_write_interval"/>
                        </a:rPr>
                        <a:t>sincedb_write_interval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6" tooltip="Numberedit"/>
                        </a:rPr>
                        <a:t>number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 b="0">
                          <a:solidFill>
                            <a:srgbClr val="444444"/>
                          </a:solidFill>
                          <a:effectLst/>
                        </a:rPr>
                        <a:t>15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19" tooltip="start_position"/>
                        </a:rPr>
                        <a:t>start_position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10" tooltip="Stringedit"/>
                        </a:rPr>
                        <a:t>string</a:t>
                      </a:r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, one of ["beginning", "end"]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"end"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20" tooltip="stat_interval"/>
                        </a:rPr>
                        <a:t>stat_interval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6" tooltip="Numberedit"/>
                        </a:rPr>
                        <a:t>number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300" b="0">
                          <a:solidFill>
                            <a:srgbClr val="444444"/>
                          </a:solidFill>
                          <a:effectLst/>
                        </a:rPr>
                        <a:t>1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21" tooltip="tags"/>
                        </a:rPr>
                        <a:t>tags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13" tooltip="Array"/>
                        </a:rPr>
                        <a:t>array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00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>
                          <a:solidFill>
                            <a:srgbClr val="00A9E5"/>
                          </a:solidFill>
                          <a:effectLst/>
                          <a:hlinkClick r:id="rId22" tooltip="type"/>
                        </a:rPr>
                        <a:t>type</a:t>
                      </a:r>
                      <a:endParaRPr lang="en-US" sz="13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 u="none" strike="noStrike" dirty="0">
                          <a:solidFill>
                            <a:srgbClr val="00A9E5"/>
                          </a:solidFill>
                          <a:effectLst/>
                          <a:hlinkClick r:id="rId10" tooltip="Stringedit"/>
                        </a:rPr>
                        <a:t>string</a:t>
                      </a:r>
                      <a:endParaRPr lang="en-US" sz="13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3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67846" marR="67846" marT="33930" marB="3393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Input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Syslog</a:t>
            </a:r>
          </a:p>
          <a:p>
            <a:pPr lvl="2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49500"/>
            <a:ext cx="19812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01725" y="3573463"/>
          <a:ext cx="7058025" cy="2597155"/>
        </p:xfrm>
        <a:graphic>
          <a:graphicData uri="http://schemas.openxmlformats.org/drawingml/2006/table">
            <a:tbl>
              <a:tblPr/>
              <a:tblGrid>
                <a:gridCol w="864248"/>
                <a:gridCol w="792227"/>
                <a:gridCol w="720207"/>
                <a:gridCol w="4681343"/>
              </a:tblGrid>
              <a:tr h="157809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08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4" tooltip="add_field"/>
                        </a:rPr>
                        <a:t>add_field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5" tooltip="Hashedit"/>
                        </a:rPr>
                        <a:t>hash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>
                          <a:solidFill>
                            <a:srgbClr val="444444"/>
                          </a:solidFill>
                          <a:effectLst/>
                        </a:rPr>
                        <a:t>{}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08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6" tooltip="codec"/>
                        </a:rPr>
                        <a:t>codec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7" tooltip="Codecedit"/>
                        </a:rPr>
                        <a:t>codec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"plain"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006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8" tooltip="facility_labels"/>
                        </a:rPr>
                        <a:t>facility_labels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9" tooltip="Array"/>
                        </a:rPr>
                        <a:t>array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["kernel", "user-level", "mail", "system", "security/authorization", "syslogd", "line printer", "network news", "UUCP", "clock", "security/authorization", "FTP", "NTP", "log audit", "log alert", "clock", "local0", "local1", "local2", "local3", "local4", "local5", "local6", "local7"]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08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0" tooltip="host"/>
                        </a:rPr>
                        <a:t>host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1" tooltip="Stringedit"/>
                        </a:rPr>
                        <a:t>string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>
                          <a:solidFill>
                            <a:srgbClr val="444444"/>
                          </a:solidFill>
                          <a:effectLst/>
                        </a:rPr>
                        <a:t>"0.0.0.0"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08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2" tooltip="locale"/>
                        </a:rPr>
                        <a:t>locale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1" tooltip="Stringedit"/>
                        </a:rPr>
                        <a:t>string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08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3" tooltip="port"/>
                        </a:rPr>
                        <a:t>port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4" tooltip="Numberedit"/>
                        </a:rPr>
                        <a:t>number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>
                          <a:solidFill>
                            <a:srgbClr val="444444"/>
                          </a:solidFill>
                          <a:effectLst/>
                        </a:rPr>
                        <a:t>514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077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5" tooltip="severity_labels"/>
                        </a:rPr>
                        <a:t>severity_labels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9" tooltip="Array"/>
                        </a:rPr>
                        <a:t>array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["Emergency", "Alert", "Critical", "Error", "Warning", "Notice", "Informational", "Debug"]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08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6" tooltip="tags"/>
                        </a:rPr>
                        <a:t>tags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9" tooltip="Array"/>
                        </a:rPr>
                        <a:t>array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08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7" tooltip="timezone"/>
                        </a:rPr>
                        <a:t>timezone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1" tooltip="Stringedit"/>
                        </a:rPr>
                        <a:t>string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08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8" tooltip="type"/>
                        </a:rPr>
                        <a:t>type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1" tooltip="Stringedit"/>
                        </a:rPr>
                        <a:t>string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780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9" tooltip="use_labels"/>
                        </a:rPr>
                        <a:t>use_labels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20" tooltip="Booleanedit"/>
                        </a:rPr>
                        <a:t>boolean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dirty="0">
                          <a:solidFill>
                            <a:srgbClr val="444444"/>
                          </a:solidFill>
                          <a:effectLst/>
                        </a:rPr>
                        <a:t>true</a:t>
                      </a:r>
                    </a:p>
                  </a:txBody>
                  <a:tcPr marL="17949" marR="17949" marT="17945" marB="1794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Input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Kafka</a:t>
            </a:r>
          </a:p>
          <a:p>
            <a:pPr lvl="2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773238"/>
            <a:ext cx="3943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19188" y="2565400"/>
          <a:ext cx="7345362" cy="3751344"/>
        </p:xfrm>
        <a:graphic>
          <a:graphicData uri="http://schemas.openxmlformats.org/drawingml/2006/table">
            <a:tbl>
              <a:tblPr/>
              <a:tblGrid>
                <a:gridCol w="1512280"/>
                <a:gridCol w="1872347"/>
                <a:gridCol w="1072338"/>
                <a:gridCol w="2888397"/>
              </a:tblGrid>
              <a:tr h="154936"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4" tooltip="add_field"/>
                        </a:rPr>
                        <a:t>add_field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5" tooltip="Hashedit"/>
                        </a:rPr>
                        <a:t>hash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>
                          <a:solidFill>
                            <a:srgbClr val="444444"/>
                          </a:solidFill>
                          <a:effectLst/>
                        </a:rPr>
                        <a:t>{}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724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6" tooltip="auto_offset_reset"/>
                        </a:rPr>
                        <a:t>auto_offset_reset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 dirty="0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r>
                        <a:rPr lang="en-US" sz="800" b="0" dirty="0">
                          <a:solidFill>
                            <a:srgbClr val="444444"/>
                          </a:solidFill>
                          <a:effectLst/>
                        </a:rPr>
                        <a:t>, one of ["largest", "smallest"]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"largest"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8" tooltip="black_list"/>
                        </a:rPr>
                        <a:t>black_list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nil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9" tooltip="codec"/>
                        </a:rPr>
                        <a:t>codec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0" tooltip="Codecedit"/>
                        </a:rPr>
                        <a:t>codec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"json"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1" tooltip="consumer_id"/>
                        </a:rPr>
                        <a:t>consumer_id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nil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2" tooltip="consumer_restart_on_error"/>
                        </a:rPr>
                        <a:t>consumer_restart_on_error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3" tooltip="Booleanedit"/>
                        </a:rPr>
                        <a:t>boolean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true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4" tooltip="consumer_restart_sleep_ms"/>
                        </a:rPr>
                        <a:t>consumer_restart_sleep_ms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5" tooltip="Numberedit"/>
                        </a:rPr>
                        <a:t>number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>
                          <a:solidFill>
                            <a:srgbClr val="444444"/>
                          </a:solidFill>
                          <a:effectLst/>
                        </a:rPr>
                        <a:t>0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6" tooltip="consumer_threads"/>
                        </a:rPr>
                        <a:t>consumer_threads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5" tooltip="Numberedit"/>
                        </a:rPr>
                        <a:t>number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>
                          <a:solidFill>
                            <a:srgbClr val="444444"/>
                          </a:solidFill>
                          <a:effectLst/>
                        </a:rPr>
                        <a:t>1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7" tooltip="consumer_timeout_ms"/>
                        </a:rPr>
                        <a:t>consumer_timeout_ms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5" tooltip="Numberedit"/>
                        </a:rPr>
                        <a:t>number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>
                          <a:solidFill>
                            <a:srgbClr val="444444"/>
                          </a:solidFill>
                          <a:effectLst/>
                        </a:rPr>
                        <a:t>-1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8" tooltip="decoder_class"/>
                        </a:rPr>
                        <a:t>decoder_class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"kafka.serializer.DefaultDecoder"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9" tooltip="decorate_events"/>
                        </a:rPr>
                        <a:t>decorate_events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3" tooltip="Booleanedit"/>
                        </a:rPr>
                        <a:t>boolean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20" tooltip="fetch_message_max_bytes"/>
                        </a:rPr>
                        <a:t>fetch_message_max_bytes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5" tooltip="Numberedit"/>
                        </a:rPr>
                        <a:t>number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>
                          <a:solidFill>
                            <a:srgbClr val="444444"/>
                          </a:solidFill>
                          <a:effectLst/>
                        </a:rPr>
                        <a:t>1048576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21" tooltip="group_id"/>
                        </a:rPr>
                        <a:t>group_id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"logstash"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22" tooltip="key_decoder_class"/>
                        </a:rPr>
                        <a:t>key_decoder_class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"kafka.serializer.DefaultDecoder"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23" tooltip="queue_size"/>
                        </a:rPr>
                        <a:t>queue_size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5" tooltip="Numberedit"/>
                        </a:rPr>
                        <a:t>number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>
                          <a:solidFill>
                            <a:srgbClr val="444444"/>
                          </a:solidFill>
                          <a:effectLst/>
                        </a:rPr>
                        <a:t>20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24" tooltip="rebalance_backoff_ms"/>
                        </a:rPr>
                        <a:t>rebalance_backoff_ms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5" tooltip="Numberedit"/>
                        </a:rPr>
                        <a:t>number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>
                          <a:solidFill>
                            <a:srgbClr val="444444"/>
                          </a:solidFill>
                          <a:effectLst/>
                        </a:rPr>
                        <a:t>2000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25" tooltip="rebalance_max_retries"/>
                        </a:rPr>
                        <a:t>rebalance_max_retries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5" tooltip="Numberedit"/>
                        </a:rPr>
                        <a:t>number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800" b="0">
                          <a:solidFill>
                            <a:srgbClr val="444444"/>
                          </a:solidFill>
                          <a:effectLst/>
                        </a:rPr>
                        <a:t>4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26" tooltip="reset_beginning"/>
                        </a:rPr>
                        <a:t>reset_beginning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13" tooltip="Booleanedit"/>
                        </a:rPr>
                        <a:t>boolean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27" tooltip="tags"/>
                        </a:rPr>
                        <a:t>tags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28" tooltip="Array"/>
                        </a:rPr>
                        <a:t>array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29" tooltip="topic_id"/>
                        </a:rPr>
                        <a:t>topic_id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nil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30" tooltip="type"/>
                        </a:rPr>
                        <a:t>type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31" tooltip="white_list"/>
                        </a:rPr>
                        <a:t>white_list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nil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493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32" tooltip="zk_connect"/>
                        </a:rPr>
                        <a:t>zk_connect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dirty="0">
                          <a:solidFill>
                            <a:srgbClr val="444444"/>
                          </a:solidFill>
                          <a:effectLst/>
                        </a:rPr>
                        <a:t>"localhost:2181"</a:t>
                      </a:r>
                    </a:p>
                  </a:txBody>
                  <a:tcPr marL="16511" marR="16511" marT="16510" marB="1651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Input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Redis</a:t>
            </a:r>
          </a:p>
          <a:p>
            <a:pPr lvl="2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73238"/>
            <a:ext cx="2238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38238" y="2565400"/>
          <a:ext cx="6121400" cy="3251556"/>
        </p:xfrm>
        <a:graphic>
          <a:graphicData uri="http://schemas.openxmlformats.org/drawingml/2006/table">
            <a:tbl>
              <a:tblPr/>
              <a:tblGrid>
                <a:gridCol w="1008231"/>
                <a:gridCol w="3096708"/>
                <a:gridCol w="936214"/>
                <a:gridCol w="1080247"/>
              </a:tblGrid>
              <a:tr h="232229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4" tooltip="add_field"/>
                        </a:rPr>
                        <a:t>add_field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Hashedit"/>
                        </a:rPr>
                        <a:t>hash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{}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batch_count"/>
                        </a:rPr>
                        <a:t>batch_count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1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8" tooltip="codec"/>
                        </a:rPr>
                        <a:t>codec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Codecedit"/>
                        </a:rPr>
                        <a:t>codec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"json"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data_type"/>
                        </a:rPr>
                        <a:t>data_type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Stringedit"/>
                        </a:rPr>
                        <a:t>string</a:t>
                      </a:r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, one of ["list", "channel", "pattern_channel"]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2" tooltip="db"/>
                        </a:rPr>
                        <a:t>db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>
                          <a:solidFill>
                            <a:srgbClr val="00A9E5"/>
                          </a:solidFill>
                          <a:effectLst/>
                          <a:hlinkClick r:id="rId7" tooltip="Numberedit"/>
                        </a:rPr>
                        <a:t>number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0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host"/>
                        </a:rPr>
                        <a:t>host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>
                          <a:solidFill>
                            <a:srgbClr val="00A9E5"/>
                          </a:solidFill>
                          <a:effectLst/>
                          <a:hlinkClick r:id="rId11" tooltip="Stringedit"/>
                        </a:rPr>
                        <a:t>string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"127.0.0.1"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4" tooltip="key"/>
                        </a:rPr>
                        <a:t>key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5" tooltip="password"/>
                        </a:rPr>
                        <a:t>password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6" tooltip="Passwordedit"/>
                        </a:rPr>
                        <a:t>password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7" tooltip="port"/>
                        </a:rPr>
                        <a:t>port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6379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8" tooltip="tags"/>
                        </a:rPr>
                        <a:t>tags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9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0" tooltip="threads"/>
                        </a:rPr>
                        <a:t>threads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1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1" tooltip="timeout"/>
                        </a:rPr>
                        <a:t>timeout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5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22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2" tooltip="type"/>
                        </a:rPr>
                        <a:t>type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9896" marR="79896" marT="39927" marB="39927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Input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Log4j</a:t>
            </a:r>
          </a:p>
          <a:p>
            <a:pPr lvl="2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73238"/>
            <a:ext cx="19050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28713" y="2852738"/>
          <a:ext cx="6788150" cy="2195514"/>
        </p:xfrm>
        <a:graphic>
          <a:graphicData uri="http://schemas.openxmlformats.org/drawingml/2006/table">
            <a:tbl>
              <a:tblPr/>
              <a:tblGrid>
                <a:gridCol w="1100183"/>
                <a:gridCol w="2087988"/>
                <a:gridCol w="1367992"/>
                <a:gridCol w="2231987"/>
              </a:tblGrid>
              <a:tr h="243946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4" tooltip="add_field"/>
                        </a:rPr>
                        <a:t>add_field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Hashedit"/>
                        </a:rPr>
                        <a:t>hash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{}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codec"/>
                        </a:rPr>
                        <a:t>codec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Codecedit"/>
                        </a:rPr>
                        <a:t>codec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"plain"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8" tooltip="data_timeout"/>
                        </a:rPr>
                        <a:t>data_timeout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5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host"/>
                        </a:rPr>
                        <a:t>host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"0.0.0.0"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2" tooltip="mode"/>
                        </a:rPr>
                        <a:t>mode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Stringedit"/>
                        </a:rPr>
                        <a:t>string</a:t>
                      </a:r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, one of ["server", "client"]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"server"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port"/>
                        </a:rPr>
                        <a:t>port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4560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4" tooltip="tags"/>
                        </a:rPr>
                        <a:t>tags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5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94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6" tooltip="type"/>
                        </a:rPr>
                        <a:t>type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91429" marR="91429" marT="45740" marB="4574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6" tIns="45712" rIns="91426" bIns="45712" anchor="ctr"/>
          <a:lstStyle/>
          <a:p>
            <a:r>
              <a:rPr lang="zh-CN" altLang="en-US" smtClean="0"/>
              <a:t>汇报提纲</a:t>
            </a:r>
          </a:p>
        </p:txBody>
      </p:sp>
      <p:grpSp>
        <p:nvGrpSpPr>
          <p:cNvPr id="7171" name="Group 34"/>
          <p:cNvGrpSpPr>
            <a:grpSpLocks/>
          </p:cNvGrpSpPr>
          <p:nvPr/>
        </p:nvGrpSpPr>
        <p:grpSpPr bwMode="auto">
          <a:xfrm>
            <a:off x="1066800" y="1843088"/>
            <a:ext cx="5410200" cy="665162"/>
            <a:chOff x="1152" y="1275"/>
            <a:chExt cx="3408" cy="419"/>
          </a:xfrm>
        </p:grpSpPr>
        <p:grpSp>
          <p:nvGrpSpPr>
            <p:cNvPr id="7197" name="Group 3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720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20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1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endParaRPr lang="zh-CN" altLang="en-US" sz="160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7198" name="Line 11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Text Box 12"/>
            <p:cNvSpPr txBox="1">
              <a:spLocks noChangeArrowheads="1"/>
            </p:cNvSpPr>
            <p:nvPr/>
          </p:nvSpPr>
          <p:spPr bwMode="auto">
            <a:xfrm>
              <a:off x="2135" y="1300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36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3660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36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36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36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kumimoji="0"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00" name="Text Box 13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7172" name="Group 35"/>
          <p:cNvGrpSpPr>
            <a:grpSpLocks/>
          </p:cNvGrpSpPr>
          <p:nvPr/>
        </p:nvGrpSpPr>
        <p:grpSpPr bwMode="auto">
          <a:xfrm>
            <a:off x="1066800" y="2757488"/>
            <a:ext cx="5410200" cy="665162"/>
            <a:chOff x="1152" y="1851"/>
            <a:chExt cx="3408" cy="419"/>
          </a:xfrm>
        </p:grpSpPr>
        <p:grpSp>
          <p:nvGrpSpPr>
            <p:cNvPr id="7190" name="Group 7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7194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195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9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endParaRPr lang="zh-CN" altLang="en-US" sz="160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7191" name="Line 14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Text Box 15"/>
            <p:cNvSpPr txBox="1">
              <a:spLocks noChangeArrowheads="1"/>
            </p:cNvSpPr>
            <p:nvPr/>
          </p:nvSpPr>
          <p:spPr bwMode="auto">
            <a:xfrm>
              <a:off x="2135" y="1899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36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3660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36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36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36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</a:p>
          </p:txBody>
        </p:sp>
        <p:sp>
          <p:nvSpPr>
            <p:cNvPr id="7193" name="Text Box 16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7173" name="Group 36"/>
          <p:cNvGrpSpPr>
            <a:grpSpLocks/>
          </p:cNvGrpSpPr>
          <p:nvPr/>
        </p:nvGrpSpPr>
        <p:grpSpPr bwMode="auto">
          <a:xfrm>
            <a:off x="1066800" y="3649663"/>
            <a:ext cx="5410200" cy="665162"/>
            <a:chOff x="1152" y="2413"/>
            <a:chExt cx="3408" cy="419"/>
          </a:xfrm>
        </p:grpSpPr>
        <p:grpSp>
          <p:nvGrpSpPr>
            <p:cNvPr id="7183" name="Group 17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718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18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endParaRPr lang="zh-CN" altLang="en-US" sz="160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7184" name="Line 25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Text Box 26"/>
            <p:cNvSpPr txBox="1">
              <a:spLocks noChangeArrowheads="1"/>
            </p:cNvSpPr>
            <p:nvPr/>
          </p:nvSpPr>
          <p:spPr bwMode="auto">
            <a:xfrm>
              <a:off x="2159" y="2438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endParaRPr kumimoji="0"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6" name="Text Box 27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7174" name="Group 37"/>
          <p:cNvGrpSpPr>
            <a:grpSpLocks/>
          </p:cNvGrpSpPr>
          <p:nvPr/>
        </p:nvGrpSpPr>
        <p:grpSpPr bwMode="auto">
          <a:xfrm>
            <a:off x="1100138" y="4564063"/>
            <a:ext cx="5410200" cy="665162"/>
            <a:chOff x="1152" y="2989"/>
            <a:chExt cx="3408" cy="419"/>
          </a:xfrm>
        </p:grpSpPr>
        <p:grpSp>
          <p:nvGrpSpPr>
            <p:cNvPr id="7176" name="Group 21"/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7180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181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5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endParaRPr lang="zh-CN" altLang="en-US" sz="160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7177" name="Line 28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Text Box 29"/>
            <p:cNvSpPr txBox="1">
              <a:spLocks noChangeArrowheads="1"/>
            </p:cNvSpPr>
            <p:nvPr/>
          </p:nvSpPr>
          <p:spPr bwMode="auto">
            <a:xfrm>
              <a:off x="2494" y="304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FontTx/>
                <a:buNone/>
              </a:pPr>
              <a:endParaRPr kumimoji="0"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9" name="Text Box 30"/>
            <p:cNvSpPr txBox="1">
              <a:spLocks noChangeArrowheads="1"/>
            </p:cNvSpPr>
            <p:nvPr/>
          </p:nvSpPr>
          <p:spPr bwMode="gray">
            <a:xfrm>
              <a:off x="1276" y="305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5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2665413" y="460375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36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5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3660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36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36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36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36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36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36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36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p:transition spd="med" advTm="152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966" x="5751513" y="4919663"/>
          <p14:tracePt t="1169" x="5741988" y="4919663"/>
          <p14:tracePt t="1185" x="5732463" y="4919663"/>
          <p14:tracePt t="1193" x="5724525" y="4911725"/>
          <p14:tracePt t="1201" x="5705475" y="4902200"/>
          <p14:tracePt t="1215" x="5697538" y="4884738"/>
          <p14:tracePt t="1232" x="5634038" y="4803775"/>
          <p14:tracePt t="1248" x="5562600" y="4724400"/>
          <p14:tracePt t="1265" x="5446713" y="4625975"/>
          <p14:tracePt t="1282" x="5348288" y="4537075"/>
          <p14:tracePt t="1299" x="5286375" y="4473575"/>
          <p14:tracePt t="1315" x="5251450" y="4411663"/>
          <p14:tracePt t="1332" x="5180013" y="4322763"/>
          <p14:tracePt t="1348" x="5116513" y="4224338"/>
          <p14:tracePt t="1365" x="5054600" y="4160838"/>
          <p14:tracePt t="1381" x="4983163" y="4108450"/>
          <p14:tracePt t="1398" x="4911725" y="4062413"/>
          <p14:tracePt t="1415" x="4848225" y="4017963"/>
          <p14:tracePt t="1432" x="4786313" y="4000500"/>
          <p14:tracePt t="1448" x="4751388" y="3973513"/>
          <p14:tracePt t="1465" x="4687888" y="3919538"/>
          <p14:tracePt t="1481" x="4633913" y="3884613"/>
          <p14:tracePt t="1498" x="4589463" y="3875088"/>
          <p14:tracePt t="1515" x="4554538" y="3857625"/>
          <p14:tracePt t="1531" x="4518025" y="3848100"/>
          <p14:tracePt t="1548" x="4446588" y="3830638"/>
          <p14:tracePt t="1565" x="4394200" y="3813175"/>
          <p14:tracePt t="1581" x="4340225" y="3803650"/>
          <p14:tracePt t="1598" x="4268788" y="3786188"/>
          <p14:tracePt t="1615" x="4214813" y="3786188"/>
          <p14:tracePt t="1632" x="4179888" y="3786188"/>
          <p14:tracePt t="1648" x="4170363" y="3786188"/>
          <p14:tracePt t="1741" x="4160838" y="3786188"/>
          <p14:tracePt t="1749" x="4152900" y="3786188"/>
          <p14:tracePt t="1763" x="4143375" y="3786188"/>
          <p14:tracePt t="1780" x="4125913" y="3795713"/>
          <p14:tracePt t="1798" x="4081463" y="3813175"/>
          <p14:tracePt t="1815" x="4000500" y="3848100"/>
          <p14:tracePt t="1831" x="3894138" y="3902075"/>
          <p14:tracePt t="1848" x="3759200" y="3956050"/>
          <p14:tracePt t="1865" x="3581400" y="4037013"/>
          <p14:tracePt t="1882" x="3465513" y="4089400"/>
          <p14:tracePt t="1898" x="3384550" y="4125913"/>
          <p14:tracePt t="1914" x="3330575" y="4170363"/>
          <p14:tracePt t="1931" x="3303588" y="4205288"/>
          <p14:tracePt t="1948" x="3295650" y="4214813"/>
          <p14:tracePt t="2049" x="3322638" y="4205288"/>
          <p14:tracePt t="2058" x="3340100" y="4205288"/>
          <p14:tracePt t="2066" x="3367088" y="4197350"/>
          <p14:tracePt t="2082" x="3490913" y="4179888"/>
          <p14:tracePt t="2099" x="3679825" y="4152900"/>
          <p14:tracePt t="2115" x="3884613" y="4116388"/>
          <p14:tracePt t="2132" x="4143375" y="4071938"/>
          <p14:tracePt t="2149" x="4572000" y="3956050"/>
          <p14:tracePt t="2165" x="4795838" y="3884613"/>
          <p14:tracePt t="2182" x="4965700" y="3803650"/>
          <p14:tracePt t="2199" x="5108575" y="3732213"/>
          <p14:tracePt t="2215" x="5187950" y="3697288"/>
          <p14:tracePt t="2232" x="5224463" y="3687763"/>
          <p14:tracePt t="2249" x="5251450" y="3679825"/>
          <p14:tracePt t="2250" x="5259388" y="3679825"/>
          <p14:tracePt t="2266" x="5268913" y="3679825"/>
          <p14:tracePt t="2282" x="5276850" y="3679825"/>
          <p14:tracePt t="2299" x="5295900" y="3687763"/>
          <p14:tracePt t="2315" x="5303838" y="3705225"/>
          <p14:tracePt t="2332" x="5322888" y="3724275"/>
          <p14:tracePt t="2349" x="5322888" y="3732213"/>
          <p14:tracePt t="2366" x="5330825" y="3732213"/>
          <p14:tracePt t="2706" x="5330825" y="3741738"/>
          <p14:tracePt t="2712" x="5330825" y="3751263"/>
          <p14:tracePt t="2720" x="5330825" y="3768725"/>
          <p14:tracePt t="2732" x="5322888" y="3795713"/>
          <p14:tracePt t="2748" x="5276850" y="3830638"/>
          <p14:tracePt t="2765" x="5214938" y="3875088"/>
          <p14:tracePt t="2782" x="5099050" y="3911600"/>
          <p14:tracePt t="2799" x="5000625" y="3929063"/>
          <p14:tracePt t="2816" x="4875213" y="3929063"/>
          <p14:tracePt t="2832" x="4705350" y="3919538"/>
          <p14:tracePt t="2848" x="4537075" y="3857625"/>
          <p14:tracePt t="2865" x="4348163" y="3795713"/>
          <p14:tracePt t="2867" x="4251325" y="3751263"/>
          <p14:tracePt t="2882" x="4044950" y="3660775"/>
          <p14:tracePt t="2899" x="3884613" y="3608388"/>
          <p14:tracePt t="2915" x="3741738" y="3500438"/>
          <p14:tracePt t="2932" x="3660775" y="3411538"/>
          <p14:tracePt t="2948" x="3616325" y="3340100"/>
          <p14:tracePt t="2965" x="3571875" y="3268663"/>
          <p14:tracePt t="2982" x="3517900" y="3125788"/>
          <p14:tracePt t="2998" x="3509963" y="3054350"/>
          <p14:tracePt t="3015" x="3490913" y="2990850"/>
          <p14:tracePt t="3032" x="3473450" y="2938463"/>
          <p14:tracePt t="3048" x="3446463" y="2901950"/>
          <p14:tracePt t="3065" x="3419475" y="2847975"/>
          <p14:tracePt t="3082" x="3394075" y="2813050"/>
          <p14:tracePt t="3098" x="3322638" y="2741613"/>
          <p14:tracePt t="3115" x="3286125" y="2697163"/>
          <p14:tracePt t="3132" x="3241675" y="2679700"/>
          <p14:tracePt t="3148" x="3205163" y="2652713"/>
          <p14:tracePt t="3165" x="3187700" y="2643188"/>
          <p14:tracePt t="3182" x="3179763" y="2643188"/>
          <p14:tracePt t="3346" x="3187700" y="2660650"/>
          <p14:tracePt t="3352" x="3187700" y="2687638"/>
          <p14:tracePt t="3365" x="3197225" y="2714625"/>
          <p14:tracePt t="3382" x="3232150" y="2776538"/>
          <p14:tracePt t="3398" x="3259138" y="2894013"/>
          <p14:tracePt t="3415" x="3348038" y="3098800"/>
          <p14:tracePt t="3431" x="3402013" y="3251200"/>
          <p14:tracePt t="3448" x="3465513" y="3384550"/>
          <p14:tracePt t="3465" x="3536950" y="3509963"/>
          <p14:tracePt t="3481" x="3633788" y="3633788"/>
          <p14:tracePt t="3498" x="3786188" y="3759200"/>
          <p14:tracePt t="3515" x="4081463" y="3857625"/>
          <p14:tracePt t="3532" x="4295775" y="3875088"/>
          <p14:tracePt t="3548" x="4465638" y="3867150"/>
          <p14:tracePt t="3565" x="4598988" y="3830638"/>
          <p14:tracePt t="3581" x="4714875" y="3803650"/>
          <p14:tracePt t="3598" x="4803775" y="3795713"/>
          <p14:tracePt t="3615" x="4857750" y="3776663"/>
          <p14:tracePt t="3616" x="4875213" y="3768725"/>
          <p14:tracePt t="3632" x="4911725" y="3759200"/>
          <p14:tracePt t="4233" x="4929188" y="3751263"/>
          <p14:tracePt t="4241" x="4946650" y="3751263"/>
          <p14:tracePt t="4248" x="4973638" y="3751263"/>
          <p14:tracePt t="4264" x="5089525" y="3759200"/>
          <p14:tracePt t="4281" x="5251450" y="3786188"/>
          <p14:tracePt t="4298" x="5429250" y="3848100"/>
          <p14:tracePt t="4314" x="5616575" y="3919538"/>
          <p14:tracePt t="4331" x="5813425" y="3983038"/>
          <p14:tracePt t="4348" x="5929313" y="4054475"/>
          <p14:tracePt t="4365" x="5983288" y="4125913"/>
          <p14:tracePt t="4381" x="6000750" y="4187825"/>
          <p14:tracePt t="4398" x="6010275" y="4251325"/>
          <p14:tracePt t="4414" x="6027738" y="4313238"/>
          <p14:tracePt t="4431" x="6037263" y="4340225"/>
          <p14:tracePt t="4448" x="6045200" y="4367213"/>
          <p14:tracePt t="4464" x="6062663" y="4394200"/>
          <p14:tracePt t="4481" x="6072188" y="4411663"/>
          <p14:tracePt t="4498" x="6072188" y="4419600"/>
          <p14:tracePt t="4514" x="6072188" y="4429125"/>
          <p14:tracePt t="4531" x="6072188" y="4438650"/>
          <p14:tracePt t="4548" x="6072188" y="4446588"/>
          <p14:tracePt t="4564" x="6072188" y="4465638"/>
          <p14:tracePt t="4581" x="6072188" y="4473575"/>
          <p14:tracePt t="4597" x="6062663" y="4510088"/>
          <p14:tracePt t="4614" x="6037263" y="4562475"/>
          <p14:tracePt t="4631" x="6010275" y="4589463"/>
          <p14:tracePt t="4647" x="5973763" y="4633913"/>
          <p14:tracePt t="4648" x="5946775" y="4652963"/>
          <p14:tracePt t="4664" x="5902325" y="4679950"/>
          <p14:tracePt t="4681" x="5840413" y="4705350"/>
          <p14:tracePt t="4698" x="5751513" y="4732338"/>
          <p14:tracePt t="4714" x="5626100" y="4768850"/>
          <p14:tracePt t="4731" x="5438775" y="4786313"/>
          <p14:tracePt t="4747" x="5268913" y="4786313"/>
          <p14:tracePt t="4764" x="4946650" y="4732338"/>
          <p14:tracePt t="4781" x="4660900" y="4660900"/>
          <p14:tracePt t="4798" x="4348163" y="4527550"/>
          <p14:tracePt t="4814" x="4044950" y="4419600"/>
          <p14:tracePt t="4831" x="3625850" y="4224338"/>
          <p14:tracePt t="4847" x="3276600" y="4017963"/>
          <p14:tracePt t="4865" x="2911475" y="3813175"/>
          <p14:tracePt t="4881" x="2776538" y="3687763"/>
          <p14:tracePt t="4897" x="2670175" y="3589338"/>
          <p14:tracePt t="4914" x="2554288" y="3482975"/>
          <p14:tracePt t="4931" x="2500313" y="3429000"/>
          <p14:tracePt t="4946" x="2482850" y="3419475"/>
          <p14:tracePt t="4963" x="2482850" y="3411538"/>
          <p14:tracePt t="4979" x="2482850" y="3402013"/>
          <p14:tracePt t="4996" x="2490788" y="3367088"/>
          <p14:tracePt t="5012" x="2500313" y="3367088"/>
          <p14:tracePt t="5105" x="2500313" y="3357563"/>
          <p14:tracePt t="5127" x="2500313" y="3348038"/>
          <p14:tracePt t="5151" x="2509838" y="3348038"/>
          <p14:tracePt t="5167" x="2509838" y="3340100"/>
          <p14:tracePt t="5181" x="2517775" y="3330575"/>
          <p14:tracePt t="5189" x="2527300" y="3330575"/>
          <p14:tracePt t="5198" x="2527300" y="3322638"/>
          <p14:tracePt t="5213" x="2536825" y="3313113"/>
          <p14:tracePt t="5230" x="2544763" y="3303588"/>
          <p14:tracePt t="5247" x="2562225" y="3295650"/>
          <p14:tracePt t="5264" x="2571750" y="3286125"/>
          <p14:tracePt t="5383" x="2589213" y="3276600"/>
          <p14:tracePt t="5390" x="2608263" y="3268663"/>
          <p14:tracePt t="5398" x="2633663" y="3259138"/>
          <p14:tracePt t="5414" x="2687638" y="3224213"/>
          <p14:tracePt t="5430" x="2795588" y="3170238"/>
          <p14:tracePt t="5447" x="2919413" y="3116263"/>
          <p14:tracePt t="5464" x="3062288" y="3054350"/>
          <p14:tracePt t="5480" x="3187700" y="3000375"/>
          <p14:tracePt t="5497" x="3367088" y="2919413"/>
          <p14:tracePt t="5514" x="3482975" y="2874963"/>
          <p14:tracePt t="5530" x="3589338" y="2847975"/>
          <p14:tracePt t="5547" x="3652838" y="2840038"/>
          <p14:tracePt t="5564" x="3679825" y="2830513"/>
          <p14:tracePt t="5622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Codec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Json</a:t>
            </a:r>
          </a:p>
          <a:p>
            <a:pPr lvl="2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844675"/>
            <a:ext cx="2314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093788" y="2589213"/>
          <a:ext cx="6767512" cy="3648395"/>
        </p:xfrm>
        <a:graphic>
          <a:graphicData uri="http://schemas.openxmlformats.org/drawingml/2006/table">
            <a:tbl>
              <a:tblPr/>
              <a:tblGrid>
                <a:gridCol w="1223912"/>
                <a:gridCol w="2242156"/>
                <a:gridCol w="997610"/>
                <a:gridCol w="2303834"/>
              </a:tblGrid>
              <a:tr h="28797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3809" marR="3809" marT="3810" marB="3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3809" marR="3809" marT="3810" marB="3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3809" marR="3809" marT="3810" marB="3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3809" marR="3809" marT="3810" marB="38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60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4" tooltip="charset"/>
                        </a:rPr>
                        <a:t>charset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09" marR="3809" marT="3810" marB="38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, one of ["ASCII-8BIT", "Big5", "Big5-HKSCS", "Big5-UAO", "CP949", "</a:t>
                      </a:r>
                      <a:r>
                        <a:rPr lang="en-US" sz="1000" b="0" dirty="0" err="1">
                          <a:solidFill>
                            <a:srgbClr val="444444"/>
                          </a:solidFill>
                          <a:effectLst/>
                        </a:rPr>
                        <a:t>Emacs</a:t>
                      </a:r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-Mule", "EUC-JP", "EUC-KR", "EUC-TW", "GB18030", "GBK", "ISO-8859-1", "ISO-8859-2", "ISO-8859-3", "ISO-8859-4", "ISO-8859-5", "ISO-8859-6", "ISO-8859-7", "ISO-8859-8", "ISO-8859-9", "ISO-8859-10", "ISO-8859-11", "ISO-8859-13", "ISO-8859-14", "ISO-8859-15", "ISO-8859-16", "KOI8-R", "KOI8-U", "</a:t>
                      </a:r>
                      <a:r>
                        <a:rPr lang="en-US" sz="1000" b="0" dirty="0" err="1">
                          <a:solidFill>
                            <a:srgbClr val="444444"/>
                          </a:solidFill>
                          <a:effectLst/>
                        </a:rPr>
                        <a:t>Shift_JIS</a:t>
                      </a:r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", "US-ASCII", "UTF-8", "UTF-16BE", "UTF-16LE", "UTF-32BE", "UTF-32LE", </a:t>
                      </a:r>
                      <a:r>
                        <a:rPr lang="en-US" altLang="zh-CN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"ISO8859-11", "CP874", "ISO8859-13", "CP1257", "ISO8859-14", "ISO8859-15", "ISO8859-16", "CP878", "</a:t>
                      </a:r>
                      <a:r>
                        <a:rPr lang="en-US" altLang="zh-CN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MacJapan</a:t>
                      </a:r>
                      <a:r>
                        <a:rPr lang="en-US" altLang="zh-CN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"ASCII", "ANSI_X3.4-1968", "646", "CP65000", "CP65001", "UTF-8-MAC", "UTF-8-HFS", "UCS-2BE", "UCS-4BE", "UCS-4LE", "CP932", "csWindows31J", "SJIS", "PCK", "CP1251", "external", "locale</a:t>
                      </a:r>
                      <a:r>
                        <a:rPr lang="en-US" sz="1000" b="0" dirty="0" smtClean="0">
                          <a:solidFill>
                            <a:srgbClr val="444444"/>
                          </a:solidFill>
                          <a:effectLst/>
                        </a:rPr>
                        <a:t>""]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09" marR="3809" marT="3810" marB="38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09" marR="3809" marT="3810" marB="38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"UTF-8"</a:t>
                      </a:r>
                    </a:p>
                  </a:txBody>
                  <a:tcPr marL="3809" marR="3809" marT="3810" marB="381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Codec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Rubydebug</a:t>
            </a:r>
          </a:p>
          <a:p>
            <a:pPr lvl="2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4301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256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6013" y="3213100"/>
          <a:ext cx="7143752" cy="701676"/>
        </p:xfrm>
        <a:graphic>
          <a:graphicData uri="http://schemas.openxmlformats.org/drawingml/2006/table">
            <a:tbl>
              <a:tblPr/>
              <a:tblGrid>
                <a:gridCol w="1785938"/>
                <a:gridCol w="1785938"/>
                <a:gridCol w="1785938"/>
                <a:gridCol w="1785938"/>
              </a:tblGrid>
              <a:tr h="350838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38100" marR="38100" marT="38135" marB="381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38100" marR="38100" marT="38135" marB="381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38100" marR="38100" marT="38135" marB="381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38100" marR="38100" marT="38135" marB="3813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u="none" strike="noStrike">
                          <a:solidFill>
                            <a:srgbClr val="00A9E5"/>
                          </a:solidFill>
                          <a:effectLst/>
                          <a:hlinkClick r:id="rId4" tooltip="metadata"/>
                        </a:rPr>
                        <a:t>metadata</a:t>
                      </a:r>
                      <a:endParaRPr lang="en-US" sz="1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35" marB="3813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u="none" strike="noStrike">
                          <a:solidFill>
                            <a:srgbClr val="00A9E5"/>
                          </a:solidFill>
                          <a:effectLst/>
                          <a:hlinkClick r:id="rId5" tooltip="Booleanedit"/>
                        </a:rPr>
                        <a:t>boolean</a:t>
                      </a:r>
                      <a:endParaRPr lang="en-US" sz="18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35" marB="3813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135" marB="3813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dirty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38100" marR="38100" marT="38135" marB="3813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Codec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Multiline</a:t>
            </a:r>
          </a:p>
          <a:p>
            <a:pPr lvl="2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4506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73238"/>
            <a:ext cx="2571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54075"/>
            <a:ext cx="3876675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2988" y="2924175"/>
          <a:ext cx="7416801" cy="3225798"/>
        </p:xfrm>
        <a:graphic>
          <a:graphicData uri="http://schemas.openxmlformats.org/drawingml/2006/table">
            <a:tbl>
              <a:tblPr/>
              <a:tblGrid>
                <a:gridCol w="1368148"/>
                <a:gridCol w="2880311"/>
                <a:gridCol w="1080117"/>
                <a:gridCol w="2088225"/>
              </a:tblGrid>
              <a:tr h="16246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auto_flush_interval"/>
                        </a:rPr>
                        <a:t>auto_flush_interval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6358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>
                          <a:solidFill>
                            <a:srgbClr val="00A9E5"/>
                          </a:solidFill>
                          <a:effectLst/>
                          <a:hlinkClick r:id="rId7" tooltip="charset"/>
                        </a:rPr>
                        <a:t>charset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>
                          <a:solidFill>
                            <a:srgbClr val="00A9E5"/>
                          </a:solidFill>
                          <a:effectLst/>
                          <a:hlinkClick r:id="rId8" tooltip="Stringedit"/>
                        </a:rPr>
                        <a:t>string</a:t>
                      </a:r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, one of ["ASCII-8BIT", "Big5", "Big5-HKSCS", "Big5-UAO", "CP949", "</a:t>
                      </a:r>
                      <a:r>
                        <a:rPr lang="en-US" sz="1000" b="0" dirty="0" err="1">
                          <a:solidFill>
                            <a:srgbClr val="444444"/>
                          </a:solidFill>
                          <a:effectLst/>
                        </a:rPr>
                        <a:t>Emacs</a:t>
                      </a:r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-Mule", "EUC-JP", "EUC-KR", "EUC-TW", "GB18030", "GBK", </a:t>
                      </a:r>
                      <a:r>
                        <a:rPr lang="en-US" sz="1000" b="0" dirty="0" smtClean="0">
                          <a:solidFill>
                            <a:srgbClr val="444444"/>
                          </a:solidFill>
                          <a:effectLst/>
                        </a:rPr>
                        <a:t>"</a:t>
                      </a:r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BINARY", "CP437", "CP737", "CP775", "IBM850", "CP857", "CP860", "CP861", "CP862", "CP863", </a:t>
                      </a:r>
                      <a:r>
                        <a:rPr lang="en-US" sz="1000" b="0" dirty="0" smtClean="0">
                          <a:solidFill>
                            <a:srgbClr val="444444"/>
                          </a:solidFill>
                          <a:effectLst/>
                        </a:rPr>
                        <a:t>"</a:t>
                      </a:r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ISO8859-16", "CP878", "</a:t>
                      </a:r>
                      <a:r>
                        <a:rPr lang="en-US" sz="1000" b="0" dirty="0" err="1">
                          <a:solidFill>
                            <a:srgbClr val="444444"/>
                          </a:solidFill>
                          <a:effectLst/>
                        </a:rPr>
                        <a:t>MacJapan</a:t>
                      </a:r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", "ASCII", "ANSI_X3.4-1968", "646", "CP65000", "CP65001", "UTF-8-MAC", "UTF-8-HFS", "UCS-2BE", "UCS-4BE", "UCS-4LE", "CP932", "csWindows31J", "SJIS", "PCK", "CP1251", "external", "locale"]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"UTF-8"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max_bytes"/>
                        </a:rPr>
                        <a:t>max_bytes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Bytesedit"/>
                        </a:rPr>
                        <a:t>bytes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"10 MiB"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max_lines"/>
                        </a:rPr>
                        <a:t>max_lines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500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2" tooltip="multiline_tag"/>
                        </a:rPr>
                        <a:t>multiline_tag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8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"multiline"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negate"/>
                        </a:rPr>
                        <a:t>negate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4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5" tooltip="pattern"/>
                        </a:rPr>
                        <a:t>pattern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8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Yes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6" tooltip="patterns_dir"/>
                        </a:rPr>
                        <a:t>patterns_dir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7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4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8" tooltip="what"/>
                        </a:rPr>
                        <a:t>what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8" tooltip="Stringedit"/>
                        </a:rPr>
                        <a:t>string</a:t>
                      </a:r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, one of ["previous", "next"]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Yes</a:t>
                      </a: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047" marR="10047" marT="5024" marB="5024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Filter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Alter</a:t>
            </a:r>
          </a:p>
          <a:p>
            <a:pPr lvl="2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23963" y="3171825"/>
          <a:ext cx="7143752" cy="2057400"/>
        </p:xfrm>
        <a:graphic>
          <a:graphicData uri="http://schemas.openxmlformats.org/drawingml/2006/table">
            <a:tbl>
              <a:tblPr/>
              <a:tblGrid>
                <a:gridCol w="1785938"/>
                <a:gridCol w="1785938"/>
                <a:gridCol w="1785938"/>
                <a:gridCol w="178593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3" tooltip="add_field"/>
                        </a:rPr>
                        <a:t>add_field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>
                          <a:solidFill>
                            <a:srgbClr val="00A9E5"/>
                          </a:solidFill>
                          <a:effectLst/>
                          <a:hlinkClick r:id="rId4" tooltip="Hashedit"/>
                        </a:rPr>
                        <a:t>hash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{}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add_tag"/>
                        </a:rPr>
                        <a:t>add_tag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coalesce"/>
                        </a:rPr>
                        <a:t>coalesce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 err="1">
                          <a:solidFill>
                            <a:srgbClr val="00A9E5"/>
                          </a:solidFill>
                          <a:effectLst/>
                          <a:hlinkClick r:id="rId8" tooltip="condrewrite"/>
                        </a:rPr>
                        <a:t>condrewrite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condrewriteother"/>
                        </a:rPr>
                        <a:t>condrewriteother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periodic_flush"/>
                        </a:rPr>
                        <a:t>periodic_flush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2" tooltip="remove_field"/>
                        </a:rPr>
                        <a:t>remove_field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remove_tag"/>
                        </a:rPr>
                        <a:t>remove_tag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dirty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7153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854200"/>
            <a:ext cx="5972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Filter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Date</a:t>
            </a:r>
          </a:p>
          <a:p>
            <a:pPr lvl="2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4915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73238"/>
            <a:ext cx="2133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87450" y="2565400"/>
          <a:ext cx="7143751" cy="3594096"/>
        </p:xfrm>
        <a:graphic>
          <a:graphicData uri="http://schemas.openxmlformats.org/drawingml/2006/table">
            <a:tbl>
              <a:tblPr/>
              <a:tblGrid>
                <a:gridCol w="1785938"/>
                <a:gridCol w="1271563"/>
                <a:gridCol w="1224136"/>
                <a:gridCol w="2862114"/>
              </a:tblGrid>
              <a:tr h="326736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7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4" tooltip="add_field"/>
                        </a:rPr>
                        <a:t>add_field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Hashedit"/>
                        </a:rPr>
                        <a:t>hash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{}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7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dd_tag"/>
                        </a:rPr>
                        <a:t>add_tag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7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8" tooltip="locale"/>
                        </a:rPr>
                        <a:t>locale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7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match"/>
                        </a:rPr>
                        <a:t>match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7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periodic_flush"/>
                        </a:rPr>
                        <a:t>periodic_flush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2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7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remove_field"/>
                        </a:rPr>
                        <a:t>remove_field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7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4" tooltip="remove_tag"/>
                        </a:rPr>
                        <a:t>remove_tag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7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5" tooltip="tag_on_failure"/>
                        </a:rPr>
                        <a:t>tag_on_failure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["_dateparsefailure"]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7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6" tooltip="target"/>
                        </a:rPr>
                        <a:t>target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"@timestamp"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73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7" tooltip="timezone"/>
                        </a:rPr>
                        <a:t>timezone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098" marB="380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Filter</a:t>
            </a:r>
            <a:r>
              <a:rPr lang="zh-CN" altLang="en-US" dirty="0" smtClean="0"/>
              <a:t>插件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Grok</a:t>
            </a:r>
            <a:endParaRPr lang="en-US" altLang="zh-CN" dirty="0" smtClean="0"/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1371600" lvl="3" indent="0">
              <a:buFont typeface="Wingdings" panose="05000000000000000000" pitchFamily="2" charset="2"/>
              <a:buNone/>
              <a:defRPr/>
            </a:pPr>
            <a:r>
              <a:rPr lang="en-US" altLang="zh-CN" sz="1200" dirty="0"/>
              <a:t>%{</a:t>
            </a:r>
            <a:r>
              <a:rPr lang="en-US" altLang="zh-CN" sz="1200" dirty="0" smtClean="0"/>
              <a:t>SYNTAX:SEMANTIC}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  SYNTAX:</a:t>
            </a:r>
            <a:r>
              <a:rPr lang="zh-CN" altLang="en-US" sz="1200" dirty="0" smtClean="0"/>
              <a:t>字段名称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 SEMANTIC</a:t>
            </a:r>
            <a:r>
              <a:rPr lang="zh-CN" altLang="en-US" sz="1200" dirty="0" smtClean="0"/>
              <a:t>：字段对应的</a:t>
            </a:r>
            <a:r>
              <a:rPr lang="en-US" altLang="zh-CN" sz="1200" dirty="0" smtClean="0"/>
              <a:t>pattern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sz="1400" dirty="0" smtClean="0"/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hlinkClick r:id="rId3"/>
              </a:rPr>
              <a:t>内置</a:t>
            </a:r>
            <a:r>
              <a:rPr lang="en-US" altLang="zh-CN" dirty="0" smtClean="0">
                <a:hlinkClick r:id="rId3"/>
              </a:rPr>
              <a:t>Pattern</a:t>
            </a:r>
            <a:endParaRPr lang="en-US" altLang="zh-CN" dirty="0" smtClean="0"/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	</a:t>
            </a:r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    </a:t>
            </a:r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</a:t>
            </a:r>
            <a:r>
              <a:rPr lang="zh-CN" altLang="en-US" sz="2000" dirty="0" smtClean="0"/>
              <a:t>自定义</a:t>
            </a:r>
            <a:r>
              <a:rPr lang="en-US" altLang="zh-CN" sz="2000" dirty="0" smtClean="0"/>
              <a:t>Pattern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000" dirty="0"/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479675"/>
            <a:ext cx="3333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2824163"/>
            <a:ext cx="709453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3524250"/>
            <a:ext cx="6865937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5661025"/>
            <a:ext cx="2781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6021388"/>
            <a:ext cx="2486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Filter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Grok</a:t>
            </a:r>
          </a:p>
          <a:p>
            <a:pPr marL="914400" lvl="2" indent="0">
              <a:buFont typeface="Wingdings" panose="05000000000000000000" pitchFamily="2" charset="2"/>
              <a:buNone/>
            </a:pPr>
            <a:r>
              <a:rPr lang="zh-CN" altLang="en-US" smtClean="0"/>
              <a:t>语法</a:t>
            </a:r>
            <a:endParaRPr lang="en-US" altLang="zh-CN" smtClean="0"/>
          </a:p>
          <a:p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58888" y="2311400"/>
          <a:ext cx="7129463" cy="3062390"/>
        </p:xfrm>
        <a:graphic>
          <a:graphicData uri="http://schemas.openxmlformats.org/drawingml/2006/table">
            <a:tbl>
              <a:tblPr/>
              <a:tblGrid>
                <a:gridCol w="2232458"/>
                <a:gridCol w="1332273"/>
                <a:gridCol w="1782366"/>
                <a:gridCol w="1782366"/>
              </a:tblGrid>
              <a:tr h="264140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3" tooltip="add_field"/>
                        </a:rPr>
                        <a:t>add_field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4" tooltip="Hashedit"/>
                        </a:rPr>
                        <a:t>hash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{}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add_tag"/>
                        </a:rPr>
                        <a:t>add_tag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break_on_match"/>
                        </a:rPr>
                        <a:t>break_on_match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8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true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keep_empty_captures"/>
                        </a:rPr>
                        <a:t>keep_empty_captures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8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match"/>
                        </a:rPr>
                        <a:t>match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4" tooltip="Hashedit"/>
                        </a:rPr>
                        <a:t>hash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{}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named_captures_only"/>
                        </a:rPr>
                        <a:t>named_captures_only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8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true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2" tooltip="overwrite"/>
                        </a:rPr>
                        <a:t>overwrite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patterns_dir"/>
                        </a:rPr>
                        <a:t>patterns_dir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4" tooltip="patterns_files_glob"/>
                        </a:rPr>
                        <a:t>patterns_files_glob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"*"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6" tooltip="periodic_flush"/>
                        </a:rPr>
                        <a:t>periodic_flush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 err="1">
                          <a:solidFill>
                            <a:srgbClr val="00A9E5"/>
                          </a:solidFill>
                          <a:effectLst/>
                          <a:hlinkClick r:id="rId8" tooltip="Booleanedit"/>
                        </a:rPr>
                        <a:t>boolean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7" tooltip="remove_field"/>
                        </a:rPr>
                        <a:t>remove_field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8" tooltip="remove_tag"/>
                        </a:rPr>
                        <a:t>remove_tag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4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9" tooltip="tag_on_failure"/>
                        </a:rPr>
                        <a:t>tag_on_failure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["_</a:t>
                      </a:r>
                      <a:r>
                        <a:rPr lang="en-US" sz="1000" b="0" dirty="0" err="1">
                          <a:solidFill>
                            <a:srgbClr val="444444"/>
                          </a:solidFill>
                          <a:effectLst/>
                        </a:rPr>
                        <a:t>grokparsefailure</a:t>
                      </a:r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"]</a:t>
                      </a:r>
                    </a:p>
                  </a:txBody>
                  <a:tcPr marL="31431" marR="31431" marT="31425" marB="314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Filter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Grok</a:t>
            </a:r>
          </a:p>
          <a:p>
            <a:pPr marL="914400" lvl="2" indent="0">
              <a:buFont typeface="Wingdings" panose="05000000000000000000" pitchFamily="2" charset="2"/>
              <a:buNone/>
            </a:pPr>
            <a:r>
              <a:rPr lang="zh-CN" altLang="en-US" smtClean="0"/>
              <a:t>示例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2133600"/>
            <a:ext cx="3333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2492375"/>
            <a:ext cx="709453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2881313"/>
            <a:ext cx="7104062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4221163"/>
            <a:ext cx="18954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250825" y="765175"/>
            <a:ext cx="8561388" cy="5543550"/>
          </a:xfrm>
        </p:spPr>
        <p:txBody>
          <a:bodyPr/>
          <a:lstStyle/>
          <a:p>
            <a:r>
              <a:rPr lang="en-US" altLang="zh-CN" smtClean="0"/>
              <a:t>Filter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Mutate</a:t>
            </a:r>
          </a:p>
          <a:p>
            <a:pPr lvl="2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5734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0213"/>
            <a:ext cx="43053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73163" y="2636838"/>
          <a:ext cx="6818312" cy="3829046"/>
        </p:xfrm>
        <a:graphic>
          <a:graphicData uri="http://schemas.openxmlformats.org/drawingml/2006/table">
            <a:tbl>
              <a:tblPr/>
              <a:tblGrid>
                <a:gridCol w="1704578"/>
                <a:gridCol w="1704578"/>
                <a:gridCol w="1704578"/>
                <a:gridCol w="1704578"/>
              </a:tblGrid>
              <a:tr h="22523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 err="1">
                          <a:solidFill>
                            <a:srgbClr val="00A9E5"/>
                          </a:solidFill>
                          <a:effectLst/>
                          <a:hlinkClick r:id="rId4" tooltip="add_field"/>
                        </a:rPr>
                        <a:t>add_field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>
                          <a:solidFill>
                            <a:srgbClr val="00A9E5"/>
                          </a:solidFill>
                          <a:effectLst/>
                          <a:hlinkClick r:id="rId5" tooltip="Hashedit"/>
                        </a:rPr>
                        <a:t>hash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{}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dd_tag"/>
                        </a:rPr>
                        <a:t>add_tag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8" tooltip="convert"/>
                        </a:rPr>
                        <a:t>convert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Hashedit"/>
                        </a:rPr>
                        <a:t>hash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gsub"/>
                        </a:rPr>
                        <a:t>gsub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join"/>
                        </a:rPr>
                        <a:t>join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Hashedit"/>
                        </a:rPr>
                        <a:t>hash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lowercase"/>
                        </a:rPr>
                        <a:t>lowercase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2" tooltip="merge"/>
                        </a:rPr>
                        <a:t>merge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Hashedit"/>
                        </a:rPr>
                        <a:t>hash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periodic_flush"/>
                        </a:rPr>
                        <a:t>periodic_flush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4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5" tooltip="remove_field"/>
                        </a:rPr>
                        <a:t>remove_field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6" tooltip="remove_tag"/>
                        </a:rPr>
                        <a:t>remove_tag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7" tooltip="rename"/>
                        </a:rPr>
                        <a:t>rename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Hashedit"/>
                        </a:rPr>
                        <a:t>hash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8" tooltip="replace"/>
                        </a:rPr>
                        <a:t>replace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Hashedit"/>
                        </a:rPr>
                        <a:t>hash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9" tooltip="split"/>
                        </a:rPr>
                        <a:t>split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Hashedit"/>
                        </a:rPr>
                        <a:t>hash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0" tooltip="strip"/>
                        </a:rPr>
                        <a:t>strip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1" tooltip="update"/>
                        </a:rPr>
                        <a:t>update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Hashedit"/>
                        </a:rPr>
                        <a:t>hash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2" tooltip="uppercase"/>
                        </a:rPr>
                        <a:t>uppercase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72823" marR="72823" marT="36419" marB="36419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Output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email</a:t>
            </a:r>
          </a:p>
          <a:p>
            <a:pPr marL="914400" lvl="2" indent="0">
              <a:buFont typeface="Wingdings" panose="05000000000000000000" pitchFamily="2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5939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981075"/>
            <a:ext cx="24669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16013" y="1830388"/>
          <a:ext cx="6696074" cy="4551357"/>
        </p:xfrm>
        <a:graphic>
          <a:graphicData uri="http://schemas.openxmlformats.org/drawingml/2006/table">
            <a:tbl>
              <a:tblPr/>
              <a:tblGrid>
                <a:gridCol w="1118250"/>
                <a:gridCol w="1118250"/>
                <a:gridCol w="1118250"/>
                <a:gridCol w="3341324"/>
              </a:tblGrid>
              <a:tr h="219500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4" tooltip="address"/>
                        </a:rPr>
                        <a:t>address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"localhost"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ttachments"/>
                        </a:rPr>
                        <a:t>attachments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8" tooltip="authentication"/>
                        </a:rPr>
                        <a:t>authentication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body"/>
                        </a:rPr>
                        <a:t>body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""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cc"/>
                        </a:rPr>
                        <a:t>cc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codec"/>
                        </a:rPr>
                        <a:t>codec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2" tooltip="Codecedit"/>
                        </a:rPr>
                        <a:t>codec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"plain"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contenttype"/>
                        </a:rPr>
                        <a:t>contenttype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"text/html; charset=UTF-8"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4" tooltip="debug"/>
                        </a:rPr>
                        <a:t>debug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5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6" tooltip="domain"/>
                        </a:rPr>
                        <a:t>domain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"localhost"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7" tooltip="from"/>
                        </a:rPr>
                        <a:t>from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"logstash.alert@nowhere.com"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8" tooltip="htmlbody"/>
                        </a:rPr>
                        <a:t>htmlbody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""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9" tooltip="password"/>
                        </a:rPr>
                        <a:t>password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>
                          <a:solidFill>
                            <a:srgbClr val="00A9E5"/>
                          </a:solidFill>
                          <a:effectLst/>
                          <a:hlinkClick r:id="rId20" tooltip="port"/>
                        </a:rPr>
                        <a:t>port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1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25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2" tooltip="replyto"/>
                        </a:rPr>
                        <a:t>replyto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3" tooltip="subject"/>
                        </a:rPr>
                        <a:t>subject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""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4" tooltip="to"/>
                        </a:rPr>
                        <a:t>to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Yes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5" tooltip="use_tls"/>
                        </a:rPr>
                        <a:t>use_tls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5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6" tooltip="username"/>
                        </a:rPr>
                        <a:t>username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7" tooltip="via"/>
                        </a:rPr>
                        <a:t>via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"smtp"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8" tooltip="workers"/>
                        </a:rPr>
                        <a:t>workers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1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dirty="0">
                          <a:solidFill>
                            <a:srgbClr val="444444"/>
                          </a:solidFill>
                          <a:effectLst/>
                        </a:rPr>
                        <a:t>1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概述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1625" y="1125538"/>
            <a:ext cx="4203700" cy="5084762"/>
          </a:xfrm>
          <a:solidFill>
            <a:srgbClr val="FFFFFF"/>
          </a:solidFill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Logstash</a:t>
            </a:r>
          </a:p>
          <a:p>
            <a:pPr marL="400050" lvl="2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1400" smtClean="0">
                <a:solidFill>
                  <a:schemeClr val="tx2"/>
                </a:solidFill>
              </a:rPr>
              <a:t>Logstash is an open source, server-side data processing pipeline that ingests data from a multitude of sources simultaneously, transforms it, and then sends it to your favorite “stash.” (Ours is Elasticsearch, naturally.)</a:t>
            </a:r>
            <a:endParaRPr lang="en-US" altLang="zh-CN" sz="16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Centrialize</a:t>
            </a:r>
          </a:p>
          <a:p>
            <a:pPr marL="400050" lvl="1" indent="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Logstash</a:t>
            </a:r>
            <a:r>
              <a:rPr lang="zh-CN" altLang="en-US" sz="1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支持多种</a:t>
            </a:r>
            <a:r>
              <a:rPr lang="en-US" altLang="zh-CN" sz="1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Input</a:t>
            </a:r>
            <a:r>
              <a:rPr lang="zh-CN" altLang="en-US" sz="1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插件，能够收集多种数据源的日志数据。</a:t>
            </a:r>
            <a:endParaRPr lang="en-US" altLang="zh-CN" sz="12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Transform</a:t>
            </a:r>
          </a:p>
          <a:p>
            <a:pPr marL="400050" lvl="1" indent="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Lostash</a:t>
            </a:r>
            <a:r>
              <a:rPr lang="zh-CN" altLang="en-US" sz="1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支持多种</a:t>
            </a:r>
            <a:r>
              <a:rPr lang="en-US" altLang="zh-CN" sz="1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Filter</a:t>
            </a:r>
            <a:r>
              <a:rPr lang="zh-CN" altLang="en-US" sz="1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插件，能够灵活 格式化日志数据。</a:t>
            </a:r>
            <a:endParaRPr lang="en-US" altLang="zh-CN" sz="1200" b="1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Stash</a:t>
            </a:r>
          </a:p>
          <a:p>
            <a:pPr marL="400050" lvl="1" indent="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Lostash</a:t>
            </a:r>
            <a:r>
              <a:rPr lang="zh-CN" altLang="en-US" sz="1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支持多种</a:t>
            </a:r>
            <a:r>
              <a:rPr lang="en-US" altLang="zh-CN" sz="1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Output</a:t>
            </a:r>
            <a:r>
              <a:rPr lang="zh-CN" altLang="en-US" sz="14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插件，能够转发格式化后的日志数据用于后续分析、存储、监控与告警。</a:t>
            </a:r>
            <a:endParaRPr lang="en-US" altLang="zh-CN" sz="140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0" name="内容占位符 2"/>
          <p:cNvSpPr>
            <a:spLocks noGrp="1"/>
          </p:cNvSpPr>
          <p:nvPr>
            <p:ph sz="half" idx="2"/>
          </p:nvPr>
        </p:nvSpPr>
        <p:spPr>
          <a:xfrm>
            <a:off x="4657725" y="1125538"/>
            <a:ext cx="4205288" cy="508476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2205038"/>
            <a:ext cx="4129087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Output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elastcsearch</a:t>
            </a:r>
          </a:p>
          <a:p>
            <a:pPr marL="914400" lvl="2" indent="0">
              <a:buFont typeface="Wingdings" panose="05000000000000000000" pitchFamily="2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981075"/>
            <a:ext cx="2419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42988" y="1920875"/>
          <a:ext cx="6697663" cy="3878263"/>
        </p:xfrm>
        <a:graphic>
          <a:graphicData uri="http://schemas.openxmlformats.org/drawingml/2006/table">
            <a:tbl>
              <a:tblPr/>
              <a:tblGrid>
                <a:gridCol w="1296322"/>
                <a:gridCol w="2736679"/>
                <a:gridCol w="720179"/>
                <a:gridCol w="1944483"/>
              </a:tblGrid>
              <a:tr h="211511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541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4" tooltip="action"/>
                        </a:rPr>
                        <a:t>action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, one of ["index", "delete", "create", "update"]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"index"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cacert"/>
                        </a:rPr>
                        <a:t>cacert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a valid filesystem path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codec"/>
                        </a:rPr>
                        <a:t>codec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8" tooltip="Codecedit"/>
                        </a:rPr>
                        <a:t>codec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"plain"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doc_as_upsert"/>
                        </a:rPr>
                        <a:t>doc_as_upsert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document_id"/>
                        </a:rPr>
                        <a:t>document_id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2" tooltip="document_type"/>
                        </a:rPr>
                        <a:t>document_type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flush_size"/>
                        </a:rPr>
                        <a:t>flush_size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4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500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5" tooltip="hosts"/>
                        </a:rPr>
                        <a:t>hosts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6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["127.0.0.1"]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7" tooltip="idle_flush_time"/>
                        </a:rPr>
                        <a:t>idle_flush_time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4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1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8" tooltip="index"/>
                        </a:rPr>
                        <a:t>index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"logstash-%{+YYYY.MM.dd}"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9" tooltip="keystore"/>
                        </a:rPr>
                        <a:t>keystore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a valid filesystem path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0" tooltip="keystore_password"/>
                        </a:rPr>
                        <a:t>keystore_password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1" tooltip="Passwordedit"/>
                        </a:rPr>
                        <a:t>password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2" tooltip="manage_template"/>
                        </a:rPr>
                        <a:t>manage_template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true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3" tooltip="max_retries"/>
                        </a:rPr>
                        <a:t>max_retries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4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3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4" tooltip="parent"/>
                        </a:rPr>
                        <a:t>parent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nil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5" tooltip="password"/>
                        </a:rPr>
                        <a:t>password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1" tooltip="Passwordedit"/>
                        </a:rPr>
                        <a:t>password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6" tooltip="path"/>
                        </a:rPr>
                        <a:t>path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"/"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7" tooltip="proxy"/>
                        </a:rPr>
                        <a:t>proxy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&lt;&lt;,&gt;&gt;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8" tooltip="retry_max_interval"/>
                        </a:rPr>
                        <a:t>retry_max_interval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4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2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9" tooltip="routing"/>
                        </a:rPr>
                        <a:t>routing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2" marR="10142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Output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elastcsearch</a:t>
            </a:r>
          </a:p>
          <a:p>
            <a:pPr marL="914400" lvl="2" indent="0">
              <a:buFont typeface="Wingdings" panose="05000000000000000000" pitchFamily="2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981075"/>
            <a:ext cx="2419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2988" y="1989138"/>
          <a:ext cx="6624636" cy="3281357"/>
        </p:xfrm>
        <a:graphic>
          <a:graphicData uri="http://schemas.openxmlformats.org/drawingml/2006/table">
            <a:tbl>
              <a:tblPr/>
              <a:tblGrid>
                <a:gridCol w="1584152"/>
                <a:gridCol w="2376228"/>
                <a:gridCol w="1008097"/>
                <a:gridCol w="1656159"/>
              </a:tblGrid>
              <a:tr h="172703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>
                          <a:solidFill>
                            <a:srgbClr val="00A9E5"/>
                          </a:solidFill>
                          <a:effectLst/>
                          <a:hlinkClick r:id="rId4" tooltip="script"/>
                        </a:rPr>
                        <a:t>script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""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script_lang"/>
                        </a:rPr>
                        <a:t>script_lang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""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 err="1">
                          <a:solidFill>
                            <a:srgbClr val="00A9E5"/>
                          </a:solidFill>
                          <a:effectLst/>
                          <a:hlinkClick r:id="rId7" tooltip="script_type"/>
                        </a:rPr>
                        <a:t>script_type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, one of ["inline", "indexed", "file"]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["inline"]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8" tooltip="script_var_name"/>
                        </a:rPr>
                        <a:t>script_var_name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"event"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scripted_upsert"/>
                        </a:rPr>
                        <a:t>scripted_upsert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sniffing"/>
                        </a:rPr>
                        <a:t>sniffing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2" tooltip="sniffing_delay"/>
                        </a:rPr>
                        <a:t>sniffing_delay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5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4" tooltip="ssl"/>
                        </a:rPr>
                        <a:t>ssl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5" tooltip="ssl_certificate_verification"/>
                        </a:rPr>
                        <a:t>ssl_certificate_verification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true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6" tooltip="template"/>
                        </a:rPr>
                        <a:t>template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a valid filesystem path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7" tooltip="template_name"/>
                        </a:rPr>
                        <a:t>template_name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"logstash"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8" tooltip="template_overwrite"/>
                        </a:rPr>
                        <a:t>template_overwrite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9" tooltip="timeout"/>
                        </a:rPr>
                        <a:t>timeout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0" tooltip="truststore"/>
                        </a:rPr>
                        <a:t>truststore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a valid filesystem path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1" tooltip="truststore_password"/>
                        </a:rPr>
                        <a:t>truststore_password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2" tooltip="Passwordedit"/>
                        </a:rPr>
                        <a:t>password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3" tooltip="upsert"/>
                        </a:rPr>
                        <a:t>upsert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""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4" tooltip="user"/>
                        </a:rPr>
                        <a:t>user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>
                          <a:solidFill>
                            <a:srgbClr val="00A9E5"/>
                          </a:solidFill>
                          <a:effectLst/>
                          <a:hlinkClick r:id="rId25" tooltip="workers"/>
                        </a:rPr>
                        <a:t>workers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dirty="0">
                          <a:solidFill>
                            <a:srgbClr val="444444"/>
                          </a:solidFill>
                          <a:effectLst/>
                        </a:rPr>
                        <a:t>1</a:t>
                      </a:r>
                    </a:p>
                  </a:txBody>
                  <a:tcPr marL="10141" marR="10141" marT="10142" marB="1014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Output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mongodb</a:t>
            </a:r>
          </a:p>
          <a:p>
            <a:pPr marL="914400" lvl="2" indent="0">
              <a:buFont typeface="Wingdings" panose="05000000000000000000" pitchFamily="2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6554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831850"/>
            <a:ext cx="268605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0113" y="2708275"/>
          <a:ext cx="7143752" cy="2057400"/>
        </p:xfrm>
        <a:graphic>
          <a:graphicData uri="http://schemas.openxmlformats.org/drawingml/2006/table">
            <a:tbl>
              <a:tblPr/>
              <a:tblGrid>
                <a:gridCol w="1785938"/>
                <a:gridCol w="1785938"/>
                <a:gridCol w="1785938"/>
                <a:gridCol w="178593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4" tooltip="codec"/>
                        </a:rPr>
                        <a:t>codec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Codecedit"/>
                        </a:rPr>
                        <a:t>codec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"plain"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collection"/>
                        </a:rPr>
                        <a:t>collection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Yes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8" tooltip="database"/>
                        </a:rPr>
                        <a:t>database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Yes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generateId"/>
                        </a:rPr>
                        <a:t>generateId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isodate"/>
                        </a:rPr>
                        <a:t>isodate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2" tooltip="retry_delay"/>
                        </a:rPr>
                        <a:t>retry_delay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4" tooltip="uri"/>
                        </a:rPr>
                        <a:t>uri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Yes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5" tooltip="workers"/>
                        </a:rPr>
                        <a:t>workers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dirty="0">
                          <a:solidFill>
                            <a:srgbClr val="444444"/>
                          </a:solidFill>
                          <a:effectLst/>
                        </a:rPr>
                        <a:t>1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插件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Output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webhdfs</a:t>
            </a:r>
          </a:p>
          <a:p>
            <a:pPr marL="914400" lvl="2" indent="0">
              <a:buFont typeface="Wingdings" panose="05000000000000000000" pitchFamily="2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6758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803275"/>
            <a:ext cx="23050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16013" y="2098675"/>
          <a:ext cx="6911976" cy="4067169"/>
        </p:xfrm>
        <a:graphic>
          <a:graphicData uri="http://schemas.openxmlformats.org/drawingml/2006/table">
            <a:tbl>
              <a:tblPr/>
              <a:tblGrid>
                <a:gridCol w="1295995"/>
                <a:gridCol w="2303992"/>
                <a:gridCol w="1223996"/>
                <a:gridCol w="2087993"/>
              </a:tblGrid>
              <a:tr h="216184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4" tooltip="codec"/>
                        </a:rPr>
                        <a:t>codec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Codecedit"/>
                        </a:rPr>
                        <a:t>codec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"line"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compression"/>
                        </a:rPr>
                        <a:t>compression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, one of ["none", "snappy", "gzip"]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dirty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"none"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 err="1">
                          <a:solidFill>
                            <a:srgbClr val="00A9E5"/>
                          </a:solidFill>
                          <a:effectLst/>
                          <a:hlinkClick r:id="rId8" tooltip="flush_size"/>
                        </a:rPr>
                        <a:t>flush_size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500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host"/>
                        </a:rPr>
                        <a:t>host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Yes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idle_flush_time"/>
                        </a:rPr>
                        <a:t>idle_flush_time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1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2" tooltip="message_format"/>
                        </a:rPr>
                        <a:t>message_format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open_timeout"/>
                        </a:rPr>
                        <a:t>open_timeout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30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4" tooltip="path"/>
                        </a:rPr>
                        <a:t>path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Yes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5" tooltip="port"/>
                        </a:rPr>
                        <a:t>port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50070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6" tooltip="read_timeout"/>
                        </a:rPr>
                        <a:t>read_timeout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30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7" tooltip="retry_interval"/>
                        </a:rPr>
                        <a:t>retry_interval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0.5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40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8" tooltip="retry_known_errors"/>
                        </a:rPr>
                        <a:t>retry_known_errors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9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true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0" tooltip="retry_times"/>
                        </a:rPr>
                        <a:t>retry_times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5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1" tooltip="snappy_bufsize"/>
                        </a:rPr>
                        <a:t>snappy_bufsize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32768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941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2" tooltip="snappy_format"/>
                        </a:rPr>
                        <a:t>snappy_format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, one of ["stream", "file"]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"stream"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3" tooltip="use_httpfs"/>
                        </a:rPr>
                        <a:t>use_httpfs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9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4" tooltip="user"/>
                        </a:rPr>
                        <a:t>user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Yes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618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5" tooltip="workers"/>
                        </a:rPr>
                        <a:t>workers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dirty="0">
                          <a:solidFill>
                            <a:srgbClr val="444444"/>
                          </a:solidFill>
                          <a:effectLst/>
                        </a:rPr>
                        <a:t>1</a:t>
                      </a:r>
                    </a:p>
                  </a:txBody>
                  <a:tcPr marL="23493" marR="23493" marT="23498" marB="2349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心跳检测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/>
              <a:t>配置</a:t>
            </a:r>
            <a:r>
              <a:rPr lang="en-US" altLang="zh-CN" sz="2000" dirty="0" err="1" smtClean="0"/>
              <a:t>logstash</a:t>
            </a:r>
            <a:r>
              <a:rPr lang="en-US" altLang="zh-CN" sz="2000" dirty="0" smtClean="0"/>
              <a:t>-input-heartbeat</a:t>
            </a:r>
          </a:p>
          <a:p>
            <a:pPr lvl="1">
              <a:defRPr/>
            </a:pPr>
            <a:endParaRPr lang="en-US" altLang="zh-CN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 marL="857250" lvl="2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857250" lvl="2" indent="0">
              <a:buFont typeface="Wingdings" panose="05000000000000000000" pitchFamily="2" charset="2"/>
              <a:buNone/>
              <a:defRPr/>
            </a:pPr>
            <a:endParaRPr lang="en-US" altLang="zh-CN" sz="1100" dirty="0" smtClean="0"/>
          </a:p>
          <a:p>
            <a:pPr marL="857250" lvl="2" indent="0">
              <a:buFont typeface="Wingdings" panose="05000000000000000000" pitchFamily="2" charset="2"/>
              <a:buNone/>
              <a:defRPr/>
            </a:pPr>
            <a:r>
              <a:rPr lang="en-US" altLang="zh-CN" sz="1100" dirty="0" smtClean="0"/>
              <a:t>{"</a:t>
            </a:r>
            <a:r>
              <a:rPr lang="en-US" altLang="zh-CN" sz="1100" dirty="0"/>
              <a:t>clock":1435191129,"host":"logtes004.mweibo.bx.sinanode.com","@version":"1","@timestamp":"2016-06-25T00:12:09.042Z","type":"heartbeat","zbxkey":"logstash.heartbeat","zbxhost":"logstash_hostname</a:t>
            </a:r>
            <a:r>
              <a:rPr lang="en-US" altLang="zh-CN" sz="1100" dirty="0" smtClean="0"/>
              <a:t>"}</a:t>
            </a:r>
          </a:p>
          <a:p>
            <a:pPr marL="857250" lvl="2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000" dirty="0" smtClean="0"/>
              <a:t>监控</a:t>
            </a:r>
            <a:endParaRPr lang="en-US" altLang="zh-CN" sz="2000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1600" dirty="0" smtClean="0"/>
              <a:t>　</a:t>
            </a:r>
            <a:r>
              <a:rPr lang="zh-CN" altLang="en-US" sz="1600" dirty="0"/>
              <a:t>　</a:t>
            </a:r>
            <a:r>
              <a:rPr lang="zh-CN" altLang="en-US" sz="1600" dirty="0" smtClean="0"/>
              <a:t>可以</a:t>
            </a:r>
            <a:r>
              <a:rPr lang="zh-CN" altLang="en-US" sz="1600" dirty="0"/>
              <a:t>通过文件最后的 </a:t>
            </a:r>
            <a:r>
              <a:rPr lang="en-US" altLang="zh-CN" sz="1600" dirty="0"/>
              <a:t>clock </a:t>
            </a:r>
            <a:r>
              <a:rPr lang="zh-CN" altLang="en-US" sz="1600" dirty="0"/>
              <a:t>和 </a:t>
            </a:r>
            <a:r>
              <a:rPr lang="en-US" altLang="zh-CN" sz="1600" dirty="0"/>
              <a:t>@timestamp </a:t>
            </a:r>
            <a:r>
              <a:rPr lang="zh-CN" altLang="en-US" sz="1600" dirty="0"/>
              <a:t>内容，对比当前时间，来判断 </a:t>
            </a:r>
            <a:r>
              <a:rPr lang="en-US" altLang="zh-CN" sz="1600" dirty="0" err="1"/>
              <a:t>logstash</a:t>
            </a:r>
            <a:r>
              <a:rPr lang="en-US" altLang="zh-CN" sz="1600" dirty="0"/>
              <a:t> </a:t>
            </a:r>
            <a:r>
              <a:rPr lang="zh-CN" altLang="en-US" sz="1600" dirty="0"/>
              <a:t>内部队列是否有堵塞</a:t>
            </a:r>
          </a:p>
        </p:txBody>
      </p:sp>
      <p:pic>
        <p:nvPicPr>
          <p:cNvPr id="696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24025"/>
            <a:ext cx="35052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监控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JMX</a:t>
            </a:r>
          </a:p>
          <a:p>
            <a:pPr lvl="1">
              <a:defRPr/>
            </a:pPr>
            <a:r>
              <a:rPr lang="zh-CN" altLang="en-US" sz="2000" dirty="0" smtClean="0"/>
              <a:t>设置</a:t>
            </a:r>
            <a:r>
              <a:rPr lang="en-US" altLang="zh-CN" sz="2000" dirty="0" smtClean="0"/>
              <a:t>JAVA_OPTS</a:t>
            </a:r>
          </a:p>
          <a:p>
            <a:pPr marL="857250" lvl="2" indent="0">
              <a:buFont typeface="Wingdings" panose="05000000000000000000" pitchFamily="2" charset="2"/>
              <a:buNone/>
              <a:defRPr/>
            </a:pPr>
            <a:r>
              <a:rPr lang="zh-CN" altLang="en-US" sz="1600" dirty="0" smtClean="0"/>
              <a:t>修改 </a:t>
            </a:r>
            <a:r>
              <a:rPr lang="en-US" altLang="zh-CN" sz="1600" dirty="0"/>
              <a:t>./bin/logstash.lib.sh </a:t>
            </a:r>
            <a:r>
              <a:rPr lang="zh-CN" altLang="en-US" sz="1600" dirty="0"/>
              <a:t>中 </a:t>
            </a:r>
            <a:r>
              <a:rPr lang="en-US" altLang="zh-CN" sz="1600" dirty="0"/>
              <a:t>$JAVA_OPTS </a:t>
            </a:r>
            <a:r>
              <a:rPr lang="zh-CN" altLang="en-US" sz="1600" dirty="0"/>
              <a:t>变量的定义，或者在运行时设置 </a:t>
            </a:r>
            <a:r>
              <a:rPr lang="en-US" altLang="zh-CN" sz="1600" dirty="0"/>
              <a:t>LS_JAVA_OPTS </a:t>
            </a:r>
            <a:r>
              <a:rPr lang="zh-CN" altLang="en-US" sz="1600" dirty="0"/>
              <a:t>环境变量</a:t>
            </a:r>
            <a:r>
              <a:rPr lang="zh-CN" altLang="en-US" sz="1600" dirty="0" smtClean="0"/>
              <a:t>。</a:t>
            </a:r>
            <a:r>
              <a:rPr lang="zh-CN" altLang="en-US" sz="1600" dirty="0"/>
              <a:t>重启 </a:t>
            </a:r>
            <a:r>
              <a:rPr lang="en-US" altLang="zh-CN" sz="1600" dirty="0" err="1"/>
              <a:t>logstash</a:t>
            </a:r>
            <a:r>
              <a:rPr lang="en-US" altLang="zh-CN" sz="1600" dirty="0"/>
              <a:t> </a:t>
            </a:r>
            <a:r>
              <a:rPr lang="zh-CN" altLang="en-US" sz="1600" dirty="0"/>
              <a:t>服务，</a:t>
            </a:r>
            <a:r>
              <a:rPr lang="en-US" altLang="zh-CN" sz="1600" dirty="0"/>
              <a:t>JMX </a:t>
            </a:r>
            <a:r>
              <a:rPr lang="zh-CN" altLang="en-US" sz="1600" dirty="0"/>
              <a:t>配置即可</a:t>
            </a:r>
            <a:r>
              <a:rPr lang="zh-CN" altLang="en-US" sz="1600" dirty="0" smtClean="0"/>
              <a:t>生效</a:t>
            </a:r>
            <a:endParaRPr lang="en-US" altLang="zh-CN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857250" lvl="2" indent="0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 lvl="1">
              <a:defRPr/>
            </a:pPr>
            <a:r>
              <a:rPr lang="zh-CN" altLang="en-US" sz="2000" dirty="0"/>
              <a:t>监控</a:t>
            </a:r>
            <a:endParaRPr lang="en-US" altLang="zh-CN" sz="2000" dirty="0"/>
          </a:p>
          <a:p>
            <a:pPr marL="857250" lvl="2" indent="0">
              <a:buFont typeface="Wingdings" panose="05000000000000000000" pitchFamily="2" charset="2"/>
              <a:buNone/>
              <a:defRPr/>
            </a:pPr>
            <a:r>
              <a:rPr lang="zh-CN" altLang="en-US" sz="1600" dirty="0"/>
              <a:t>有 </a:t>
            </a:r>
            <a:r>
              <a:rPr lang="en-US" altLang="zh-CN" sz="1600" dirty="0"/>
              <a:t>JMX </a:t>
            </a:r>
            <a:r>
              <a:rPr lang="zh-CN" altLang="en-US" sz="1600" dirty="0"/>
              <a:t>以后，我们可以通过 </a:t>
            </a:r>
            <a:r>
              <a:rPr lang="en-US" altLang="zh-CN" sz="1600" dirty="0" err="1"/>
              <a:t>jconsole</a:t>
            </a:r>
            <a:r>
              <a:rPr lang="en-US" altLang="zh-CN" sz="1600" dirty="0"/>
              <a:t> </a:t>
            </a:r>
            <a:r>
              <a:rPr lang="zh-CN" altLang="en-US" sz="1600" dirty="0"/>
              <a:t>界面查看，也可以通过 </a:t>
            </a:r>
            <a:r>
              <a:rPr lang="en-US" altLang="zh-CN" sz="1600" dirty="0" err="1"/>
              <a:t>zabbix</a:t>
            </a:r>
            <a:r>
              <a:rPr lang="en-US" altLang="zh-CN" sz="1600" dirty="0"/>
              <a:t> </a:t>
            </a:r>
            <a:r>
              <a:rPr lang="zh-CN" altLang="en-US" sz="1600" dirty="0"/>
              <a:t>等监控系统做长期监控。甚至 </a:t>
            </a:r>
            <a:r>
              <a:rPr lang="en-US" altLang="zh-CN" sz="1600" dirty="0" err="1"/>
              <a:t>logstash</a:t>
            </a:r>
            <a:r>
              <a:rPr lang="en-US" altLang="zh-CN" sz="1600" dirty="0"/>
              <a:t> </a:t>
            </a:r>
            <a:r>
              <a:rPr lang="zh-CN" altLang="en-US" sz="1600" dirty="0"/>
              <a:t>自己也有插件 </a:t>
            </a:r>
            <a:r>
              <a:rPr lang="en-US" altLang="zh-CN" sz="1600" dirty="0" err="1"/>
              <a:t>logstash</a:t>
            </a:r>
            <a:r>
              <a:rPr lang="en-US" altLang="zh-CN" sz="1600" dirty="0"/>
              <a:t>-input-</a:t>
            </a:r>
            <a:r>
              <a:rPr lang="en-US" altLang="zh-CN" sz="1600" dirty="0" err="1"/>
              <a:t>jmx</a:t>
            </a:r>
            <a:r>
              <a:rPr lang="en-US" altLang="zh-CN" sz="1600" dirty="0"/>
              <a:t> </a:t>
            </a:r>
            <a:r>
              <a:rPr lang="zh-CN" altLang="en-US" sz="1600" dirty="0"/>
              <a:t>来读取远程</a:t>
            </a:r>
            <a:r>
              <a:rPr lang="en-US" altLang="zh-CN" sz="1600" dirty="0"/>
              <a:t>JMX </a:t>
            </a:r>
            <a:r>
              <a:rPr lang="zh-CN" altLang="en-US" sz="1600" dirty="0"/>
              <a:t>数据。</a:t>
            </a:r>
            <a:endParaRPr lang="en-US" altLang="zh-CN" sz="1600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716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20938"/>
            <a:ext cx="5638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插件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545137"/>
          </a:xfrm>
        </p:spPr>
        <p:txBody>
          <a:bodyPr/>
          <a:lstStyle/>
          <a:p>
            <a:r>
              <a:rPr lang="en-US" altLang="zh-CN" smtClean="0"/>
              <a:t>Output</a:t>
            </a:r>
            <a:r>
              <a:rPr lang="zh-CN" altLang="en-US" smtClean="0"/>
              <a:t>插件</a:t>
            </a:r>
            <a:endParaRPr lang="en-US" altLang="zh-CN" smtClean="0"/>
          </a:p>
          <a:p>
            <a:pPr lvl="1"/>
            <a:r>
              <a:rPr lang="en-US" altLang="zh-CN" smtClean="0"/>
              <a:t>email</a:t>
            </a:r>
          </a:p>
          <a:p>
            <a:pPr marL="914400" lvl="2" indent="0">
              <a:buFont typeface="Wingdings" panose="05000000000000000000" pitchFamily="2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7373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981075"/>
            <a:ext cx="24669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16013" y="1830388"/>
          <a:ext cx="6696075" cy="4551362"/>
        </p:xfrm>
        <a:graphic>
          <a:graphicData uri="http://schemas.openxmlformats.org/drawingml/2006/table">
            <a:tbl>
              <a:tblPr/>
              <a:tblGrid>
                <a:gridCol w="1118250"/>
                <a:gridCol w="1118250"/>
                <a:gridCol w="1118250"/>
                <a:gridCol w="3341324"/>
              </a:tblGrid>
              <a:tr h="219500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Setting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Input type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solidFill>
                            <a:srgbClr val="444444"/>
                          </a:solidFill>
                          <a:effectLst/>
                        </a:rPr>
                        <a:t>Required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solidFill>
                            <a:srgbClr val="444444"/>
                          </a:solidFill>
                          <a:effectLst/>
                        </a:rPr>
                        <a:t>Default value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4" tooltip="address"/>
                        </a:rPr>
                        <a:t>address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"localhost"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6" tooltip="attachments"/>
                        </a:rPr>
                        <a:t>attachments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7" tooltip="Array"/>
                        </a:rPr>
                        <a:t>array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[]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8" tooltip="authentication"/>
                        </a:rPr>
                        <a:t>authentication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9" tooltip="body"/>
                        </a:rPr>
                        <a:t>body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""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0" tooltip="cc"/>
                        </a:rPr>
                        <a:t>cc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1" tooltip="codec"/>
                        </a:rPr>
                        <a:t>codec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2" tooltip="Codecedit"/>
                        </a:rPr>
                        <a:t>codec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"plain"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3" tooltip="contenttype"/>
                        </a:rPr>
                        <a:t>contenttype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"text/html; charset=UTF-8"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4" tooltip="debug"/>
                        </a:rPr>
                        <a:t>debug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5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6" tooltip="domain"/>
                        </a:rPr>
                        <a:t>domain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"localhost"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7" tooltip="from"/>
                        </a:rPr>
                        <a:t>from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"logstash.alert@nowhere.com"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8" tooltip="htmlbody"/>
                        </a:rPr>
                        <a:t>htmlbody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""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9" tooltip="password"/>
                        </a:rPr>
                        <a:t>password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0" tooltip="port"/>
                        </a:rPr>
                        <a:t>port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1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25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2" tooltip="replyto"/>
                        </a:rPr>
                        <a:t>replyto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3" tooltip="subject"/>
                        </a:rPr>
                        <a:t>subject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>
                          <a:solidFill>
                            <a:srgbClr val="444444"/>
                          </a:solidFill>
                          <a:effectLst/>
                        </a:rPr>
                        <a:t>""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 dirty="0">
                          <a:solidFill>
                            <a:srgbClr val="00A9E5"/>
                          </a:solidFill>
                          <a:effectLst/>
                          <a:hlinkClick r:id="rId24" tooltip="to"/>
                        </a:rPr>
                        <a:t>to</a:t>
                      </a:r>
                      <a:endParaRPr lang="en-US" sz="1000" b="0" dirty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Yes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5" tooltip="use_tls"/>
                        </a:rPr>
                        <a:t>use_tls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15" tooltip="Booleanedit"/>
                        </a:rPr>
                        <a:t>boolean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false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6" tooltip="username"/>
                        </a:rPr>
                        <a:t>username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7" tooltip="via"/>
                        </a:rPr>
                        <a:t>via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5" tooltip="Stringedit"/>
                        </a:rPr>
                        <a:t>string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"smtp"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11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8" tooltip="workers"/>
                        </a:rPr>
                        <a:t>workers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u="none" strike="noStrike">
                          <a:solidFill>
                            <a:srgbClr val="00A9E5"/>
                          </a:solidFill>
                          <a:effectLst/>
                          <a:hlinkClick r:id="rId21" tooltip="Numberedit"/>
                        </a:rPr>
                        <a:t>number</a:t>
                      </a:r>
                      <a:endParaRPr lang="en-US" sz="1000" b="0">
                        <a:solidFill>
                          <a:srgbClr val="444444"/>
                        </a:solidFill>
                        <a:effectLst/>
                      </a:endParaRP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>
                          <a:solidFill>
                            <a:srgbClr val="444444"/>
                          </a:solidFill>
                          <a:effectLst/>
                        </a:rPr>
                        <a:t>No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b="0" dirty="0">
                          <a:solidFill>
                            <a:srgbClr val="444444"/>
                          </a:solidFill>
                          <a:effectLst/>
                        </a:rPr>
                        <a:t>1</a:t>
                      </a:r>
                    </a:p>
                  </a:txBody>
                  <a:tcPr marL="23856" marR="23856" marT="23858" marB="2385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A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4"/>
          <p:cNvSpPr>
            <a:spLocks noGrp="1"/>
          </p:cNvSpPr>
          <p:nvPr>
            <p:ph idx="1"/>
          </p:nvPr>
        </p:nvSpPr>
        <p:spPr>
          <a:xfrm>
            <a:off x="301625" y="2590800"/>
            <a:ext cx="8561388" cy="1198563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4400" smtClean="0">
                <a:solidFill>
                  <a:srgbClr val="FF0000"/>
                </a:solidFill>
              </a:rPr>
              <a:t>谢谢！！！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836613"/>
            <a:ext cx="8229600" cy="14398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smtClean="0">
                <a:latin typeface="楷体_GB2312" pitchFamily="49" charset="-122"/>
                <a:ea typeface="楷体_GB2312" pitchFamily="49" charset="-122"/>
              </a:rPr>
              <a:t>Logstash</a:t>
            </a:r>
            <a:r>
              <a:rPr lang="zh-CN" altLang="en-US" sz="2000" b="1" smtClean="0">
                <a:latin typeface="楷体_GB2312" pitchFamily="49" charset="-122"/>
                <a:ea typeface="楷体_GB2312" pitchFamily="49" charset="-122"/>
              </a:rPr>
              <a:t>角色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楷体_GB2312" pitchFamily="49" charset="-122"/>
                <a:ea typeface="楷体_GB2312" pitchFamily="49" charset="-122"/>
              </a:rPr>
              <a:t>Shipper  </a:t>
            </a:r>
            <a:r>
              <a:rPr lang="zh-CN" altLang="en-US" sz="16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负责监控、过滤日志</a:t>
            </a:r>
            <a:endParaRPr lang="en-US" altLang="zh-CN" sz="160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600" smtClean="0">
                <a:latin typeface="楷体_GB2312" pitchFamily="49" charset="-122"/>
                <a:ea typeface="楷体_GB2312" pitchFamily="49" charset="-122"/>
              </a:rPr>
              <a:t>Indexer  </a:t>
            </a:r>
            <a:r>
              <a:rPr lang="zh-CN" altLang="en-US" sz="16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负责格式化、转发日志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435225"/>
            <a:ext cx="658971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11138" y="71438"/>
            <a:ext cx="7173912" cy="609600"/>
          </a:xfrm>
          <a:prstGeom prst="rect">
            <a:avLst/>
          </a:prstGeom>
        </p:spPr>
        <p:txBody>
          <a:bodyPr/>
          <a:lstStyle>
            <a:lvl1pPr marL="58738" indent="-58738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58738" indent="-58738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2pPr>
            <a:lvl3pPr marL="58738" indent="-58738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3pPr>
            <a:lvl4pPr marL="58738" indent="-58738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4pPr>
            <a:lvl5pPr marL="58738" indent="-58738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5pPr>
            <a:lvl6pPr marL="515938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73138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430338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87538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kumimoji="0" lang="zh-CN" altLang="en-US" b="0" kern="0" dirty="0" smtClean="0">
                <a:solidFill>
                  <a:schemeClr val="tx1"/>
                </a:solidFill>
              </a:rPr>
              <a:t>概述</a:t>
            </a:r>
            <a:endParaRPr kumimoji="0" lang="zh-CN" altLang="en-US" b="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安装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0513" y="836613"/>
            <a:ext cx="8562975" cy="5616575"/>
          </a:xfrm>
        </p:spPr>
        <p:txBody>
          <a:bodyPr/>
          <a:lstStyle/>
          <a:p>
            <a:pPr>
              <a:defRPr/>
            </a:pPr>
            <a:r>
              <a:rPr lang="en-US" altLang="zh-CN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依赖</a:t>
            </a:r>
            <a:endParaRPr lang="en-US" altLang="zh-CN" sz="16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1400" dirty="0" err="1"/>
              <a:t>L</a:t>
            </a:r>
            <a:r>
              <a:rPr lang="en-US" altLang="zh-CN" sz="1400" dirty="0" err="1" smtClean="0"/>
              <a:t>ogstash</a:t>
            </a:r>
            <a:r>
              <a:rPr lang="zh-CN" altLang="en-US" sz="1400" dirty="0" smtClean="0"/>
              <a:t>是使用</a:t>
            </a:r>
            <a:r>
              <a:rPr lang="en-US" altLang="zh-CN" sz="1400" dirty="0" smtClean="0"/>
              <a:t>ruby</a:t>
            </a:r>
            <a:r>
              <a:rPr lang="zh-CN" altLang="en-US" sz="1400" dirty="0" smtClean="0"/>
              <a:t>开发，</a:t>
            </a:r>
            <a:r>
              <a:rPr lang="en-US" altLang="zh-CN" sz="1400" dirty="0" err="1"/>
              <a:t>Jruby</a:t>
            </a:r>
            <a:r>
              <a:rPr lang="zh-CN" altLang="en-US" sz="1400" dirty="0"/>
              <a:t>作为</a:t>
            </a:r>
            <a:r>
              <a:rPr lang="en-US" altLang="zh-CN" sz="1400" dirty="0"/>
              <a:t>ruby</a:t>
            </a:r>
            <a:r>
              <a:rPr lang="zh-CN" altLang="en-US" sz="1400" dirty="0" smtClean="0"/>
              <a:t>解释器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依赖</a:t>
            </a:r>
            <a:r>
              <a:rPr lang="en-US" altLang="zh-CN" sz="1400" dirty="0" smtClean="0"/>
              <a:t>Java 7</a:t>
            </a:r>
            <a:r>
              <a:rPr lang="zh-CN" altLang="en-US" sz="1400" dirty="0" smtClean="0"/>
              <a:t>及后续版本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使用前需要安装好</a:t>
            </a:r>
            <a:r>
              <a:rPr lang="en-US" altLang="zh-CN" sz="1400" dirty="0" err="1" smtClean="0"/>
              <a:t>OracleJDK</a:t>
            </a:r>
            <a:r>
              <a:rPr lang="zh-CN" altLang="en-US" sz="1400" dirty="0" smtClean="0"/>
              <a:t>或者</a:t>
            </a:r>
            <a:r>
              <a:rPr lang="en-US" altLang="zh-CN" sz="1400" dirty="0" err="1" smtClean="0"/>
              <a:t>OpenJDK</a:t>
            </a:r>
            <a:r>
              <a:rPr lang="zh-CN" altLang="en-US" sz="1400" dirty="0" smtClean="0"/>
              <a:t>。执行</a:t>
            </a:r>
            <a:r>
              <a:rPr lang="en-US" altLang="zh-CN" sz="1400" dirty="0" smtClean="0"/>
              <a:t>java –version</a:t>
            </a:r>
            <a:r>
              <a:rPr lang="zh-CN" altLang="en-US" sz="1400" dirty="0" smtClean="0"/>
              <a:t>验证是否安装。</a:t>
            </a:r>
            <a:endParaRPr lang="en-US" altLang="zh-CN" sz="1400" dirty="0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endParaRPr lang="en-US" altLang="zh-CN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>
              <a:defRPr/>
            </a:pPr>
            <a:r>
              <a:rPr lang="zh-CN" altLang="en-US" sz="16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下载</a:t>
            </a:r>
            <a:endParaRPr lang="en-US" altLang="zh-CN" sz="16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zh-CN" altLang="en-US" sz="1400" dirty="0" smtClean="0"/>
              <a:t>直接下载安装包：</a:t>
            </a:r>
            <a:r>
              <a:rPr lang="en-US" altLang="zh-CN" sz="1400" dirty="0" smtClean="0"/>
              <a:t>https://www.elastic.co/downloads/logstash</a:t>
            </a:r>
          </a:p>
          <a:p>
            <a:pPr>
              <a:defRPr/>
            </a:pPr>
            <a:r>
              <a:rPr lang="zh-CN" altLang="en-US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安装</a:t>
            </a:r>
            <a:endParaRPr lang="en-US" altLang="zh-CN" sz="16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zh-CN" sz="1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APT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6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zh-CN" sz="1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YUM</a:t>
            </a: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773238"/>
            <a:ext cx="71993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3711575"/>
            <a:ext cx="81613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4508500"/>
            <a:ext cx="56769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536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安装</a:t>
            </a:r>
          </a:p>
        </p:txBody>
      </p:sp>
      <p:sp>
        <p:nvSpPr>
          <p:cNvPr id="15364" name="内容占位符 4"/>
          <p:cNvSpPr>
            <a:spLocks noGrp="1"/>
          </p:cNvSpPr>
          <p:nvPr>
            <p:ph idx="1"/>
          </p:nvPr>
        </p:nvSpPr>
        <p:spPr>
          <a:xfrm>
            <a:off x="290513" y="836613"/>
            <a:ext cx="8562975" cy="5616575"/>
          </a:xfrm>
        </p:spPr>
        <p:txBody>
          <a:bodyPr/>
          <a:lstStyle/>
          <a:p>
            <a:r>
              <a:rPr lang="zh-CN" altLang="en-US" sz="16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版本</a:t>
            </a:r>
            <a:endParaRPr lang="en-US" altLang="zh-CN" sz="16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16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16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帮助</a:t>
            </a:r>
            <a:endParaRPr lang="en-US" altLang="zh-CN" sz="16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16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16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16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命令行参数</a:t>
            </a:r>
            <a:endParaRPr lang="en-US" altLang="zh-CN" sz="1600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-f  CONFIG_PATH                     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指定配置文件路径　</a:t>
            </a:r>
            <a:r>
              <a:rPr lang="zh-CN" altLang="en-US" sz="12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必须</a:t>
            </a:r>
            <a:endParaRPr lang="en-US" altLang="zh-CN" sz="120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-e  CONFIG_STRING                   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指定字符串作为配置</a:t>
            </a:r>
            <a:endParaRPr lang="en-US" altLang="zh-CN" sz="120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-w  COUNT                           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设置</a:t>
            </a: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workers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数量</a:t>
            </a:r>
            <a:endParaRPr lang="en-US" altLang="zh-CN" sz="120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-b, SIZE                            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设置每一批次的数量</a:t>
            </a:r>
            <a:endParaRPr lang="en-US" altLang="zh-CN" sz="120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-u  DELAY_IN_MS                     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创建批次等告诉的时间</a:t>
            </a:r>
            <a:endParaRPr lang="en-US" altLang="zh-CN" sz="120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-l  FILE                            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设置日志存储的路径</a:t>
            </a:r>
            <a:endParaRPr lang="en-US" altLang="zh-CN" sz="120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--quiet                             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静默模式</a:t>
            </a:r>
            <a:endParaRPr lang="en-US" altLang="zh-CN" sz="120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--verbose                           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设置日志级别为</a:t>
            </a: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'info' 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--debug                             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设置日志级别为</a:t>
            </a: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'debug‘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-t                                  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配置文件检查</a:t>
            </a:r>
            <a:endParaRPr lang="en-US" altLang="zh-CN" sz="120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--[no-]allow-unsafe-shutdown        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设置是否支持不安全的关闭</a:t>
            </a:r>
            <a:endParaRPr lang="en-US" altLang="zh-CN" sz="120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-r                                  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监控配置文件变动并重新加载</a:t>
            </a:r>
            <a:endParaRPr lang="en-US" altLang="zh-CN" sz="120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--reload-interval RELOAD_INTERVAL   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设置重加载配置文件间隔</a:t>
            </a:r>
            <a:endParaRPr lang="en-US" altLang="zh-CN" sz="120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--[no-]log-in-json                  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设置输出日志为</a:t>
            </a:r>
            <a:r>
              <a:rPr lang="en-US" altLang="zh-CN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json</a:t>
            </a:r>
            <a:r>
              <a:rPr lang="zh-CN" altLang="en-US" sz="120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格式</a:t>
            </a:r>
          </a:p>
        </p:txBody>
      </p:sp>
      <p:pic>
        <p:nvPicPr>
          <p:cNvPr id="1536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196975"/>
            <a:ext cx="7113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2054225"/>
            <a:ext cx="73421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741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安装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50825" y="836613"/>
            <a:ext cx="8561388" cy="5616575"/>
          </a:xfrm>
        </p:spPr>
        <p:txBody>
          <a:bodyPr/>
          <a:lstStyle/>
          <a:p>
            <a:pPr>
              <a:defRPr/>
            </a:pPr>
            <a:r>
              <a:rPr lang="zh-CN" altLang="en-US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插件命令</a:t>
            </a:r>
            <a:endParaRPr lang="en-US" altLang="zh-CN" sz="16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1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插件列表</a:t>
            </a: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1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安装插件</a:t>
            </a: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1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更新插件</a:t>
            </a: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12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删除插件</a:t>
            </a: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60500"/>
            <a:ext cx="52482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967038"/>
            <a:ext cx="51720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284538"/>
            <a:ext cx="65611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81400"/>
            <a:ext cx="7675562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278313"/>
            <a:ext cx="67325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157788"/>
            <a:ext cx="65516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pic>
        <p:nvPicPr>
          <p:cNvPr id="19459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57563"/>
            <a:ext cx="7018337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架构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3"/>
            <a:ext cx="8561387" cy="2160587"/>
          </a:xfrm>
        </p:spPr>
        <p:txBody>
          <a:bodyPr/>
          <a:lstStyle/>
          <a:p>
            <a:r>
              <a:rPr lang="en-US" altLang="zh-CN" sz="1800" smtClean="0"/>
              <a:t>Pipeline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400" smtClean="0"/>
              <a:t>在一开始，就介绍过，</a:t>
            </a:r>
            <a:r>
              <a:rPr lang="en-US" altLang="zh-CN" sz="1400" smtClean="0"/>
              <a:t>Logstash </a:t>
            </a:r>
            <a:r>
              <a:rPr lang="zh-CN" altLang="en-US" sz="1400" smtClean="0"/>
              <a:t>对日志的处理，从 </a:t>
            </a:r>
            <a:r>
              <a:rPr lang="en-US" altLang="zh-CN" sz="1400" smtClean="0"/>
              <a:t>input </a:t>
            </a:r>
            <a:r>
              <a:rPr lang="zh-CN" altLang="en-US" sz="1400" smtClean="0"/>
              <a:t>到 </a:t>
            </a:r>
            <a:r>
              <a:rPr lang="en-US" altLang="zh-CN" sz="1400" smtClean="0"/>
              <a:t>output</a:t>
            </a:r>
            <a:r>
              <a:rPr lang="zh-CN" altLang="en-US" sz="1400" smtClean="0"/>
              <a:t>，就像在 </a:t>
            </a:r>
            <a:r>
              <a:rPr lang="en-US" altLang="zh-CN" sz="1400" smtClean="0"/>
              <a:t>Linux </a:t>
            </a:r>
            <a:r>
              <a:rPr lang="zh-CN" altLang="en-US" sz="1400" smtClean="0"/>
              <a:t>命令行上的管道操作一样。事实上，在 </a:t>
            </a:r>
            <a:r>
              <a:rPr lang="en-US" altLang="zh-CN" sz="1400" smtClean="0"/>
              <a:t>Logstash </a:t>
            </a:r>
            <a:r>
              <a:rPr lang="zh-CN" altLang="en-US" sz="1400" smtClean="0"/>
              <a:t>中，对此有一个专门的名词，叫 </a:t>
            </a:r>
            <a:r>
              <a:rPr lang="en-US" altLang="zh-CN" sz="1400" smtClean="0"/>
              <a:t>Pipeline</a:t>
            </a:r>
            <a:r>
              <a:rPr lang="zh-CN" altLang="en-US" sz="1400" smtClean="0"/>
              <a:t>。</a:t>
            </a:r>
            <a:r>
              <a:rPr lang="en-US" altLang="zh-CN" sz="1400" smtClean="0"/>
              <a:t>input</a:t>
            </a:r>
            <a:r>
              <a:rPr lang="zh-CN" altLang="en-US" sz="1400" smtClean="0"/>
              <a:t>与</a:t>
            </a:r>
            <a:r>
              <a:rPr lang="en-US" altLang="zh-CN" sz="1400" smtClean="0"/>
              <a:t>filter</a:t>
            </a:r>
            <a:r>
              <a:rPr lang="zh-CN" altLang="en-US" sz="1400" smtClean="0"/>
              <a:t>插件之间具有一个多线程队列。</a:t>
            </a:r>
            <a:r>
              <a:rPr lang="en-US" altLang="zh-CN" sz="1400" smtClean="0"/>
              <a:t>filter</a:t>
            </a:r>
            <a:r>
              <a:rPr lang="zh-CN" altLang="en-US" sz="1400" smtClean="0"/>
              <a:t>与</a:t>
            </a:r>
            <a:r>
              <a:rPr lang="en-US" altLang="zh-CN" sz="1400" smtClean="0"/>
              <a:t>output</a:t>
            </a:r>
            <a:r>
              <a:rPr lang="zh-CN" altLang="en-US" sz="1400" smtClean="0"/>
              <a:t>插件在相同的</a:t>
            </a:r>
            <a:r>
              <a:rPr lang="en-US" altLang="zh-CN" sz="1400" smtClean="0"/>
              <a:t>pipelie_worker</a:t>
            </a:r>
            <a:r>
              <a:rPr lang="zh-CN" altLang="en-US" sz="1400" smtClean="0"/>
              <a:t>线程运行，可以设置</a:t>
            </a:r>
            <a:r>
              <a:rPr lang="en-US" altLang="zh-CN" sz="1400" smtClean="0"/>
              <a:t>worker</a:t>
            </a:r>
            <a:r>
              <a:rPr lang="zh-CN" altLang="en-US" sz="1400" smtClean="0"/>
              <a:t>数量增加并发度</a:t>
            </a:r>
            <a:endParaRPr lang="en-US" altLang="zh-CN" sz="1800" smtClean="0"/>
          </a:p>
          <a:p>
            <a:r>
              <a:rPr lang="zh-CN" altLang="en-US" sz="1800" smtClean="0"/>
              <a:t>插件接口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语法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301625" y="852488"/>
            <a:ext cx="8561388" cy="5168900"/>
          </a:xfrm>
        </p:spPr>
        <p:txBody>
          <a:bodyPr/>
          <a:lstStyle/>
          <a:p>
            <a:r>
              <a:rPr lang="zh-CN" altLang="en-US" smtClean="0"/>
              <a:t>语法</a:t>
            </a:r>
            <a:endParaRPr lang="en-US" altLang="zh-CN" smtClean="0"/>
          </a:p>
          <a:p>
            <a:pPr lvl="1"/>
            <a:r>
              <a:rPr lang="zh-CN" altLang="en-US" sz="2000" b="1" smtClean="0"/>
              <a:t>区段</a:t>
            </a:r>
            <a:r>
              <a:rPr lang="en-US" altLang="zh-CN" sz="2000" b="1" smtClean="0"/>
              <a:t>(section)</a:t>
            </a:r>
          </a:p>
          <a:p>
            <a:pPr marL="914400" lvl="2" indent="0">
              <a:buFont typeface="Wingdings" panose="05000000000000000000" pitchFamily="2" charset="2"/>
              <a:buNone/>
            </a:pPr>
            <a:r>
              <a:rPr lang="en-US" altLang="zh-CN" sz="1600" smtClean="0"/>
              <a:t>Logstash </a:t>
            </a:r>
            <a:r>
              <a:rPr lang="zh-CN" altLang="en-US" sz="1600" smtClean="0"/>
              <a:t>用 </a:t>
            </a:r>
            <a:r>
              <a:rPr lang="en-US" altLang="zh-CN" sz="1600" smtClean="0"/>
              <a:t>{} </a:t>
            </a:r>
            <a:r>
              <a:rPr lang="zh-CN" altLang="en-US" sz="1600" smtClean="0"/>
              <a:t>来定义区域。区域内可以包括插件区域定义，你可以在一个区域内定义多个插件。插件区域内则可以定义键值对设置。示例如下：</a:t>
            </a:r>
            <a:endParaRPr lang="en-US" altLang="zh-CN" sz="1600" smtClean="0"/>
          </a:p>
          <a:p>
            <a:pPr marL="914400" lvl="2" indent="0">
              <a:buFont typeface="Wingdings" panose="05000000000000000000" pitchFamily="2" charset="2"/>
              <a:buNone/>
            </a:pPr>
            <a:r>
              <a:rPr lang="en-US" altLang="zh-CN" sz="1600" smtClean="0"/>
              <a:t>    input {</a:t>
            </a:r>
            <a:r>
              <a:rPr lang="zh-CN" altLang="en-US" sz="1600" smtClean="0"/>
              <a:t>　</a:t>
            </a:r>
            <a:r>
              <a:rPr lang="en-US" altLang="zh-CN" sz="1600" smtClean="0"/>
              <a:t>stdin {} syslog {} }</a:t>
            </a:r>
          </a:p>
          <a:p>
            <a:pPr marL="914400" lvl="2" indent="0">
              <a:buFont typeface="Wingdings" panose="05000000000000000000" pitchFamily="2" charset="2"/>
              <a:buNone/>
            </a:pPr>
            <a:r>
              <a:rPr lang="en-US" altLang="zh-CN" sz="1600" smtClean="0"/>
              <a:t>    filter{</a:t>
            </a:r>
            <a:r>
              <a:rPr lang="zh-CN" altLang="en-US" sz="1600" smtClean="0"/>
              <a:t>　</a:t>
            </a:r>
            <a:r>
              <a:rPr lang="en-US" altLang="zh-CN" sz="1600" smtClean="0"/>
              <a:t>grok {}</a:t>
            </a:r>
            <a:r>
              <a:rPr lang="zh-CN" altLang="en-US" sz="1600" smtClean="0"/>
              <a:t>　</a:t>
            </a:r>
            <a:r>
              <a:rPr lang="en-US" altLang="zh-CN" sz="1600" smtClean="0"/>
              <a:t>date{}}</a:t>
            </a:r>
          </a:p>
          <a:p>
            <a:pPr marL="914400" lvl="2" indent="0">
              <a:buFont typeface="Wingdings" panose="05000000000000000000" pitchFamily="2" charset="2"/>
              <a:buNone/>
            </a:pPr>
            <a:r>
              <a:rPr lang="zh-CN" altLang="en-US" sz="1600" smtClean="0"/>
              <a:t>　　</a:t>
            </a:r>
            <a:r>
              <a:rPr lang="en-US" altLang="zh-CN" sz="1600" smtClean="0"/>
              <a:t>output{</a:t>
            </a:r>
            <a:r>
              <a:rPr lang="zh-CN" altLang="en-US" sz="1600" smtClean="0"/>
              <a:t>　</a:t>
            </a:r>
            <a:r>
              <a:rPr lang="en-US" altLang="zh-CN" sz="1600" smtClean="0"/>
              <a:t>stdout {}}</a:t>
            </a:r>
          </a:p>
          <a:p>
            <a:pPr lvl="1"/>
            <a:r>
              <a:rPr lang="zh-CN" altLang="en-US" sz="2000" b="1" smtClean="0"/>
              <a:t>数据类型</a:t>
            </a:r>
          </a:p>
          <a:p>
            <a:pPr marL="914400" lvl="2" indent="0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3350" y="3640138"/>
          <a:ext cx="6624638" cy="209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18"/>
                <a:gridCol w="1296125"/>
                <a:gridCol w="4104395"/>
              </a:tblGrid>
              <a:tr h="356261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类型</a:t>
                      </a:r>
                      <a:endParaRPr lang="zh-CN" altLang="en-US" sz="1400" dirty="0"/>
                    </a:p>
                  </a:txBody>
                  <a:tcPr marL="91439" marR="91439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标识符</a:t>
                      </a:r>
                      <a:endParaRPr lang="zh-CN" altLang="en-US" sz="1400" dirty="0"/>
                    </a:p>
                  </a:txBody>
                  <a:tcPr marL="91439" marR="91439" marT="45705" marB="45705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示例</a:t>
                      </a:r>
                      <a:endParaRPr lang="zh-CN" altLang="en-US" sz="1400" dirty="0"/>
                    </a:p>
                  </a:txBody>
                  <a:tcPr marL="91439" marR="91439" marT="45705" marB="45705"/>
                </a:tc>
              </a:tr>
              <a:tr h="27435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布尔</a:t>
                      </a:r>
                      <a:endParaRPr lang="zh-CN" altLang="en-US" sz="1200" dirty="0"/>
                    </a:p>
                  </a:txBody>
                  <a:tcPr marL="91439" marR="91439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bool</a:t>
                      </a:r>
                      <a:endParaRPr lang="zh-CN" altLang="en-US" sz="1200" dirty="0"/>
                    </a:p>
                  </a:txBody>
                  <a:tcPr marL="91439" marR="91439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debug =&gt; true</a:t>
                      </a:r>
                      <a:endParaRPr lang="zh-CN" altLang="en-US" sz="1200" dirty="0"/>
                    </a:p>
                  </a:txBody>
                  <a:tcPr marL="91439" marR="91439" marT="45705" marB="45705"/>
                </a:tc>
              </a:tr>
              <a:tr h="27435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字符串</a:t>
                      </a:r>
                      <a:endParaRPr lang="zh-CN" altLang="en-US" sz="1200" dirty="0"/>
                    </a:p>
                  </a:txBody>
                  <a:tcPr marL="91439" marR="91439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string</a:t>
                      </a:r>
                      <a:endParaRPr lang="zh-CN" altLang="en-US" sz="1200" dirty="0"/>
                    </a:p>
                  </a:txBody>
                  <a:tcPr marL="91439" marR="91439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host =&gt; "hostname"</a:t>
                      </a:r>
                      <a:endParaRPr lang="zh-CN" altLang="en-US" sz="1200" dirty="0"/>
                    </a:p>
                  </a:txBody>
                  <a:tcPr marL="91439" marR="91439" marT="45705" marB="45705"/>
                </a:tc>
              </a:tr>
              <a:tr h="274353"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数字</a:t>
                      </a:r>
                      <a:endParaRPr lang="zh-CN" altLang="en-US" sz="1200" dirty="0"/>
                    </a:p>
                  </a:txBody>
                  <a:tcPr marL="91439" marR="91439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 marL="91439" marR="91439" marT="45705" marB="45705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port =&gt; 514</a:t>
                      </a:r>
                      <a:endParaRPr lang="zh-CN" altLang="en-US" sz="1200" dirty="0"/>
                    </a:p>
                  </a:txBody>
                  <a:tcPr marL="91439" marR="91439" marT="45705" marB="45705"/>
                </a:tc>
              </a:tr>
              <a:tr h="4572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数组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5" marB="4570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match =&gt; ["</a:t>
                      </a:r>
                      <a:r>
                        <a:rPr lang="en-US" altLang="zh-CN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", "UNIX", "ISO8601"]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5" marB="45705"/>
                </a:tc>
              </a:tr>
              <a:tr h="4572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哈希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5" marB="4570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5" marB="45705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options =&gt; { key1 =&gt; "value1", key2 =&gt; "value2" }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9" marR="91439" marT="45705" marB="45705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广东电信BPR推进情况汇报（省公司）">
  <a:themeElements>
    <a:clrScheme name="广东电信BPR推进情况汇报（省公司）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6699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B8CA"/>
      </a:accent5>
      <a:accent6>
        <a:srgbClr val="E75C00"/>
      </a:accent6>
      <a:hlink>
        <a:srgbClr val="663399"/>
      </a:hlink>
      <a:folHlink>
        <a:srgbClr val="FF0000"/>
      </a:folHlink>
    </a:clrScheme>
    <a:fontScheme name="广东电信BPR推进情况汇报（省公司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1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广东电信BPR推进情况汇报（省公司）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广东电信BPR推进情况汇报（省公司）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广东电信BPR推进情况汇报（省公司）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广东电信BPR推进情况汇报（省公司）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Settings\zhangy17\桌面\广东电信BPR推进情况汇报（省公司）.ppt</Template>
  <TotalTime>20961</TotalTime>
  <Words>3423</Words>
  <Application>Microsoft Office PowerPoint</Application>
  <PresentationFormat>全屏显示(4:3)</PresentationFormat>
  <Paragraphs>1314</Paragraphs>
  <Slides>37</Slides>
  <Notes>33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黑体</vt:lpstr>
      <vt:lpstr>楷体_GB2312</vt:lpstr>
      <vt:lpstr>宋体</vt:lpstr>
      <vt:lpstr>微软雅黑</vt:lpstr>
      <vt:lpstr>Arial</vt:lpstr>
      <vt:lpstr>Times New Roman</vt:lpstr>
      <vt:lpstr>Wingdings</vt:lpstr>
      <vt:lpstr>广东电信BPR推进情况汇报（省公司）</vt:lpstr>
      <vt:lpstr>PowerPoint 演示文稿</vt:lpstr>
      <vt:lpstr>汇报提纲</vt:lpstr>
      <vt:lpstr>概述</vt:lpstr>
      <vt:lpstr>PowerPoint 演示文稿</vt:lpstr>
      <vt:lpstr>安装</vt:lpstr>
      <vt:lpstr>安装</vt:lpstr>
      <vt:lpstr>安装</vt:lpstr>
      <vt:lpstr>配置-架构</vt:lpstr>
      <vt:lpstr>配置-语法</vt:lpstr>
      <vt:lpstr>配置-语法</vt:lpstr>
      <vt:lpstr>配置-示例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配置-插件</vt:lpstr>
      <vt:lpstr>监控</vt:lpstr>
      <vt:lpstr>监控</vt:lpstr>
      <vt:lpstr>插件</vt:lpstr>
      <vt:lpstr>PowerPoint 演示文稿</vt:lpstr>
    </vt:vector>
  </TitlesOfParts>
  <Company>gdctc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zhanglei</dc:creator>
  <cp:lastModifiedBy>Windows 用户</cp:lastModifiedBy>
  <cp:revision>1888</cp:revision>
  <dcterms:created xsi:type="dcterms:W3CDTF">2004-11-22T08:12:50Z</dcterms:created>
  <dcterms:modified xsi:type="dcterms:W3CDTF">2016-11-01T14:23:02Z</dcterms:modified>
</cp:coreProperties>
</file>