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8" r:id="rId4"/>
    <p:sldId id="260" r:id="rId6"/>
    <p:sldId id="257" r:id="rId7"/>
    <p:sldId id="289" r:id="rId8"/>
    <p:sldId id="282" r:id="rId9"/>
    <p:sldId id="262" r:id="rId10"/>
    <p:sldId id="335"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09" r:id="rId27"/>
    <p:sldId id="279" r:id="rId28"/>
    <p:sldId id="280" r:id="rId29"/>
    <p:sldId id="281" r:id="rId30"/>
    <p:sldId id="285" r:id="rId31"/>
    <p:sldId id="284" r:id="rId32"/>
    <p:sldId id="287" r:id="rId33"/>
    <p:sldId id="313" r:id="rId34"/>
    <p:sldId id="314" r:id="rId35"/>
    <p:sldId id="315" r:id="rId36"/>
    <p:sldId id="316" r:id="rId37"/>
    <p:sldId id="317" r:id="rId38"/>
    <p:sldId id="318" r:id="rId39"/>
    <p:sldId id="319" r:id="rId40"/>
    <p:sldId id="320" r:id="rId41"/>
    <p:sldId id="321" r:id="rId42"/>
    <p:sldId id="322" r:id="rId43"/>
    <p:sldId id="323" r:id="rId44"/>
    <p:sldId id="325" r:id="rId45"/>
    <p:sldId id="326" r:id="rId46"/>
    <p:sldId id="327" r:id="rId47"/>
    <p:sldId id="328" r:id="rId48"/>
    <p:sldId id="329" r:id="rId49"/>
    <p:sldId id="333" r:id="rId50"/>
    <p:sldId id="290"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336" y="108"/>
      </p:cViewPr>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DCDC1-0459-4649-9404-C11007ADD734}"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D232D9E-3552-4004-A8DC-0FB6D250740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5545665" y="1122363"/>
            <a:ext cx="5367867" cy="2387600"/>
          </a:xfrm>
        </p:spPr>
        <p:txBody>
          <a:bodyPr anchor="b">
            <a:normAutofit/>
          </a:bodyPr>
          <a:lstStyle>
            <a:lvl1pPr algn="ctr">
              <a:defRPr sz="5400"/>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5545665" y="3509963"/>
            <a:ext cx="5367867" cy="1655762"/>
          </a:xfrm>
        </p:spPr>
        <p:txBody>
          <a:bodyPr>
            <a:normAutofit/>
          </a:bodyPr>
          <a:lstStyle>
            <a:lvl1pPr marL="0" indent="0" algn="ctr">
              <a:spcBef>
                <a:spcPts val="0"/>
              </a:spcBef>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9" name="矩形 7"/>
          <p:cNvSpPr/>
          <p:nvPr userDrawn="1"/>
        </p:nvSpPr>
        <p:spPr>
          <a:xfrm>
            <a:off x="1764000" y="2494800"/>
            <a:ext cx="8668800" cy="2253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Lst>
            <a:ahLst/>
            <a:cxnLst>
              <a:cxn ang="0">
                <a:pos x="connsiteX0-31" y="connsiteY0-32"/>
              </a:cxn>
              <a:cxn ang="0">
                <a:pos x="connsiteX1-33" y="connsiteY1-34"/>
              </a:cxn>
              <a:cxn ang="0">
                <a:pos x="connsiteX2-35" y="connsiteY2-36"/>
              </a:cxn>
              <a:cxn ang="0">
                <a:pos x="connsiteX3-37" y="connsiteY3-38"/>
              </a:cxn>
              <a:cxn ang="0">
                <a:pos x="connsiteX4-39" y="connsiteY4-40"/>
              </a:cxn>
              <a:cxn ang="0">
                <a:pos x="connsiteX5-41" y="connsiteY5-42"/>
              </a:cxn>
            </a:cxnLst>
            <a:rect l="l" t="t" r="r" b="b"/>
            <a:pathLst>
              <a:path w="2520280" h="1872208">
                <a:moveTo>
                  <a:pt x="0" y="1872208"/>
                </a:moveTo>
                <a:lnTo>
                  <a:pt x="2520280" y="1872208"/>
                </a:lnTo>
                <a:lnTo>
                  <a:pt x="0" y="1872208"/>
                </a:lnTo>
                <a:close/>
                <a:moveTo>
                  <a:pt x="0" y="0"/>
                </a:moveTo>
                <a:lnTo>
                  <a:pt x="2520280" y="0"/>
                </a:lnTo>
                <a:lnTo>
                  <a:pt x="0" y="0"/>
                </a:lnTo>
                <a:close/>
              </a:path>
            </a:pathLst>
          </a:custGeom>
          <a:solidFill>
            <a:schemeClr val="accent1"/>
          </a:solidFill>
          <a:ln w="28575"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normAutofit/>
          </a:bodyPr>
          <a:lstStyle/>
          <a:p>
            <a:pPr algn="just">
              <a:lnSpc>
                <a:spcPct val="130000"/>
              </a:lnSpc>
            </a:pPr>
            <a:endParaRPr lang="zh-CN" altLang="en-US" dirty="0">
              <a:solidFill>
                <a:schemeClr val="tx1"/>
              </a:solidFill>
            </a:endParaRPr>
          </a:p>
        </p:txBody>
      </p:sp>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
        <p:nvSpPr>
          <p:cNvPr id="3" name="内容占位符 2"/>
          <p:cNvSpPr>
            <a:spLocks noGrp="1"/>
          </p:cNvSpPr>
          <p:nvPr>
            <p:ph idx="1" hasCustomPrompt="1"/>
          </p:nvPr>
        </p:nvSpPr>
        <p:spPr>
          <a:xfrm>
            <a:off x="1764000" y="2494800"/>
            <a:ext cx="8668800" cy="2253600"/>
          </a:xfrm>
          <a:prstGeom prst="rect">
            <a:avLst/>
          </a:prstGeom>
          <a:noFill/>
          <a:ln w="28575" cap="sq" cmpd="sng">
            <a:noFill/>
            <a:prstDash val="solid"/>
            <a:bevel/>
          </a:ln>
        </p:spPr>
        <p:txBody>
          <a:bodyPr lIns="0" tIns="46800" rIns="0" bIns="46800" anchor="ctr" anchorCtr="0">
            <a:normAutofit/>
          </a:bodyPr>
          <a:lstStyle>
            <a:lvl1pPr marL="0" indent="0">
              <a:buFont typeface="Arial" panose="020B0604020202020204" pitchFamily="34" charset="0"/>
              <a:buNone/>
              <a:defRPr sz="2400"/>
            </a:lvl1pPr>
            <a:lvl2pPr marL="459105"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E67345"/>
        </a:solidFill>
        <a:effectLst/>
      </p:bgPr>
    </p:bg>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 name="标题 1"/>
          <p:cNvSpPr>
            <a:spLocks noGrp="1"/>
          </p:cNvSpPr>
          <p:nvPr>
            <p:ph type="title"/>
          </p:nvPr>
        </p:nvSpPr>
        <p:spPr>
          <a:xfrm>
            <a:off x="831850" y="1915583"/>
            <a:ext cx="10515600" cy="1336675"/>
          </a:xfrm>
        </p:spPr>
        <p:txBody>
          <a:bodyPr anchor="b">
            <a:normAutofit/>
          </a:bodyPr>
          <a:lstStyle>
            <a:lvl1pPr algn="ctr">
              <a:defRPr sz="6000"/>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3280833" y="3279246"/>
            <a:ext cx="5617634" cy="431271"/>
          </a:xfrm>
          <a:prstGeom prst="roundRect">
            <a:avLst>
              <a:gd name="adj" fmla="val 50000"/>
            </a:avLst>
          </a:prstGeom>
          <a:solidFill>
            <a:schemeClr val="accent1"/>
          </a:solidFill>
        </p:spPr>
        <p:txBody>
          <a:bodyPr wrap="square" lIns="0" tIns="0" rIns="0" bIns="0">
            <a:normAutofit/>
          </a:bodyPr>
          <a:lstStyle>
            <a:lvl1pPr marL="0" indent="0" algn="ctr">
              <a:spcBef>
                <a:spcPts val="0"/>
              </a:spcBef>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单击此处编辑母版文本样式</a:t>
            </a:r>
            <a:endParaRPr lang="zh-CN" altLang="en-US" dirty="0" smtClean="0"/>
          </a:p>
        </p:txBody>
      </p:sp>
      <p:sp>
        <p:nvSpPr>
          <p:cNvPr id="4" name="日期占位符 3"/>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mtClean="0"/>
              <a:t>单击此处编辑母版标题样式</a:t>
            </a:r>
            <a:endParaRPr lang="zh-CN" altLang="en-US"/>
          </a:p>
        </p:txBody>
      </p:sp>
      <p:sp>
        <p:nvSpPr>
          <p:cNvPr id="5" name="日期占位符 4"/>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6" name="页脚占位符 5"/>
          <p:cNvSpPr>
            <a:spLocks noGrp="1"/>
          </p:cNvSpPr>
          <p:nvPr>
            <p:ph type="ftr" sz="quarter" idx="11"/>
          </p:nvPr>
        </p:nvSpPr>
        <p:spPr/>
        <p:txBody>
          <a:bodyPr>
            <a:normAutofit/>
          </a:bodyPr>
          <a:lstStyle/>
          <a:p>
            <a:endParaRPr lang="zh-CN" altLang="en-US"/>
          </a:p>
        </p:txBody>
      </p:sp>
      <p:sp>
        <p:nvSpPr>
          <p:cNvPr id="7" name="灯片编号占位符 6"/>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
        <p:nvSpPr>
          <p:cNvPr id="12" name="矩形 7"/>
          <p:cNvSpPr/>
          <p:nvPr userDrawn="1"/>
        </p:nvSpPr>
        <p:spPr>
          <a:xfrm>
            <a:off x="1576388" y="2160000"/>
            <a:ext cx="4086000" cy="3333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0 h 0"/>
              <a:gd name="connsiteX1-45" fmla="*/ 2520280 w 2520280"/>
              <a:gd name="connsiteY1-46" fmla="*/ 0 h 0"/>
              <a:gd name="connsiteX2-47" fmla="*/ 0 w 2520280"/>
              <a:gd name="connsiteY2-48" fmla="*/ 0 h 0"/>
            </a:gdLst>
            <a:ahLst/>
            <a:cxnLst>
              <a:cxn ang="0">
                <a:pos x="connsiteX0-43" y="connsiteY0-44"/>
              </a:cxn>
              <a:cxn ang="0">
                <a:pos x="connsiteX1-45" y="connsiteY1-46"/>
              </a:cxn>
              <a:cxn ang="0">
                <a:pos x="connsiteX2-47" y="connsiteY2-48"/>
              </a:cxn>
            </a:cxnLst>
            <a:rect l="l" t="t" r="r" b="b"/>
            <a:pathLst>
              <a:path w="2520280">
                <a:moveTo>
                  <a:pt x="0" y="0"/>
                </a:moveTo>
                <a:lnTo>
                  <a:pt x="2520280" y="0"/>
                </a:lnTo>
                <a:lnTo>
                  <a:pt x="0" y="0"/>
                </a:lnTo>
                <a:close/>
              </a:path>
            </a:pathLst>
          </a:custGeom>
          <a:solidFill>
            <a:schemeClr val="accent1"/>
          </a:solidFill>
          <a:ln w="381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b">
            <a:normAutofit/>
          </a:bodyPr>
          <a:lstStyle/>
          <a:p>
            <a:pPr algn="just">
              <a:lnSpc>
                <a:spcPct val="130000"/>
              </a:lnSpc>
            </a:pPr>
            <a:endParaRPr lang="zh-CN" altLang="en-US" dirty="0">
              <a:solidFill>
                <a:schemeClr val="tx1"/>
              </a:solidFill>
            </a:endParaRPr>
          </a:p>
        </p:txBody>
      </p:sp>
      <p:sp>
        <p:nvSpPr>
          <p:cNvPr id="13" name="矩形 7"/>
          <p:cNvSpPr/>
          <p:nvPr userDrawn="1"/>
        </p:nvSpPr>
        <p:spPr>
          <a:xfrm>
            <a:off x="6529041" y="2160000"/>
            <a:ext cx="4086000" cy="3333600"/>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solidFill>
            <a:schemeClr val="accent1"/>
          </a:solidFill>
          <a:ln w="381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b" anchorCtr="0" forceAA="0" compatLnSpc="1">
            <a:normAutofit/>
          </a:bodyPr>
          <a:lstStyle/>
          <a:p>
            <a:pPr algn="just">
              <a:lnSpc>
                <a:spcPct val="130000"/>
              </a:lnSpc>
            </a:pPr>
            <a:endParaRPr lang="zh-CN" altLang="en-US" dirty="0">
              <a:solidFill>
                <a:schemeClr val="tx1"/>
              </a:solidFill>
            </a:endParaRPr>
          </a:p>
        </p:txBody>
      </p:sp>
      <p:sp>
        <p:nvSpPr>
          <p:cNvPr id="3" name="内容占位符 2"/>
          <p:cNvSpPr>
            <a:spLocks noGrp="1"/>
          </p:cNvSpPr>
          <p:nvPr>
            <p:ph sz="half" idx="1" hasCustomPrompt="1"/>
          </p:nvPr>
        </p:nvSpPr>
        <p:spPr>
          <a:xfrm>
            <a:off x="1576800" y="2160000"/>
            <a:ext cx="4086000" cy="3333600"/>
          </a:xfrm>
        </p:spPr>
        <p:txBody>
          <a:bodyPr lIns="0" rIns="0" anchor="b" anchorCtr="0">
            <a:normAutofit/>
          </a:bodyPr>
          <a:lstStyle>
            <a:lvl1pPr marL="0" indent="0">
              <a:buFont typeface="Arial" panose="020B0604020202020204" pitchFamily="34" charset="0"/>
              <a:buNone/>
              <a:defRPr sz="2400"/>
            </a:lvl1pPr>
            <a:lvl2pPr marL="44958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hasCustomPrompt="1"/>
          </p:nvPr>
        </p:nvSpPr>
        <p:spPr>
          <a:xfrm>
            <a:off x="6530400" y="2160000"/>
            <a:ext cx="4086000" cy="3333600"/>
          </a:xfrm>
        </p:spPr>
        <p:txBody>
          <a:bodyPr lIns="0" rIns="0" anchor="b" anchorCtr="0">
            <a:normAutofit/>
          </a:bodyPr>
          <a:lstStyle>
            <a:lvl1pPr marL="0" indent="0">
              <a:buFont typeface="Arial" panose="020B0604020202020204" pitchFamily="34" charset="0"/>
              <a:buNone/>
              <a:defRPr sz="2400"/>
            </a:lvl1pPr>
            <a:lvl2pPr marL="449580" indent="0">
              <a:buFont typeface="Arial" panose="020B0604020202020204" pitchFamily="34" charset="0"/>
              <a:buNone/>
              <a:defRPr sz="2000"/>
            </a:lvl2pPr>
            <a:lvl3pPr marL="914400" indent="0">
              <a:buFont typeface="Arial" panose="020B0604020202020204" pitchFamily="34" charset="0"/>
              <a:buNone/>
              <a:defRPr sz="1800"/>
            </a:lvl3pPr>
            <a:lvl4pPr marL="1371600" indent="0">
              <a:buFont typeface="Arial" panose="020B0604020202020204" pitchFamily="34" charset="0"/>
              <a:buNone/>
              <a:defRPr sz="1800"/>
            </a:lvl4pPr>
            <a:lvl5pPr marL="1828800" indent="0">
              <a:buFont typeface="Arial" panose="020B0604020202020204" pitchFamily="34" charset="0"/>
              <a:buNone/>
              <a:defRPr sz="1800"/>
            </a:lvl5p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248400"/>
            <a:ext cx="10515600" cy="738000"/>
          </a:xfrm>
        </p:spPr>
        <p:txBody>
          <a:bodyP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9788" y="1681163"/>
            <a:ext cx="5157787"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normAutofit/>
          </a:bodyPr>
          <a:lstStyle>
            <a:lvl1pPr marL="342900" indent="-342900">
              <a:buFont typeface="Arial" panose="020B0604020202020204" pitchFamily="34" charset="0"/>
              <a:buChar char="•"/>
              <a:defRPr sz="2400"/>
            </a:lvl1pPr>
            <a:lvl2pPr marL="722630" indent="-2730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72200" y="1681163"/>
            <a:ext cx="5183188" cy="823912"/>
          </a:xfrm>
        </p:spPr>
        <p:txBody>
          <a:bodyPr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normAutofit/>
          </a:bodyPr>
          <a:lstStyle>
            <a:lvl1pPr marL="342900" indent="-342900">
              <a:buFont typeface="Arial" panose="020B0604020202020204" pitchFamily="34" charset="0"/>
              <a:buChar char="•"/>
              <a:defRPr sz="2400"/>
            </a:lvl1pPr>
            <a:lvl2pPr marL="722630" indent="-27305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7" name="日期占位符 6"/>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8" name="页脚占位符 7"/>
          <p:cNvSpPr>
            <a:spLocks noGrp="1"/>
          </p:cNvSpPr>
          <p:nvPr>
            <p:ph type="ftr" sz="quarter" idx="11"/>
          </p:nvPr>
        </p:nvSpPr>
        <p:spPr/>
        <p:txBody>
          <a:bodyPr>
            <a:normAutofit/>
          </a:bodyPr>
          <a:lstStyle/>
          <a:p>
            <a:endParaRPr lang="zh-CN" altLang="en-US"/>
          </a:p>
        </p:txBody>
      </p:sp>
      <p:sp>
        <p:nvSpPr>
          <p:cNvPr id="9" name="灯片编号占位符 8"/>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764632" y="2610000"/>
            <a:ext cx="6994097" cy="1198800"/>
          </a:xfrm>
        </p:spPr>
        <p:txBody>
          <a:bodyPr anchor="t" anchorCtr="0">
            <a:normAutofit/>
          </a:bodyPr>
          <a:lstStyle>
            <a:lvl1pPr algn="r">
              <a:defRPr sz="7200">
                <a:solidFill>
                  <a:schemeClr val="tx1"/>
                </a:solidFill>
                <a:latin typeface="Brush Script Std"/>
              </a:defRPr>
            </a:lvl1pPr>
          </a:lstStyle>
          <a:p>
            <a:r>
              <a:rPr lang="zh-CN" altLang="en-US" dirty="0" smtClean="0"/>
              <a:t>编辑标题</a:t>
            </a:r>
            <a:endParaRPr lang="zh-CN" altLang="en-US" dirty="0"/>
          </a:p>
        </p:txBody>
      </p:sp>
      <p:sp>
        <p:nvSpPr>
          <p:cNvPr id="3" name="日期占位符 2"/>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4" name="页脚占位符 3"/>
          <p:cNvSpPr>
            <a:spLocks noGrp="1"/>
          </p:cNvSpPr>
          <p:nvPr>
            <p:ph type="ftr" sz="quarter" idx="11"/>
          </p:nvPr>
        </p:nvSpPr>
        <p:spPr/>
        <p:txBody>
          <a:bodyPr>
            <a:normAutofit/>
          </a:bodyPr>
          <a:lstStyle/>
          <a:p>
            <a:endParaRPr lang="zh-CN" altLang="en-US"/>
          </a:p>
        </p:txBody>
      </p:sp>
      <p:sp>
        <p:nvSpPr>
          <p:cNvPr id="5" name="灯片编号占位符 4"/>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58729" y="895350"/>
            <a:ext cx="3433271" cy="244792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3" name="页脚占位符 2"/>
          <p:cNvSpPr>
            <a:spLocks noGrp="1"/>
          </p:cNvSpPr>
          <p:nvPr>
            <p:ph type="ftr" sz="quarter" idx="11"/>
          </p:nvPr>
        </p:nvSpPr>
        <p:spPr/>
        <p:txBody>
          <a:bodyPr>
            <a:normAutofit/>
          </a:bodyPr>
          <a:lstStyle/>
          <a:p>
            <a:endParaRPr lang="zh-CN" altLang="en-US"/>
          </a:p>
        </p:txBody>
      </p:sp>
      <p:sp>
        <p:nvSpPr>
          <p:cNvPr id="4" name="灯片编号占位符 3"/>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矩形 7"/>
          <p:cNvSpPr/>
          <p:nvPr userDrawn="1"/>
        </p:nvSpPr>
        <p:spPr>
          <a:xfrm>
            <a:off x="0" y="0"/>
            <a:ext cx="12192000" cy="1266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839787" y="715106"/>
            <a:ext cx="4165200" cy="1600200"/>
          </a:xfrm>
        </p:spPr>
        <p:txBody>
          <a:bodyPr anchor="b">
            <a:normAutofit/>
          </a:bodyPr>
          <a:lstStyle>
            <a:lvl1pPr>
              <a:defRPr sz="3200">
                <a:solidFill>
                  <a:schemeClr val="tx1"/>
                </a:solidFill>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5184000" y="715106"/>
            <a:ext cx="6170400" cy="54036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7" y="2315306"/>
            <a:ext cx="4165200" cy="38115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838200" y="6400800"/>
            <a:ext cx="2743200" cy="391013"/>
          </a:xfrm>
        </p:spPr>
        <p:txBody>
          <a:bodyPr>
            <a:normAutofit/>
          </a:bodyPr>
          <a:lstStyle/>
          <a:p>
            <a:fld id="{2C36375E-F159-46D7-9056-E913D25F7C15}" type="datetimeFigureOut">
              <a:rPr lang="zh-CN" altLang="en-US" smtClean="0"/>
            </a:fld>
            <a:endParaRPr lang="zh-CN" altLang="en-US"/>
          </a:p>
        </p:txBody>
      </p:sp>
      <p:sp>
        <p:nvSpPr>
          <p:cNvPr id="6" name="页脚占位符 5"/>
          <p:cNvSpPr>
            <a:spLocks noGrp="1"/>
          </p:cNvSpPr>
          <p:nvPr>
            <p:ph type="ftr" sz="quarter" idx="11"/>
          </p:nvPr>
        </p:nvSpPr>
        <p:spPr>
          <a:xfrm>
            <a:off x="4038600" y="6400800"/>
            <a:ext cx="4114800" cy="391013"/>
          </a:xfrm>
        </p:spPr>
        <p:txBody>
          <a:bodyPr>
            <a:normAutofit/>
          </a:bodyPr>
          <a:lstStyle/>
          <a:p>
            <a:endParaRPr lang="zh-CN" altLang="en-US"/>
          </a:p>
        </p:txBody>
      </p:sp>
      <p:sp>
        <p:nvSpPr>
          <p:cNvPr id="7" name="灯片编号占位符 6"/>
          <p:cNvSpPr>
            <a:spLocks noGrp="1"/>
          </p:cNvSpPr>
          <p:nvPr>
            <p:ph type="sldNum" sz="quarter" idx="12"/>
          </p:nvPr>
        </p:nvSpPr>
        <p:spPr>
          <a:xfrm>
            <a:off x="8610600" y="6400800"/>
            <a:ext cx="2743200" cy="391013"/>
          </a:xfrm>
        </p:spPr>
        <p:txBody>
          <a:bodyPr>
            <a:normAutofit/>
          </a:bodyPr>
          <a:lstStyle/>
          <a:p>
            <a:fld id="{18818F12-5221-4B13-97FE-92C27C8653B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7" name="矩形 6"/>
          <p:cNvSpPr/>
          <p:nvPr userDrawn="1"/>
        </p:nvSpPr>
        <p:spPr>
          <a:xfrm>
            <a:off x="0" y="0"/>
            <a:ext cx="12192000" cy="1266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竖排标题 1"/>
          <p:cNvSpPr>
            <a:spLocks noGrp="1"/>
          </p:cNvSpPr>
          <p:nvPr>
            <p:ph type="title" orient="vert"/>
          </p:nvPr>
        </p:nvSpPr>
        <p:spPr>
          <a:xfrm>
            <a:off x="8724900" y="422031"/>
            <a:ext cx="2628900" cy="5754931"/>
          </a:xfrm>
        </p:spPr>
        <p:txBody>
          <a:bodyPr vert="eaVert">
            <a:normAutofit/>
          </a:bodyPr>
          <a:lstStyle>
            <a:lvl1pPr>
              <a:defRPr>
                <a:solidFill>
                  <a:schemeClr val="tx1"/>
                </a:solidFill>
              </a:defRPr>
            </a:lvl1p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422031"/>
            <a:ext cx="7734300" cy="5754931"/>
          </a:xfrm>
        </p:spPr>
        <p:txBody>
          <a:bodyPr vert="eaVert">
            <a:normAutofit/>
          </a:bodyPr>
          <a:lstStyle>
            <a:lvl1pPr marL="342900" indent="-342900">
              <a:buFont typeface="Arial" panose="020B0604020202020204" pitchFamily="34" charset="0"/>
              <a:buChar char="•"/>
              <a:defRPr sz="2400"/>
            </a:lvl1pPr>
            <a:lvl2pPr marL="802005" indent="-342900">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normAutofit/>
          </a:bodyPr>
          <a:lstStyle/>
          <a:p>
            <a:fld id="{2C36375E-F159-46D7-9056-E913D25F7C15}" type="datetimeFigureOut">
              <a:rPr lang="zh-CN" altLang="en-US" smtClean="0"/>
            </a:fld>
            <a:endParaRPr lang="zh-CN" altLang="en-US"/>
          </a:p>
        </p:txBody>
      </p:sp>
      <p:sp>
        <p:nvSpPr>
          <p:cNvPr id="5" name="页脚占位符 4"/>
          <p:cNvSpPr>
            <a:spLocks noGrp="1"/>
          </p:cNvSpPr>
          <p:nvPr>
            <p:ph type="ftr" sz="quarter" idx="11"/>
          </p:nvPr>
        </p:nvSpPr>
        <p:spPr/>
        <p:txBody>
          <a:bodyPr>
            <a:normAutofit/>
          </a:bodyPr>
          <a:lstStyle/>
          <a:p>
            <a:endParaRPr lang="zh-CN" altLang="en-US"/>
          </a:p>
        </p:txBody>
      </p:sp>
      <p:sp>
        <p:nvSpPr>
          <p:cNvPr id="6" name="灯片编号占位符 5"/>
          <p:cNvSpPr>
            <a:spLocks noGrp="1"/>
          </p:cNvSpPr>
          <p:nvPr>
            <p:ph type="sldNum" sz="quarter" idx="12"/>
          </p:nvPr>
        </p:nvSpPr>
        <p:spPr/>
        <p:txBody>
          <a:bodyPr>
            <a:normAutofit/>
          </a:bodyPr>
          <a:lstStyle/>
          <a:p>
            <a:fld id="{18818F12-5221-4B13-97FE-92C27C8653B8}"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8" name="矩形 7"/>
          <p:cNvSpPr/>
          <p:nvPr userDrawn="1"/>
        </p:nvSpPr>
        <p:spPr>
          <a:xfrm>
            <a:off x="0" y="0"/>
            <a:ext cx="12192000" cy="12660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p>
            <a:fld id="{2C36375E-F159-46D7-9056-E913D25F7C1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8818F12-5221-4B13-97FE-92C27C8653B8}" type="slidenum">
              <a:rPr lang="zh-CN" altLang="en-US" smtClean="0"/>
            </a:fld>
            <a:endParaRPr lang="zh-CN" altLang="en-US"/>
          </a:p>
        </p:txBody>
      </p:sp>
      <p:sp>
        <p:nvSpPr>
          <p:cNvPr id="7" name="内容占位符 6"/>
          <p:cNvSpPr>
            <a:spLocks noGrp="1"/>
          </p:cNvSpPr>
          <p:nvPr>
            <p:ph sz="quarter" idx="13"/>
          </p:nvPr>
        </p:nvSpPr>
        <p:spPr>
          <a:xfrm>
            <a:off x="838800" y="363600"/>
            <a:ext cx="10515600" cy="5810400"/>
          </a:xfrm>
        </p:spPr>
        <p:txBody>
          <a:bodyPr/>
          <a:lstStyle>
            <a:lvl1pPr marL="342900" indent="-342900">
              <a:buFont typeface="Arial" panose="020B0604020202020204" pitchFamily="34" charset="0"/>
              <a:buChar char="•"/>
              <a:defRPr sz="2400"/>
            </a:lvl1pPr>
            <a:lvl2pPr marL="802005" indent="-352425">
              <a:buFont typeface="Arial" panose="020B0604020202020204" pitchFamily="34" charset="0"/>
              <a:buChar char="•"/>
              <a:defRPr sz="2000"/>
            </a:lvl2pPr>
            <a:lvl3pPr marL="1200150" indent="-285750">
              <a:buFont typeface="Arial" panose="020B0604020202020204" pitchFamily="34" charset="0"/>
              <a:buChar char="•"/>
              <a:defRPr sz="1800"/>
            </a:lvl3pPr>
            <a:lvl4pPr marL="1657350" indent="-285750">
              <a:buFont typeface="Arial" panose="020B0604020202020204" pitchFamily="34" charset="0"/>
              <a:buChar char="•"/>
              <a:defRPr sz="1800"/>
            </a:lvl4pPr>
            <a:lvl5pPr marL="2114550" indent="-285750">
              <a:buFont typeface="Arial" panose="020B0604020202020204" pitchFamily="34" charset="0"/>
              <a:buChar char="•"/>
              <a:defRPr sz="18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image" Target="../media/image3.png"/><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249011"/>
            <a:ext cx="10515600" cy="737961"/>
          </a:xfrm>
          <a:prstGeom prst="rect">
            <a:avLst/>
          </a:prstGeom>
        </p:spPr>
        <p:txBody>
          <a:bodyPr vert="horz" lIns="91440" tIns="45720" rIns="91440" bIns="45720" rtlCol="0" anchor="ctr">
            <a:normAutofit/>
          </a:body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838200" y="1364343"/>
            <a:ext cx="10515600" cy="4812620"/>
          </a:xfrm>
          <a:prstGeom prst="rect">
            <a:avLst/>
          </a:prstGeom>
        </p:spPr>
        <p:txBody>
          <a:bodyPr vert="horz" lIns="91440" tIns="45720" rIns="91440" bIns="45720" rtlCol="0">
            <a:normAutofit/>
          </a:bodyPr>
          <a:lstStyle/>
          <a:p>
            <a:r>
              <a:rPr lang="zh-CN" altLang="en-US" sz="2400" dirty="0" smtClean="0"/>
              <a:t>单击此处编辑文本</a:t>
            </a:r>
            <a:endParaRPr lang="en-US" altLang="zh-CN" sz="2400" dirty="0" smtClean="0"/>
          </a:p>
          <a:p>
            <a:pPr lvl="1"/>
            <a:r>
              <a:rPr lang="zh-CN" altLang="en-US" sz="2000" dirty="0" smtClean="0"/>
              <a:t>第二级</a:t>
            </a:r>
            <a:endParaRPr lang="zh-CN" altLang="en-US" sz="2000" dirty="0" smtClean="0"/>
          </a:p>
          <a:p>
            <a:pPr lvl="2"/>
            <a:r>
              <a:rPr lang="zh-CN" altLang="en-US" sz="1800" dirty="0" smtClean="0"/>
              <a:t>第三级</a:t>
            </a:r>
            <a:endParaRPr lang="zh-CN" altLang="en-US" sz="1800"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838200" y="6426688"/>
            <a:ext cx="2743200" cy="365125"/>
          </a:xfrm>
          <a:prstGeom prst="rect">
            <a:avLst/>
          </a:prstGeom>
        </p:spPr>
        <p:txBody>
          <a:bodyPr vert="horz" lIns="91440" tIns="45720" rIns="91440" bIns="45720" rtlCol="0" anchor="ctr">
            <a:normAutofit/>
          </a:bodyPr>
          <a:lstStyle>
            <a:lvl1pPr algn="l">
              <a:defRPr sz="1500">
                <a:solidFill>
                  <a:schemeClr val="tx1">
                    <a:tint val="75000"/>
                  </a:schemeClr>
                </a:solidFill>
              </a:defRPr>
            </a:lvl1pPr>
          </a:lstStyle>
          <a:p>
            <a:fld id="{2C36375E-F159-46D7-9056-E913D25F7C15}" type="datetimeFigureOut">
              <a:rPr lang="zh-CN" altLang="en-US" smtClean="0"/>
            </a:fld>
            <a:endParaRPr lang="zh-CN" altLang="en-US"/>
          </a:p>
        </p:txBody>
      </p:sp>
      <p:sp>
        <p:nvSpPr>
          <p:cNvPr id="5" name="页脚占位符 4"/>
          <p:cNvSpPr>
            <a:spLocks noGrp="1"/>
          </p:cNvSpPr>
          <p:nvPr>
            <p:ph type="ftr" sz="quarter" idx="3"/>
          </p:nvPr>
        </p:nvSpPr>
        <p:spPr>
          <a:xfrm>
            <a:off x="4038600" y="6426688"/>
            <a:ext cx="4114800" cy="365125"/>
          </a:xfrm>
          <a:prstGeom prst="rect">
            <a:avLst/>
          </a:prstGeom>
        </p:spPr>
        <p:txBody>
          <a:bodyPr vert="horz" lIns="91440" tIns="45720" rIns="91440" bIns="45720" rtlCol="0" anchor="ctr">
            <a:normAutofit/>
          </a:bodyPr>
          <a:lstStyle>
            <a:lvl1pPr algn="ctr">
              <a:defRPr sz="15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426688"/>
            <a:ext cx="2743200" cy="365125"/>
          </a:xfrm>
          <a:prstGeom prst="rect">
            <a:avLst/>
          </a:prstGeom>
        </p:spPr>
        <p:txBody>
          <a:bodyPr vert="horz" lIns="91440" tIns="45720" rIns="91440" bIns="45720" rtlCol="0" anchor="ctr">
            <a:normAutofit/>
          </a:bodyPr>
          <a:lstStyle>
            <a:lvl1pPr algn="r">
              <a:defRPr sz="1500">
                <a:solidFill>
                  <a:schemeClr val="tx1">
                    <a:tint val="75000"/>
                  </a:schemeClr>
                </a:solidFill>
              </a:defRPr>
            </a:lvl1pPr>
          </a:lstStyle>
          <a:p>
            <a:fld id="{18818F12-5221-4B13-97FE-92C27C8653B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0" indent="0" algn="just" defTabSz="914400" rtl="0" eaLnBrk="1" latinLnBrk="0" hangingPunct="1">
        <a:lnSpc>
          <a:spcPct val="130000"/>
        </a:lnSpc>
        <a:spcBef>
          <a:spcPts val="1200"/>
        </a:spcBef>
        <a:buFont typeface="Arial" panose="020B0604020202020204" pitchFamily="34" charset="0"/>
        <a:buNone/>
        <a:defRPr sz="2400" kern="1200">
          <a:solidFill>
            <a:schemeClr val="tx1"/>
          </a:solidFill>
          <a:latin typeface="+mn-lt"/>
          <a:ea typeface="+mn-ea"/>
          <a:cs typeface="+mn-cs"/>
        </a:defRPr>
      </a:lvl1pPr>
      <a:lvl2pPr marL="449580" indent="0" algn="just" defTabSz="914400" rtl="0" eaLnBrk="1" latinLnBrk="0" hangingPunct="1">
        <a:lnSpc>
          <a:spcPct val="120000"/>
        </a:lnSpc>
        <a:spcBef>
          <a:spcPts val="600"/>
        </a:spcBef>
        <a:buFont typeface="Arial" panose="020B0604020202020204" pitchFamily="34" charset="0"/>
        <a:buNone/>
        <a:defRPr sz="20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9" Type="http://schemas.openxmlformats.org/officeDocument/2006/relationships/tags" Target="../tags/tag12.xml"/><Relationship Id="rId8" Type="http://schemas.openxmlformats.org/officeDocument/2006/relationships/tags" Target="../tags/tag11.xml"/><Relationship Id="rId7" Type="http://schemas.openxmlformats.org/officeDocument/2006/relationships/tags" Target="../tags/tag10.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0" Type="http://schemas.openxmlformats.org/officeDocument/2006/relationships/slideLayout" Target="../slideLayouts/slideLayout7.xml"/><Relationship Id="rId1" Type="http://schemas.openxmlformats.org/officeDocument/2006/relationships/tags" Target="../tags/tag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torm.incubator.apache.org/documentation/Understanding-the-parallelism-of-a-Storm-topology.html" TargetMode="Externa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4.xml"/><Relationship Id="rId2" Type="http://schemas.openxmlformats.org/officeDocument/2006/relationships/tags" Target="../tags/tag16.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upervisord.org/" TargetMode="Externa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www.mail-archive.com/user@storm.incubator.apache.org/msg02551.htm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hyperlink" Target="https://github.com/miguno/wirbelsturm-rpm-storm" TargetMode="External"/><Relationship Id="rId1" Type="http://schemas.openxmlformats.org/officeDocument/2006/relationships/hyperlink" Target="https://github.com/miguno/puppet-storm" TargetMode="Externa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pache/incubator-storm/blob/master/SECURITY.md" TargetMode="Externa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metrics.codahale.com/" TargetMode="External"/><Relationship Id="rId1" Type="http://schemas.openxmlformats.org/officeDocument/2006/relationships/hyperlink" Target="https://github.com/miguno/puppet-graphite" TargetMode="Externa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hyperlink" Target="https://github.com/otoolep/stormkafkamon" TargetMode="External"/><Relationship Id="rId1" Type="http://schemas.openxmlformats.org/officeDocument/2006/relationships/hyperlink" Target="https://github.com/apache/incubator-storm/blob/master/STORM-UI-REST-API.md"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www.michael-noll.com/tutorials/running-multi-node-storm-cluster/" TargetMode="External"/><Relationship Id="rId7" Type="http://schemas.openxmlformats.org/officeDocument/2006/relationships/hyperlink" Target="http://storm.incubator.apache.org/documentation/Tutorial.html" TargetMode="External"/><Relationship Id="rId6" Type="http://schemas.openxmlformats.org/officeDocument/2006/relationships/hyperlink" Target="http://www.michael-noll.com/blog/2013/11/06/sending-metrics-from-storm-to-graphite/" TargetMode="External"/><Relationship Id="rId5" Type="http://schemas.openxmlformats.org/officeDocument/2006/relationships/hyperlink" Target="http://storm.incubator.apache.org/documentation/Metrics.html" TargetMode="External"/><Relationship Id="rId4" Type="http://schemas.openxmlformats.org/officeDocument/2006/relationships/hyperlink" Target="http://storm.incubator.apache.org/documentation/Fault-tolerance.html" TargetMode="External"/><Relationship Id="rId3" Type="http://schemas.openxmlformats.org/officeDocument/2006/relationships/hyperlink" Target="http://storm.incubator.apache.org/documentation/Command-line-client.html" TargetMode="External"/><Relationship Id="rId2" Type="http://schemas.openxmlformats.org/officeDocument/2006/relationships/hyperlink" Target="http://storm.incubator.apache.org/documentation/FAQ.html" TargetMode="External"/><Relationship Id="rId1" Type="http://schemas.openxmlformats.org/officeDocument/2006/relationships/hyperlink" Target="http://storm.incubator.apache.org/documentation/Home.html" TargetMode="Externa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tags" Target="../tags/tag18.xml"/><Relationship Id="rId1" Type="http://schemas.openxmlformats.org/officeDocument/2006/relationships/tags" Target="../tags/tag17.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4.xml"/><Relationship Id="rId2" Type="http://schemas.openxmlformats.org/officeDocument/2006/relationships/tags" Target="../tags/tag14.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4075430" y="1122680"/>
            <a:ext cx="6837680" cy="2387600"/>
          </a:xfrm>
        </p:spPr>
        <p:txBody>
          <a:bodyPr/>
          <a:lstStyle/>
          <a:p>
            <a:r>
              <a:rPr lang="en-US" dirty="0" smtClean="0">
                <a:sym typeface="+mn-ea"/>
              </a:rPr>
              <a:t>Apache Storm 1.0.2</a:t>
            </a:r>
            <a:r>
              <a:rPr lang="zh-CN" altLang="en-US" dirty="0" smtClean="0">
                <a:sym typeface="+mn-ea"/>
              </a:rPr>
              <a:t>基础培训</a:t>
            </a:r>
            <a:r>
              <a:rPr lang="en-US" dirty="0" smtClean="0">
                <a:sym typeface="+mn-ea"/>
              </a:rPr>
              <a:t> </a:t>
            </a:r>
            <a:endParaRPr lang="en-US" altLang="zh-CN" dirty="0"/>
          </a:p>
        </p:txBody>
      </p:sp>
      <p:sp>
        <p:nvSpPr>
          <p:cNvPr id="3" name="副标题 2"/>
          <p:cNvSpPr>
            <a:spLocks noGrp="1"/>
          </p:cNvSpPr>
          <p:nvPr>
            <p:ph type="subTitle" idx="1"/>
            <p:custDataLst>
              <p:tags r:id="rId2"/>
            </p:custDataLst>
          </p:nvPr>
        </p:nvSpPr>
        <p:spPr/>
        <p:txBody>
          <a:bodyPr/>
          <a:lstStyle/>
          <a:p>
            <a:r>
              <a:rPr lang="zh-CN" altLang="en-US" dirty="0"/>
              <a:t>林宏正</a:t>
            </a:r>
            <a:endParaRPr lang="zh-CN" altLang="en-US" dirty="0"/>
          </a:p>
          <a:p>
            <a:r>
              <a:rPr lang="en-US" altLang="zh-CN" dirty="0"/>
              <a:t>IT</a:t>
            </a:r>
            <a:r>
              <a:rPr lang="zh-CN" altLang="en-US" dirty="0"/>
              <a:t>互联网部</a:t>
            </a:r>
            <a:r>
              <a:rPr lang="en-US" altLang="zh-CN" dirty="0"/>
              <a:t>-</a:t>
            </a:r>
            <a:r>
              <a:rPr lang="zh-CN" altLang="en-US" dirty="0"/>
              <a:t>公共架构中心</a:t>
            </a:r>
            <a:endParaRPr lang="zh-CN" altLang="en-US" dirty="0"/>
          </a:p>
        </p:txBody>
      </p:sp>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6004" y="50292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endParaRPr lang="en-US" sz="1600" dirty="0">
              <a:solidFill>
                <a:srgbClr val="080808"/>
              </a:solidFill>
            </a:endParaRPr>
          </a:p>
        </p:txBody>
      </p:sp>
      <p:sp>
        <p:nvSpPr>
          <p:cNvPr id="3" name="Oval 2"/>
          <p:cNvSpPr/>
          <p:nvPr/>
        </p:nvSpPr>
        <p:spPr>
          <a:xfrm>
            <a:off x="6260851" y="5029200"/>
            <a:ext cx="1007533" cy="53340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4" name="Straight Arrow Connector 13"/>
          <p:cNvCxnSpPr>
            <a:stCxn id="2" idx="3"/>
            <a:endCxn id="3" idx="2"/>
          </p:cNvCxnSpPr>
          <p:nvPr/>
        </p:nvCxnSpPr>
        <p:spPr>
          <a:xfrm>
            <a:off x="5266459" y="5295900"/>
            <a:ext cx="994392"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277784" y="342900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9" name="Straight Arrow Connector 18"/>
          <p:cNvCxnSpPr>
            <a:stCxn id="46" idx="3"/>
            <a:endCxn id="18" idx="2"/>
          </p:cNvCxnSpPr>
          <p:nvPr/>
        </p:nvCxnSpPr>
        <p:spPr>
          <a:xfrm>
            <a:off x="5266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18344" y="2819005"/>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24" name="Straight Arrow Connector 23"/>
          <p:cNvCxnSpPr>
            <a:stCxn id="46" idx="3"/>
            <a:endCxn id="55" idx="2"/>
          </p:cNvCxnSpPr>
          <p:nvPr/>
        </p:nvCxnSpPr>
        <p:spPr>
          <a:xfrm flipV="1">
            <a:off x="5266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16004" y="34290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55" name="Oval 54"/>
          <p:cNvSpPr/>
          <p:nvPr/>
        </p:nvSpPr>
        <p:spPr>
          <a:xfrm>
            <a:off x="6313344" y="220980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58" name="Straight Arrow Connector 57"/>
          <p:cNvCxnSpPr>
            <a:stCxn id="46" idx="3"/>
            <a:endCxn id="3" idx="1"/>
          </p:cNvCxnSpPr>
          <p:nvPr/>
        </p:nvCxnSpPr>
        <p:spPr>
          <a:xfrm>
            <a:off x="5266459" y="3695700"/>
            <a:ext cx="1141942" cy="141161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7323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7288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87570" y="4076700"/>
            <a:ext cx="1412240" cy="762000"/>
          </a:xfrm>
          <a:prstGeom prst="rect">
            <a:avLst/>
          </a:prstGeom>
          <a:noFill/>
        </p:spPr>
        <p:txBody>
          <a:bodyPr wrap="none" rtlCol="0">
            <a:spAutoFit/>
          </a:bodyPr>
          <a:lstStyle/>
          <a:p>
            <a:r>
              <a:rPr lang="en-US" sz="4400" dirty="0" smtClean="0">
                <a:solidFill>
                  <a:schemeClr val="accent6"/>
                </a:solidFill>
                <a:latin typeface="Consolas" panose="020B0609020204030204" pitchFamily="49" charset="0"/>
                <a:cs typeface="Consolas" panose="020B0609020204030204" pitchFamily="49" charset="0"/>
              </a:rPr>
              <a:t>data</a:t>
            </a:r>
            <a:endParaRPr lang="en-US" sz="4400" dirty="0">
              <a:solidFill>
                <a:srgbClr val="000000"/>
              </a:solidFill>
              <a:latin typeface="Consolas" panose="020B0609020204030204" pitchFamily="49" charset="0"/>
              <a:cs typeface="Consolas" panose="020B0609020204030204" pitchFamily="49" charset="0"/>
            </a:endParaRPr>
          </a:p>
        </p:txBody>
      </p:sp>
      <p:sp>
        <p:nvSpPr>
          <p:cNvPr id="4" name="Title 1"/>
          <p:cNvSpPr txBox="1"/>
          <p:nvPr/>
        </p:nvSpPr>
        <p:spPr>
          <a:xfrm>
            <a:off x="464820" y="168275"/>
            <a:ext cx="8229600" cy="1115060"/>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Topology</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6004" y="50292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endParaRPr lang="en-US" sz="1600" dirty="0">
              <a:solidFill>
                <a:srgbClr val="080808"/>
              </a:solidFill>
            </a:endParaRPr>
          </a:p>
        </p:txBody>
      </p:sp>
      <p:sp>
        <p:nvSpPr>
          <p:cNvPr id="3" name="Oval 2"/>
          <p:cNvSpPr/>
          <p:nvPr/>
        </p:nvSpPr>
        <p:spPr>
          <a:xfrm>
            <a:off x="6260851" y="5029200"/>
            <a:ext cx="1007533" cy="53340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3</a:t>
            </a:r>
            <a:endParaRPr lang="en-US" sz="1600" dirty="0">
              <a:solidFill>
                <a:srgbClr val="080808"/>
              </a:solidFill>
            </a:endParaRPr>
          </a:p>
        </p:txBody>
      </p:sp>
      <p:cxnSp>
        <p:nvCxnSpPr>
          <p:cNvPr id="14" name="Straight Arrow Connector 13"/>
          <p:cNvCxnSpPr>
            <a:stCxn id="2" idx="3"/>
            <a:endCxn id="3" idx="2"/>
          </p:cNvCxnSpPr>
          <p:nvPr/>
        </p:nvCxnSpPr>
        <p:spPr>
          <a:xfrm>
            <a:off x="5266459" y="5295900"/>
            <a:ext cx="994392"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277784" y="34290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endParaRPr lang="en-US" sz="1600" dirty="0">
              <a:solidFill>
                <a:srgbClr val="080808"/>
              </a:solidFill>
            </a:endParaRPr>
          </a:p>
        </p:txBody>
      </p:sp>
      <p:cxnSp>
        <p:nvCxnSpPr>
          <p:cNvPr id="19" name="Straight Arrow Connector 18"/>
          <p:cNvCxnSpPr>
            <a:stCxn id="46" idx="3"/>
            <a:endCxn id="18" idx="2"/>
          </p:cNvCxnSpPr>
          <p:nvPr/>
        </p:nvCxnSpPr>
        <p:spPr>
          <a:xfrm>
            <a:off x="5266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18344" y="2819005"/>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endParaRPr lang="en-US" sz="1600" dirty="0">
              <a:solidFill>
                <a:srgbClr val="080808"/>
              </a:solidFill>
            </a:endParaRPr>
          </a:p>
        </p:txBody>
      </p:sp>
      <p:cxnSp>
        <p:nvCxnSpPr>
          <p:cNvPr id="24" name="Straight Arrow Connector 23"/>
          <p:cNvCxnSpPr>
            <a:stCxn id="46" idx="3"/>
            <a:endCxn id="55" idx="2"/>
          </p:cNvCxnSpPr>
          <p:nvPr/>
        </p:nvCxnSpPr>
        <p:spPr>
          <a:xfrm flipV="1">
            <a:off x="5266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16004" y="34290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55" name="Oval 54"/>
          <p:cNvSpPr/>
          <p:nvPr/>
        </p:nvSpPr>
        <p:spPr>
          <a:xfrm>
            <a:off x="6313344" y="22098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cxnSp>
        <p:nvCxnSpPr>
          <p:cNvPr id="58" name="Straight Arrow Connector 57"/>
          <p:cNvCxnSpPr>
            <a:stCxn id="46" idx="3"/>
            <a:endCxn id="3" idx="1"/>
          </p:cNvCxnSpPr>
          <p:nvPr/>
        </p:nvCxnSpPr>
        <p:spPr>
          <a:xfrm>
            <a:off x="5266459" y="3695700"/>
            <a:ext cx="1141942" cy="141161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7323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7288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87570" y="4076700"/>
            <a:ext cx="1412240" cy="762000"/>
          </a:xfrm>
          <a:prstGeom prst="rect">
            <a:avLst/>
          </a:prstGeom>
          <a:noFill/>
        </p:spPr>
        <p:txBody>
          <a:bodyPr wrap="none" rtlCol="0">
            <a:spAutoFit/>
          </a:bodyPr>
          <a:lstStyle/>
          <a:p>
            <a:r>
              <a:rPr lang="en-US" sz="4400" dirty="0" smtClean="0">
                <a:solidFill>
                  <a:schemeClr val="accent6"/>
                </a:solidFill>
                <a:latin typeface="Consolas" panose="020B0609020204030204" pitchFamily="49" charset="0"/>
                <a:cs typeface="Consolas" panose="020B0609020204030204" pitchFamily="49" charset="0"/>
              </a:rPr>
              <a:t>data</a:t>
            </a:r>
            <a:endParaRPr lang="en-US" sz="4400" dirty="0">
              <a:solidFill>
                <a:srgbClr val="000000"/>
              </a:solidFill>
              <a:latin typeface="Consolas" panose="020B0609020204030204" pitchFamily="49" charset="0"/>
              <a:cs typeface="Consolas" panose="020B0609020204030204" pitchFamily="49" charset="0"/>
            </a:endParaRPr>
          </a:p>
        </p:txBody>
      </p:sp>
      <p:sp>
        <p:nvSpPr>
          <p:cNvPr id="75" name="TextBox 74"/>
          <p:cNvSpPr txBox="1"/>
          <p:nvPr/>
        </p:nvSpPr>
        <p:spPr>
          <a:xfrm>
            <a:off x="6001473" y="1143000"/>
            <a:ext cx="2929890"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functions</a:t>
            </a:r>
            <a:endParaRPr lang="en-US" sz="4400" dirty="0">
              <a:solidFill>
                <a:srgbClr val="000000"/>
              </a:solidFill>
              <a:latin typeface="Consolas" panose="020B0609020204030204" pitchFamily="49" charset="0"/>
              <a:cs typeface="Consolas" panose="020B0609020204030204" pitchFamily="49" charset="0"/>
            </a:endParaRPr>
          </a:p>
        </p:txBody>
      </p:sp>
      <p:sp>
        <p:nvSpPr>
          <p:cNvPr id="4" name="Title 1"/>
          <p:cNvSpPr txBox="1"/>
          <p:nvPr/>
        </p:nvSpPr>
        <p:spPr>
          <a:xfrm>
            <a:off x="464820" y="168275"/>
            <a:ext cx="8229600" cy="1115060"/>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Topology</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6004" y="5029200"/>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endParaRPr lang="en-US" sz="1600" dirty="0">
              <a:solidFill>
                <a:srgbClr val="080808"/>
              </a:solidFill>
            </a:endParaRPr>
          </a:p>
        </p:txBody>
      </p:sp>
      <p:sp>
        <p:nvSpPr>
          <p:cNvPr id="3" name="Oval 2"/>
          <p:cNvSpPr/>
          <p:nvPr/>
        </p:nvSpPr>
        <p:spPr>
          <a:xfrm>
            <a:off x="6260851" y="5029200"/>
            <a:ext cx="1007533" cy="53340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3</a:t>
            </a:r>
            <a:endParaRPr lang="en-US" sz="1600" dirty="0">
              <a:solidFill>
                <a:srgbClr val="080808"/>
              </a:solidFill>
            </a:endParaRPr>
          </a:p>
        </p:txBody>
      </p:sp>
      <p:cxnSp>
        <p:nvCxnSpPr>
          <p:cNvPr id="14" name="Straight Arrow Connector 13"/>
          <p:cNvCxnSpPr>
            <a:stCxn id="2" idx="3"/>
            <a:endCxn id="3" idx="2"/>
          </p:cNvCxnSpPr>
          <p:nvPr/>
        </p:nvCxnSpPr>
        <p:spPr>
          <a:xfrm>
            <a:off x="5266459" y="5295900"/>
            <a:ext cx="99439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277784" y="34290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endParaRPr lang="en-US" sz="1600" dirty="0">
              <a:solidFill>
                <a:srgbClr val="080808"/>
              </a:solidFill>
            </a:endParaRPr>
          </a:p>
        </p:txBody>
      </p:sp>
      <p:cxnSp>
        <p:nvCxnSpPr>
          <p:cNvPr id="19" name="Straight Arrow Connector 18"/>
          <p:cNvCxnSpPr>
            <a:stCxn id="46" idx="3"/>
            <a:endCxn id="18" idx="2"/>
          </p:cNvCxnSpPr>
          <p:nvPr/>
        </p:nvCxnSpPr>
        <p:spPr>
          <a:xfrm>
            <a:off x="5266459" y="3695700"/>
            <a:ext cx="1011325" cy="7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218344" y="2819005"/>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endParaRPr lang="en-US" sz="1600" dirty="0">
              <a:solidFill>
                <a:srgbClr val="080808"/>
              </a:solidFill>
            </a:endParaRPr>
          </a:p>
        </p:txBody>
      </p:sp>
      <p:cxnSp>
        <p:nvCxnSpPr>
          <p:cNvPr id="24" name="Straight Arrow Connector 23"/>
          <p:cNvCxnSpPr>
            <a:stCxn id="46" idx="3"/>
            <a:endCxn id="55" idx="2"/>
          </p:cNvCxnSpPr>
          <p:nvPr/>
        </p:nvCxnSpPr>
        <p:spPr>
          <a:xfrm flipV="1">
            <a:off x="5266459" y="2477290"/>
            <a:ext cx="1046885" cy="1218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4316004" y="3429000"/>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55" name="Oval 54"/>
          <p:cNvSpPr/>
          <p:nvPr/>
        </p:nvSpPr>
        <p:spPr>
          <a:xfrm>
            <a:off x="6313344" y="22098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cxnSp>
        <p:nvCxnSpPr>
          <p:cNvPr id="58" name="Straight Arrow Connector 57"/>
          <p:cNvCxnSpPr>
            <a:stCxn id="46" idx="3"/>
            <a:endCxn id="3" idx="1"/>
          </p:cNvCxnSpPr>
          <p:nvPr/>
        </p:nvCxnSpPr>
        <p:spPr>
          <a:xfrm>
            <a:off x="5266459" y="3695700"/>
            <a:ext cx="1141942" cy="141161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7323860" y="2477290"/>
            <a:ext cx="894484" cy="60920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7288300" y="3086495"/>
            <a:ext cx="930044" cy="60999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2787570" y="4076700"/>
            <a:ext cx="1412240" cy="762000"/>
          </a:xfrm>
          <a:prstGeom prst="rect">
            <a:avLst/>
          </a:prstGeom>
          <a:noFill/>
        </p:spPr>
        <p:txBody>
          <a:bodyPr wrap="none" rtlCol="0">
            <a:spAutoFit/>
          </a:bodyPr>
          <a:lstStyle/>
          <a:p>
            <a:r>
              <a:rPr lang="en-US" sz="4400" dirty="0" smtClean="0">
                <a:solidFill>
                  <a:schemeClr val="accent6"/>
                </a:solidFill>
                <a:latin typeface="Consolas" panose="020B0609020204030204" pitchFamily="49" charset="0"/>
                <a:cs typeface="Consolas" panose="020B0609020204030204" pitchFamily="49" charset="0"/>
              </a:rPr>
              <a:t>data</a:t>
            </a:r>
            <a:endParaRPr lang="en-US" sz="4400" dirty="0">
              <a:solidFill>
                <a:srgbClr val="000000"/>
              </a:solidFill>
              <a:latin typeface="Consolas" panose="020B0609020204030204" pitchFamily="49" charset="0"/>
              <a:cs typeface="Consolas" panose="020B0609020204030204" pitchFamily="49" charset="0"/>
            </a:endParaRPr>
          </a:p>
        </p:txBody>
      </p:sp>
      <p:sp>
        <p:nvSpPr>
          <p:cNvPr id="75" name="TextBox 74"/>
          <p:cNvSpPr txBox="1"/>
          <p:nvPr/>
        </p:nvSpPr>
        <p:spPr>
          <a:xfrm>
            <a:off x="6001473" y="1143000"/>
            <a:ext cx="2929890"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functions</a:t>
            </a:r>
            <a:endParaRPr lang="en-US" sz="4400" dirty="0">
              <a:solidFill>
                <a:srgbClr val="000000"/>
              </a:solidFill>
              <a:latin typeface="Consolas" panose="020B0609020204030204" pitchFamily="49" charset="0"/>
              <a:cs typeface="Consolas" panose="020B0609020204030204" pitchFamily="49" charset="0"/>
            </a:endParaRPr>
          </a:p>
        </p:txBody>
      </p:sp>
      <p:sp>
        <p:nvSpPr>
          <p:cNvPr id="76" name="TextBox 75"/>
          <p:cNvSpPr txBox="1"/>
          <p:nvPr/>
        </p:nvSpPr>
        <p:spPr>
          <a:xfrm>
            <a:off x="7676476" y="4122032"/>
            <a:ext cx="1104900" cy="762000"/>
          </a:xfrm>
          <a:prstGeom prst="rect">
            <a:avLst/>
          </a:prstGeom>
          <a:noFill/>
        </p:spPr>
        <p:txBody>
          <a:bodyPr wrap="none" rtlCol="0">
            <a:spAutoFit/>
          </a:bodyPr>
          <a:lstStyle/>
          <a:p>
            <a:r>
              <a:rPr lang="en-US" sz="4400" dirty="0" smtClean="0">
                <a:solidFill>
                  <a:srgbClr val="E91529"/>
                </a:solidFill>
                <a:latin typeface="Consolas" panose="020B0609020204030204" pitchFamily="49" charset="0"/>
                <a:cs typeface="Consolas" panose="020B0609020204030204" pitchFamily="49" charset="0"/>
              </a:rPr>
              <a:t>DAG</a:t>
            </a:r>
            <a:endParaRPr lang="en-US" sz="4400" dirty="0">
              <a:solidFill>
                <a:srgbClr val="E91529"/>
              </a:solidFill>
              <a:latin typeface="Consolas" panose="020B0609020204030204" pitchFamily="49" charset="0"/>
              <a:cs typeface="Consolas" panose="020B0609020204030204" pitchFamily="49" charset="0"/>
            </a:endParaRPr>
          </a:p>
        </p:txBody>
      </p:sp>
      <p:sp>
        <p:nvSpPr>
          <p:cNvPr id="5" name="Title 1"/>
          <p:cNvSpPr txBox="1"/>
          <p:nvPr/>
        </p:nvSpPr>
        <p:spPr>
          <a:xfrm>
            <a:off x="464820" y="168275"/>
            <a:ext cx="8229600" cy="1115060"/>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Topology</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6277784" y="34290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endParaRPr lang="en-US" sz="1600" dirty="0">
              <a:solidFill>
                <a:srgbClr val="080808"/>
              </a:solidFill>
            </a:endParaRPr>
          </a:p>
        </p:txBody>
      </p:sp>
      <p:cxnSp>
        <p:nvCxnSpPr>
          <p:cNvPr id="22" name="Straight Arrow Connector 21"/>
          <p:cNvCxnSpPr>
            <a:stCxn id="27" idx="3"/>
            <a:endCxn id="21" idx="2"/>
          </p:cNvCxnSpPr>
          <p:nvPr/>
        </p:nvCxnSpPr>
        <p:spPr>
          <a:xfrm>
            <a:off x="5266459" y="3695700"/>
            <a:ext cx="1011325"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218344" y="2819005"/>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endParaRPr lang="en-US" sz="1600" dirty="0">
              <a:solidFill>
                <a:srgbClr val="080808"/>
              </a:solidFill>
            </a:endParaRPr>
          </a:p>
        </p:txBody>
      </p:sp>
      <p:cxnSp>
        <p:nvCxnSpPr>
          <p:cNvPr id="26" name="Straight Arrow Connector 25"/>
          <p:cNvCxnSpPr>
            <a:stCxn id="27" idx="3"/>
            <a:endCxn id="28" idx="2"/>
          </p:cNvCxnSpPr>
          <p:nvPr/>
        </p:nvCxnSpPr>
        <p:spPr>
          <a:xfrm flipV="1">
            <a:off x="5266459" y="2477290"/>
            <a:ext cx="1046885" cy="121841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316004" y="3429000"/>
            <a:ext cx="950455" cy="533400"/>
          </a:xfrm>
          <a:prstGeom prst="rect">
            <a:avLst/>
          </a:prstGeom>
          <a:solidFill>
            <a:schemeClr val="accent6">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28" name="Oval 27"/>
          <p:cNvSpPr/>
          <p:nvPr/>
        </p:nvSpPr>
        <p:spPr>
          <a:xfrm>
            <a:off x="6313344" y="2209800"/>
            <a:ext cx="1010516" cy="53498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cxnSp>
        <p:nvCxnSpPr>
          <p:cNvPr id="29" name="Straight Arrow Connector 28"/>
          <p:cNvCxnSpPr>
            <a:stCxn id="28" idx="6"/>
            <a:endCxn id="25" idx="2"/>
          </p:cNvCxnSpPr>
          <p:nvPr/>
        </p:nvCxnSpPr>
        <p:spPr>
          <a:xfrm>
            <a:off x="7323860" y="2477290"/>
            <a:ext cx="894484" cy="6092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25" idx="2"/>
          </p:cNvCxnSpPr>
          <p:nvPr/>
        </p:nvCxnSpPr>
        <p:spPr>
          <a:xfrm flipV="1">
            <a:off x="7288300" y="3086495"/>
            <a:ext cx="930044" cy="60999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667000" y="1295400"/>
            <a:ext cx="6340795" cy="3505200"/>
            <a:chOff x="1143000" y="1295400"/>
            <a:chExt cx="6340795" cy="3505200"/>
          </a:xfrm>
        </p:grpSpPr>
        <p:sp>
          <p:nvSpPr>
            <p:cNvPr id="74" name="TextBox 73"/>
            <p:cNvSpPr txBox="1"/>
            <p:nvPr/>
          </p:nvSpPr>
          <p:spPr>
            <a:xfrm>
              <a:off x="1143000" y="3311769"/>
              <a:ext cx="1412240" cy="762000"/>
            </a:xfrm>
            <a:prstGeom prst="rect">
              <a:avLst/>
            </a:prstGeom>
            <a:noFill/>
          </p:spPr>
          <p:txBody>
            <a:bodyPr wrap="none" rtlCol="0">
              <a:spAutoFit/>
            </a:bodyPr>
            <a:lstStyle/>
            <a:p>
              <a:r>
                <a:rPr lang="en-US" sz="4400" dirty="0" smtClean="0">
                  <a:solidFill>
                    <a:schemeClr val="accent6"/>
                  </a:solidFill>
                  <a:latin typeface="Consolas" panose="020B0609020204030204" pitchFamily="49" charset="0"/>
                  <a:cs typeface="Consolas" panose="020B0609020204030204" pitchFamily="49" charset="0"/>
                </a:rPr>
                <a:t>data</a:t>
              </a:r>
              <a:endParaRPr lang="en-US" sz="4400" dirty="0">
                <a:solidFill>
                  <a:srgbClr val="000000"/>
                </a:solidFill>
                <a:latin typeface="Consolas" panose="020B0609020204030204" pitchFamily="49" charset="0"/>
                <a:cs typeface="Consolas" panose="020B0609020204030204" pitchFamily="49" charset="0"/>
              </a:endParaRPr>
            </a:p>
          </p:txBody>
        </p:sp>
        <p:sp>
          <p:nvSpPr>
            <p:cNvPr id="75" name="TextBox 74"/>
            <p:cNvSpPr txBox="1"/>
            <p:nvPr/>
          </p:nvSpPr>
          <p:spPr>
            <a:xfrm>
              <a:off x="5059308" y="1295400"/>
              <a:ext cx="39560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f</a:t>
              </a:r>
              <a:endParaRPr lang="en-US" sz="4400" dirty="0">
                <a:solidFill>
                  <a:srgbClr val="000000"/>
                </a:solidFill>
                <a:latin typeface="Consolas" panose="020B0609020204030204" pitchFamily="49" charset="0"/>
                <a:cs typeface="Consolas" panose="020B0609020204030204" pitchFamily="49" charset="0"/>
              </a:endParaRPr>
            </a:p>
          </p:txBody>
        </p:sp>
        <p:sp>
          <p:nvSpPr>
            <p:cNvPr id="31" name="TextBox 30"/>
            <p:cNvSpPr txBox="1"/>
            <p:nvPr/>
          </p:nvSpPr>
          <p:spPr>
            <a:xfrm>
              <a:off x="5094868" y="4038600"/>
              <a:ext cx="54546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g</a:t>
              </a:r>
              <a:endParaRPr lang="en-US" sz="4400" dirty="0">
                <a:solidFill>
                  <a:srgbClr val="000000"/>
                </a:solidFill>
                <a:latin typeface="Consolas" panose="020B0609020204030204" pitchFamily="49" charset="0"/>
                <a:cs typeface="Consolas" panose="020B0609020204030204" pitchFamily="49" charset="0"/>
              </a:endParaRPr>
            </a:p>
          </p:txBody>
        </p:sp>
        <p:sp>
          <p:nvSpPr>
            <p:cNvPr id="32" name="TextBox 31"/>
            <p:cNvSpPr txBox="1"/>
            <p:nvPr/>
          </p:nvSpPr>
          <p:spPr>
            <a:xfrm>
              <a:off x="6923725" y="1825079"/>
              <a:ext cx="560070"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h</a:t>
              </a:r>
              <a:endParaRPr lang="en-US" sz="4400" dirty="0">
                <a:solidFill>
                  <a:srgbClr val="000000"/>
                </a:solidFill>
                <a:latin typeface="Consolas" panose="020B0609020204030204" pitchFamily="49" charset="0"/>
                <a:cs typeface="Consolas" panose="020B0609020204030204" pitchFamily="49" charset="0"/>
              </a:endParaRPr>
            </a:p>
          </p:txBody>
        </p:sp>
      </p:grpSp>
      <p:grpSp>
        <p:nvGrpSpPr>
          <p:cNvPr id="5" name="Group 4"/>
          <p:cNvGrpSpPr/>
          <p:nvPr/>
        </p:nvGrpSpPr>
        <p:grpSpPr>
          <a:xfrm>
            <a:off x="4316004" y="3695700"/>
            <a:ext cx="2952380" cy="1866900"/>
            <a:chOff x="2792004" y="3695700"/>
            <a:chExt cx="2952380" cy="1866900"/>
          </a:xfrm>
        </p:grpSpPr>
        <p:sp>
          <p:nvSpPr>
            <p:cNvPr id="37" name="Rectangle 36"/>
            <p:cNvSpPr/>
            <p:nvPr/>
          </p:nvSpPr>
          <p:spPr>
            <a:xfrm>
              <a:off x="2792004" y="5029200"/>
              <a:ext cx="950455" cy="533400"/>
            </a:xfrm>
            <a:prstGeom prst="rect">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2</a:t>
              </a:r>
              <a:endParaRPr lang="en-US" sz="1600" dirty="0">
                <a:solidFill>
                  <a:srgbClr val="080808"/>
                </a:solidFill>
              </a:endParaRPr>
            </a:p>
          </p:txBody>
        </p:sp>
        <p:sp>
          <p:nvSpPr>
            <p:cNvPr id="38" name="Oval 37"/>
            <p:cNvSpPr/>
            <p:nvPr/>
          </p:nvSpPr>
          <p:spPr>
            <a:xfrm>
              <a:off x="4736851" y="5029200"/>
              <a:ext cx="1007533" cy="533400"/>
            </a:xfrm>
            <a:prstGeom prst="ellipse">
              <a:avLst/>
            </a:prstGeom>
            <a:solidFill>
              <a:schemeClr val="tx1">
                <a:lumMod val="20000"/>
                <a:lumOff val="8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3</a:t>
              </a:r>
              <a:endParaRPr lang="en-US" sz="1600" dirty="0">
                <a:solidFill>
                  <a:srgbClr val="080808"/>
                </a:solidFill>
              </a:endParaRPr>
            </a:p>
          </p:txBody>
        </p:sp>
        <p:cxnSp>
          <p:nvCxnSpPr>
            <p:cNvPr id="39" name="Straight Arrow Connector 38"/>
            <p:cNvCxnSpPr>
              <a:stCxn id="37" idx="3"/>
              <a:endCxn id="38" idx="2"/>
            </p:cNvCxnSpPr>
            <p:nvPr/>
          </p:nvCxnSpPr>
          <p:spPr>
            <a:xfrm>
              <a:off x="3742459" y="5295900"/>
              <a:ext cx="994392" cy="0"/>
            </a:xfrm>
            <a:prstGeom prst="straightConnector1">
              <a:avLst/>
            </a:prstGeom>
            <a:solidFill>
              <a:schemeClr val="tx1">
                <a:lumMod val="20000"/>
                <a:lumOff val="80000"/>
              </a:schemeClr>
            </a:solidFill>
            <a:ln w="25400">
              <a:solidFill>
                <a:srgbClr val="080808"/>
              </a:solidFill>
              <a:tailEnd type="triangle"/>
            </a:ln>
            <a:effectLst/>
          </p:spPr>
          <p:style>
            <a:lnRef idx="2">
              <a:schemeClr val="accent1">
                <a:shade val="50000"/>
              </a:schemeClr>
            </a:lnRef>
            <a:fillRef idx="1">
              <a:schemeClr val="accent1"/>
            </a:fillRef>
            <a:effectRef idx="0">
              <a:schemeClr val="accent1"/>
            </a:effectRef>
            <a:fontRef idx="minor">
              <a:schemeClr val="lt1"/>
            </a:fontRef>
          </p:style>
        </p:cxnSp>
        <p:cxnSp>
          <p:nvCxnSpPr>
            <p:cNvPr id="40" name="Straight Arrow Connector 39"/>
            <p:cNvCxnSpPr>
              <a:endCxn id="38" idx="1"/>
            </p:cNvCxnSpPr>
            <p:nvPr/>
          </p:nvCxnSpPr>
          <p:spPr>
            <a:xfrm>
              <a:off x="3742459" y="3695700"/>
              <a:ext cx="1141942" cy="1411615"/>
            </a:xfrm>
            <a:prstGeom prst="straightConnector1">
              <a:avLst/>
            </a:prstGeom>
            <a:solidFill>
              <a:schemeClr val="tx1">
                <a:lumMod val="20000"/>
                <a:lumOff val="80000"/>
              </a:schemeClr>
            </a:solidFill>
            <a:ln w="25400">
              <a:solidFill>
                <a:srgbClr val="080808"/>
              </a:solidFill>
              <a:tailEnd type="triangle"/>
            </a:ln>
            <a:effectLst/>
          </p:spPr>
          <p:style>
            <a:lnRef idx="2">
              <a:schemeClr val="accent1">
                <a:shade val="50000"/>
              </a:schemeClr>
            </a:lnRef>
            <a:fillRef idx="1">
              <a:schemeClr val="accent1"/>
            </a:fillRef>
            <a:effectRef idx="0">
              <a:schemeClr val="accent1"/>
            </a:effectRef>
            <a:fontRef idx="minor">
              <a:schemeClr val="lt1"/>
            </a:fontRef>
          </p:style>
        </p:cxnSp>
      </p:grpSp>
      <p:sp>
        <p:nvSpPr>
          <p:cNvPr id="23" name="Title 1"/>
          <p:cNvSpPr txBox="1"/>
          <p:nvPr/>
        </p:nvSpPr>
        <p:spPr>
          <a:xfrm>
            <a:off x="457200" y="328930"/>
            <a:ext cx="8229600" cy="788035"/>
          </a:xfrm>
          <a:prstGeom prst="rect">
            <a:avLst/>
          </a:prstGeom>
        </p:spPr>
        <p:txBody>
          <a:bodyPr>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a:solidFill>
                  <a:schemeClr val="accent1"/>
                </a:solidFill>
                <a:effectLst>
                  <a:outerShdw blurRad="38100" dist="25400" dir="5400000" algn="ctr" rotWithShape="0">
                    <a:srgbClr val="6E747A">
                      <a:alpha val="43000"/>
                    </a:srgbClr>
                  </a:outerShdw>
                </a:effectLst>
              </a:rPr>
              <a:t>Relation of topologies to </a:t>
            </a:r>
            <a:r>
              <a:rPr lang="en-US" sz="4400" dirty="0" smtClean="0">
                <a:solidFill>
                  <a:schemeClr val="accent1"/>
                </a:solidFill>
                <a:effectLst>
                  <a:outerShdw blurRad="38100" dist="25400" dir="5400000" algn="ctr" rotWithShape="0">
                    <a:srgbClr val="6E747A">
                      <a:alpha val="43000"/>
                    </a:srgbClr>
                  </a:outerShdw>
                </a:effectLst>
              </a:rPr>
              <a:t>FP</a:t>
            </a:r>
            <a:endParaRPr lang="en-US" sz="4400" dirty="0" smtClean="0">
              <a:solidFill>
                <a:schemeClr val="accent1"/>
              </a:solidFill>
              <a:effectLst>
                <a:outerShdw blurRad="38100" dist="25400" dir="5400000" algn="ctr" rotWithShape="0">
                  <a:srgbClr val="6E747A">
                    <a:alpha val="43000"/>
                  </a:srgbClr>
                </a:outerShdw>
              </a:effectLst>
            </a:endParaRPr>
          </a:p>
          <a:p>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p:cNvSpPr/>
          <p:nvPr/>
        </p:nvSpPr>
        <p:spPr>
          <a:xfrm>
            <a:off x="6277784" y="34290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2</a:t>
            </a:r>
            <a:endParaRPr lang="en-US" sz="1600" dirty="0">
              <a:solidFill>
                <a:srgbClr val="080808"/>
              </a:solidFill>
            </a:endParaRPr>
          </a:p>
        </p:txBody>
      </p:sp>
      <p:cxnSp>
        <p:nvCxnSpPr>
          <p:cNvPr id="22" name="Straight Arrow Connector 21"/>
          <p:cNvCxnSpPr>
            <a:stCxn id="27" idx="3"/>
            <a:endCxn id="21" idx="2"/>
          </p:cNvCxnSpPr>
          <p:nvPr/>
        </p:nvCxnSpPr>
        <p:spPr>
          <a:xfrm>
            <a:off x="5266459" y="3695700"/>
            <a:ext cx="1011325" cy="79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8218344" y="2819005"/>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4</a:t>
            </a:r>
            <a:endParaRPr lang="en-US" sz="1600" dirty="0">
              <a:solidFill>
                <a:srgbClr val="080808"/>
              </a:solidFill>
            </a:endParaRPr>
          </a:p>
        </p:txBody>
      </p:sp>
      <p:cxnSp>
        <p:nvCxnSpPr>
          <p:cNvPr id="26" name="Straight Arrow Connector 25"/>
          <p:cNvCxnSpPr>
            <a:stCxn id="27" idx="3"/>
            <a:endCxn id="28" idx="2"/>
          </p:cNvCxnSpPr>
          <p:nvPr/>
        </p:nvCxnSpPr>
        <p:spPr>
          <a:xfrm flipV="1">
            <a:off x="5266459" y="2477290"/>
            <a:ext cx="1046885" cy="12184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4316004" y="3429000"/>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Spout 1</a:t>
            </a:r>
            <a:endParaRPr lang="en-US" sz="1600" dirty="0">
              <a:solidFill>
                <a:srgbClr val="080808"/>
              </a:solidFill>
            </a:endParaRPr>
          </a:p>
        </p:txBody>
      </p:sp>
      <p:sp>
        <p:nvSpPr>
          <p:cNvPr id="28" name="Oval 27"/>
          <p:cNvSpPr/>
          <p:nvPr/>
        </p:nvSpPr>
        <p:spPr>
          <a:xfrm>
            <a:off x="6313344" y="2209800"/>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80808"/>
                </a:solidFill>
              </a:rPr>
              <a:t>Bolt 1</a:t>
            </a:r>
            <a:endParaRPr lang="en-US" sz="1600" dirty="0">
              <a:solidFill>
                <a:srgbClr val="080808"/>
              </a:solidFill>
            </a:endParaRPr>
          </a:p>
        </p:txBody>
      </p:sp>
      <p:cxnSp>
        <p:nvCxnSpPr>
          <p:cNvPr id="29" name="Straight Arrow Connector 28"/>
          <p:cNvCxnSpPr>
            <a:stCxn id="28" idx="6"/>
            <a:endCxn id="25" idx="2"/>
          </p:cNvCxnSpPr>
          <p:nvPr/>
        </p:nvCxnSpPr>
        <p:spPr>
          <a:xfrm>
            <a:off x="7323860" y="2477290"/>
            <a:ext cx="894484" cy="60920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1" idx="6"/>
            <a:endCxn id="25" idx="2"/>
          </p:cNvCxnSpPr>
          <p:nvPr/>
        </p:nvCxnSpPr>
        <p:spPr>
          <a:xfrm flipV="1">
            <a:off x="7288300" y="3086495"/>
            <a:ext cx="930044" cy="60999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2667000" y="1295400"/>
            <a:ext cx="6340795" cy="3505200"/>
            <a:chOff x="1143000" y="1295400"/>
            <a:chExt cx="6340795" cy="3505200"/>
          </a:xfrm>
        </p:grpSpPr>
        <p:sp>
          <p:nvSpPr>
            <p:cNvPr id="74" name="TextBox 73"/>
            <p:cNvSpPr txBox="1"/>
            <p:nvPr/>
          </p:nvSpPr>
          <p:spPr>
            <a:xfrm>
              <a:off x="1143000" y="3311769"/>
              <a:ext cx="1412240" cy="762000"/>
            </a:xfrm>
            <a:prstGeom prst="rect">
              <a:avLst/>
            </a:prstGeom>
            <a:noFill/>
          </p:spPr>
          <p:txBody>
            <a:bodyPr wrap="none" rtlCol="0">
              <a:spAutoFit/>
            </a:bodyPr>
            <a:lstStyle/>
            <a:p>
              <a:r>
                <a:rPr lang="en-US" sz="4400" dirty="0" smtClean="0">
                  <a:solidFill>
                    <a:schemeClr val="accent6"/>
                  </a:solidFill>
                  <a:latin typeface="Consolas" panose="020B0609020204030204" pitchFamily="49" charset="0"/>
                  <a:cs typeface="Consolas" panose="020B0609020204030204" pitchFamily="49" charset="0"/>
                </a:rPr>
                <a:t>data</a:t>
              </a:r>
              <a:endParaRPr lang="en-US" sz="4400" dirty="0">
                <a:solidFill>
                  <a:srgbClr val="000000"/>
                </a:solidFill>
                <a:latin typeface="Consolas" panose="020B0609020204030204" pitchFamily="49" charset="0"/>
                <a:cs typeface="Consolas" panose="020B0609020204030204" pitchFamily="49" charset="0"/>
              </a:endParaRPr>
            </a:p>
          </p:txBody>
        </p:sp>
        <p:sp>
          <p:nvSpPr>
            <p:cNvPr id="75" name="TextBox 74"/>
            <p:cNvSpPr txBox="1"/>
            <p:nvPr/>
          </p:nvSpPr>
          <p:spPr>
            <a:xfrm>
              <a:off x="5059308" y="1295400"/>
              <a:ext cx="39560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f</a:t>
              </a:r>
              <a:endParaRPr lang="en-US" sz="4400" dirty="0">
                <a:solidFill>
                  <a:srgbClr val="000000"/>
                </a:solidFill>
                <a:latin typeface="Consolas" panose="020B0609020204030204" pitchFamily="49" charset="0"/>
                <a:cs typeface="Consolas" panose="020B0609020204030204" pitchFamily="49" charset="0"/>
              </a:endParaRPr>
            </a:p>
          </p:txBody>
        </p:sp>
        <p:sp>
          <p:nvSpPr>
            <p:cNvPr id="31" name="TextBox 30"/>
            <p:cNvSpPr txBox="1"/>
            <p:nvPr/>
          </p:nvSpPr>
          <p:spPr>
            <a:xfrm>
              <a:off x="5094868" y="4038600"/>
              <a:ext cx="54546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g</a:t>
              </a:r>
              <a:endParaRPr lang="en-US" sz="4400" dirty="0">
                <a:solidFill>
                  <a:srgbClr val="000000"/>
                </a:solidFill>
                <a:latin typeface="Consolas" panose="020B0609020204030204" pitchFamily="49" charset="0"/>
                <a:cs typeface="Consolas" panose="020B0609020204030204" pitchFamily="49" charset="0"/>
              </a:endParaRPr>
            </a:p>
          </p:txBody>
        </p:sp>
        <p:sp>
          <p:nvSpPr>
            <p:cNvPr id="32" name="TextBox 31"/>
            <p:cNvSpPr txBox="1"/>
            <p:nvPr/>
          </p:nvSpPr>
          <p:spPr>
            <a:xfrm>
              <a:off x="6923725" y="1825079"/>
              <a:ext cx="560070"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h</a:t>
              </a:r>
              <a:endParaRPr lang="en-US" sz="4400" dirty="0">
                <a:solidFill>
                  <a:srgbClr val="000000"/>
                </a:solidFill>
                <a:latin typeface="Consolas" panose="020B0609020204030204" pitchFamily="49" charset="0"/>
                <a:cs typeface="Consolas" panose="020B0609020204030204" pitchFamily="49" charset="0"/>
              </a:endParaRPr>
            </a:p>
          </p:txBody>
        </p:sp>
      </p:grpSp>
      <p:sp>
        <p:nvSpPr>
          <p:cNvPr id="34" name="TextBox 33"/>
          <p:cNvSpPr txBox="1"/>
          <p:nvPr/>
        </p:nvSpPr>
        <p:spPr>
          <a:xfrm>
            <a:off x="5242655" y="5333999"/>
            <a:ext cx="223964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f</a:t>
            </a:r>
            <a:r>
              <a:rPr lang="en-US" sz="4400" dirty="0" smtClean="0">
                <a:solidFill>
                  <a:srgbClr val="000000"/>
                </a:solidFill>
                <a:latin typeface="Consolas" panose="020B0609020204030204" pitchFamily="49" charset="0"/>
                <a:cs typeface="Consolas" panose="020B0609020204030204" pitchFamily="49" charset="0"/>
              </a:rPr>
              <a:t>(</a:t>
            </a:r>
            <a:r>
              <a:rPr lang="en-US" sz="4400" dirty="0" smtClean="0">
                <a:solidFill>
                  <a:schemeClr val="accent6"/>
                </a:solidFill>
                <a:latin typeface="Consolas" panose="020B0609020204030204" pitchFamily="49" charset="0"/>
                <a:cs typeface="Consolas" panose="020B0609020204030204" pitchFamily="49" charset="0"/>
              </a:rPr>
              <a:t>data</a:t>
            </a:r>
            <a:r>
              <a:rPr lang="en-US" sz="4400" dirty="0" smtClean="0">
                <a:solidFill>
                  <a:srgbClr val="000000"/>
                </a:solidFill>
                <a:latin typeface="Consolas" panose="020B0609020204030204" pitchFamily="49" charset="0"/>
                <a:cs typeface="Consolas" panose="020B0609020204030204" pitchFamily="49" charset="0"/>
              </a:rPr>
              <a:t>)</a:t>
            </a:r>
            <a:endParaRPr lang="en-US" sz="4400" dirty="0">
              <a:solidFill>
                <a:srgbClr val="000000"/>
              </a:solidFill>
              <a:latin typeface="Consolas" panose="020B0609020204030204" pitchFamily="49" charset="0"/>
              <a:cs typeface="Consolas" panose="020B0609020204030204" pitchFamily="49" charset="0"/>
            </a:endParaRPr>
          </a:p>
        </p:txBody>
      </p:sp>
      <p:sp>
        <p:nvSpPr>
          <p:cNvPr id="35" name="TextBox 34"/>
          <p:cNvSpPr txBox="1"/>
          <p:nvPr/>
        </p:nvSpPr>
        <p:spPr>
          <a:xfrm>
            <a:off x="4286869" y="5334000"/>
            <a:ext cx="6231890"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h</a:t>
            </a:r>
            <a:r>
              <a:rPr lang="en-US" sz="44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000000"/>
                </a:solidFill>
                <a:latin typeface="Consolas" panose="020B0609020204030204" pitchFamily="49" charset="0"/>
                <a:cs typeface="Consolas" panose="020B0609020204030204" pitchFamily="49" charset="0"/>
              </a:rPr>
              <a:t> </a:t>
            </a:r>
            <a:r>
              <a:rPr lang="en-US" sz="4400" dirty="0" smtClean="0">
                <a:solidFill>
                  <a:srgbClr val="000000"/>
                </a:solidFill>
                <a:latin typeface="Consolas" panose="020B0609020204030204" pitchFamily="49" charset="0"/>
                <a:cs typeface="Consolas" panose="020B0609020204030204" pitchFamily="49" charset="0"/>
              </a:rPr>
              <a:t>       ,        )</a:t>
            </a:r>
            <a:endParaRPr lang="en-US" sz="4400" dirty="0">
              <a:solidFill>
                <a:srgbClr val="000000"/>
              </a:solidFill>
              <a:latin typeface="Consolas" panose="020B0609020204030204" pitchFamily="49" charset="0"/>
              <a:cs typeface="Consolas" panose="020B0609020204030204" pitchFamily="49" charset="0"/>
            </a:endParaRPr>
          </a:p>
        </p:txBody>
      </p:sp>
      <p:sp>
        <p:nvSpPr>
          <p:cNvPr id="36" name="TextBox 35"/>
          <p:cNvSpPr txBox="1"/>
          <p:nvPr/>
        </p:nvSpPr>
        <p:spPr>
          <a:xfrm>
            <a:off x="7736619" y="5326559"/>
            <a:ext cx="238950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g</a:t>
            </a:r>
            <a:r>
              <a:rPr lang="en-US" sz="4400" dirty="0" smtClean="0">
                <a:solidFill>
                  <a:srgbClr val="000000"/>
                </a:solidFill>
                <a:latin typeface="Consolas" panose="020B0609020204030204" pitchFamily="49" charset="0"/>
                <a:cs typeface="Consolas" panose="020B0609020204030204" pitchFamily="49" charset="0"/>
              </a:rPr>
              <a:t>(</a:t>
            </a:r>
            <a:r>
              <a:rPr lang="en-US" sz="4400" dirty="0" smtClean="0">
                <a:solidFill>
                  <a:schemeClr val="accent6"/>
                </a:solidFill>
                <a:latin typeface="Consolas" panose="020B0609020204030204" pitchFamily="49" charset="0"/>
                <a:cs typeface="Consolas" panose="020B0609020204030204" pitchFamily="49" charset="0"/>
              </a:rPr>
              <a:t>data</a:t>
            </a:r>
            <a:r>
              <a:rPr lang="en-US" sz="4400" dirty="0" smtClean="0">
                <a:solidFill>
                  <a:srgbClr val="000000"/>
                </a:solidFill>
                <a:latin typeface="Consolas" panose="020B0609020204030204" pitchFamily="49" charset="0"/>
                <a:cs typeface="Consolas" panose="020B0609020204030204" pitchFamily="49" charset="0"/>
              </a:rPr>
              <a:t>)</a:t>
            </a:r>
            <a:endParaRPr lang="en-US" sz="4400" dirty="0">
              <a:solidFill>
                <a:srgbClr val="000000"/>
              </a:solidFill>
              <a:latin typeface="Consolas" panose="020B0609020204030204" pitchFamily="49" charset="0"/>
              <a:cs typeface="Consolas" panose="020B0609020204030204" pitchFamily="49" charset="0"/>
            </a:endParaRPr>
          </a:p>
        </p:txBody>
      </p:sp>
      <p:sp>
        <p:nvSpPr>
          <p:cNvPr id="19" name="TextBox 18"/>
          <p:cNvSpPr txBox="1"/>
          <p:nvPr/>
        </p:nvSpPr>
        <p:spPr>
          <a:xfrm>
            <a:off x="2550650" y="5310366"/>
            <a:ext cx="1412240" cy="762000"/>
          </a:xfrm>
          <a:prstGeom prst="rect">
            <a:avLst/>
          </a:prstGeom>
          <a:noFill/>
        </p:spPr>
        <p:txBody>
          <a:bodyPr wrap="none" rtlCol="0">
            <a:spAutoFit/>
          </a:bodyPr>
          <a:lstStyle/>
          <a:p>
            <a:r>
              <a:rPr lang="en-US" sz="4400" dirty="0" smtClean="0">
                <a:solidFill>
                  <a:srgbClr val="E91529"/>
                </a:solidFill>
                <a:latin typeface="Consolas" panose="020B0609020204030204" pitchFamily="49" charset="0"/>
                <a:cs typeface="Consolas" panose="020B0609020204030204" pitchFamily="49" charset="0"/>
              </a:rPr>
              <a:t>DAG</a:t>
            </a:r>
            <a:r>
              <a:rPr lang="en-US" sz="4400" dirty="0" smtClean="0">
                <a:solidFill>
                  <a:srgbClr val="3F3F3F"/>
                </a:solidFill>
                <a:latin typeface="Consolas" panose="020B0609020204030204" pitchFamily="49" charset="0"/>
                <a:cs typeface="Consolas" panose="020B0609020204030204" pitchFamily="49" charset="0"/>
              </a:rPr>
              <a:t>:</a:t>
            </a:r>
            <a:endParaRPr lang="en-US" sz="4400" dirty="0">
              <a:solidFill>
                <a:srgbClr val="3F3F3F"/>
              </a:solidFill>
              <a:latin typeface="Consolas" panose="020B0609020204030204" pitchFamily="49" charset="0"/>
              <a:cs typeface="Consolas" panose="020B0609020204030204" pitchFamily="49" charset="0"/>
            </a:endParaRPr>
          </a:p>
        </p:txBody>
      </p:sp>
      <p:sp>
        <p:nvSpPr>
          <p:cNvPr id="2" name="Title 1"/>
          <p:cNvSpPr txBox="1"/>
          <p:nvPr/>
        </p:nvSpPr>
        <p:spPr>
          <a:xfrm>
            <a:off x="457200" y="328930"/>
            <a:ext cx="8229600" cy="788035"/>
          </a:xfrm>
          <a:prstGeom prst="rect">
            <a:avLst/>
          </a:prstGeom>
        </p:spPr>
        <p:txBody>
          <a:bodyPr>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a:solidFill>
                  <a:schemeClr val="accent1"/>
                </a:solidFill>
                <a:effectLst>
                  <a:outerShdw blurRad="38100" dist="25400" dir="5400000" algn="ctr" rotWithShape="0">
                    <a:srgbClr val="6E747A">
                      <a:alpha val="43000"/>
                    </a:srgbClr>
                  </a:outerShdw>
                </a:effectLst>
              </a:rPr>
              <a:t>Relation of topologies to </a:t>
            </a:r>
            <a:r>
              <a:rPr lang="en-US" sz="4400" dirty="0" smtClean="0">
                <a:solidFill>
                  <a:schemeClr val="accent1"/>
                </a:solidFill>
                <a:effectLst>
                  <a:outerShdw blurRad="38100" dist="25400" dir="5400000" algn="ctr" rotWithShape="0">
                    <a:srgbClr val="6E747A">
                      <a:alpha val="43000"/>
                    </a:srgbClr>
                  </a:outerShdw>
                </a:effectLst>
              </a:rPr>
              <a:t>FP</a:t>
            </a:r>
            <a:endParaRPr lang="en-US" sz="4400" dirty="0" smtClean="0">
              <a:solidFill>
                <a:schemeClr val="accent1"/>
              </a:solidFill>
              <a:effectLst>
                <a:outerShdw blurRad="38100" dist="25400" dir="5400000" algn="ctr" rotWithShape="0">
                  <a:srgbClr val="6E747A">
                    <a:alpha val="43000"/>
                  </a:srgbClr>
                </a:outerShdw>
              </a:effectLst>
            </a:endParaRPr>
          </a:p>
          <a:p>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3200" y="4220289"/>
            <a:ext cx="1219200" cy="684221"/>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Spout</a:t>
            </a:r>
            <a:endParaRPr lang="en-US" dirty="0">
              <a:solidFill>
                <a:srgbClr val="080808"/>
              </a:solidFill>
            </a:endParaRPr>
          </a:p>
        </p:txBody>
      </p:sp>
      <p:sp>
        <p:nvSpPr>
          <p:cNvPr id="3" name="Oval 2"/>
          <p:cNvSpPr/>
          <p:nvPr/>
        </p:nvSpPr>
        <p:spPr>
          <a:xfrm>
            <a:off x="4572000" y="4218710"/>
            <a:ext cx="1295400" cy="68580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Bolt 1</a:t>
            </a:r>
            <a:endParaRPr lang="en-US" dirty="0">
              <a:solidFill>
                <a:srgbClr val="080808"/>
              </a:solidFill>
            </a:endParaRPr>
          </a:p>
        </p:txBody>
      </p:sp>
      <p:grpSp>
        <p:nvGrpSpPr>
          <p:cNvPr id="33" name="Group 32"/>
          <p:cNvGrpSpPr/>
          <p:nvPr/>
        </p:nvGrpSpPr>
        <p:grpSpPr>
          <a:xfrm>
            <a:off x="2438400" y="3068269"/>
            <a:ext cx="7080489" cy="838200"/>
            <a:chOff x="914400" y="2430959"/>
            <a:chExt cx="7080489" cy="838200"/>
          </a:xfrm>
        </p:grpSpPr>
        <p:sp>
          <p:nvSpPr>
            <p:cNvPr id="6" name="TextBox 5"/>
            <p:cNvSpPr txBox="1"/>
            <p:nvPr/>
          </p:nvSpPr>
          <p:spPr>
            <a:xfrm>
              <a:off x="914400" y="2554069"/>
              <a:ext cx="1943100" cy="640080"/>
            </a:xfrm>
            <a:prstGeom prst="rect">
              <a:avLst/>
            </a:prstGeom>
            <a:noFill/>
          </p:spPr>
          <p:txBody>
            <a:bodyPr wrap="none" rtlCol="0">
              <a:spAutoFit/>
            </a:bodyPr>
            <a:lstStyle/>
            <a:p>
              <a:r>
                <a:rPr lang="en-US" sz="3600" dirty="0" smtClean="0">
                  <a:solidFill>
                    <a:schemeClr val="accent6"/>
                  </a:solidFill>
                  <a:latin typeface="Consolas" panose="020B0609020204030204" pitchFamily="49" charset="0"/>
                  <a:cs typeface="Consolas" panose="020B0609020204030204" pitchFamily="49" charset="0"/>
                </a:rPr>
                <a:t>queries</a:t>
              </a:r>
              <a:endParaRPr lang="en-US" sz="3600" dirty="0">
                <a:solidFill>
                  <a:srgbClr val="000000"/>
                </a:solidFill>
                <a:latin typeface="Consolas" panose="020B0609020204030204" pitchFamily="49" charset="0"/>
                <a:cs typeface="Consolas" panose="020B0609020204030204" pitchFamily="49" charset="0"/>
              </a:endParaRPr>
            </a:p>
          </p:txBody>
        </p:sp>
        <p:sp>
          <p:nvSpPr>
            <p:cNvPr id="7" name="TextBox 6"/>
            <p:cNvSpPr txBox="1"/>
            <p:nvPr/>
          </p:nvSpPr>
          <p:spPr>
            <a:xfrm>
              <a:off x="3562932" y="2430959"/>
              <a:ext cx="39560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f</a:t>
              </a:r>
              <a:endParaRPr lang="en-US" sz="4400" dirty="0">
                <a:solidFill>
                  <a:srgbClr val="000000"/>
                </a:solidFill>
                <a:latin typeface="Consolas" panose="020B0609020204030204" pitchFamily="49" charset="0"/>
                <a:cs typeface="Consolas" panose="020B0609020204030204" pitchFamily="49" charset="0"/>
              </a:endParaRPr>
            </a:p>
          </p:txBody>
        </p:sp>
        <p:sp>
          <p:nvSpPr>
            <p:cNvPr id="9" name="TextBox 8"/>
            <p:cNvSpPr txBox="1"/>
            <p:nvPr/>
          </p:nvSpPr>
          <p:spPr>
            <a:xfrm>
              <a:off x="5468046" y="2430959"/>
              <a:ext cx="545465"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g</a:t>
              </a:r>
              <a:endParaRPr lang="en-US" sz="4400" dirty="0">
                <a:solidFill>
                  <a:srgbClr val="000000"/>
                </a:solidFill>
                <a:latin typeface="Consolas" panose="020B0609020204030204" pitchFamily="49" charset="0"/>
                <a:cs typeface="Consolas" panose="020B0609020204030204" pitchFamily="49" charset="0"/>
              </a:endParaRPr>
            </a:p>
          </p:txBody>
        </p:sp>
        <p:sp>
          <p:nvSpPr>
            <p:cNvPr id="13" name="TextBox 12"/>
            <p:cNvSpPr txBox="1"/>
            <p:nvPr/>
          </p:nvSpPr>
          <p:spPr>
            <a:xfrm>
              <a:off x="7434819" y="2507159"/>
              <a:ext cx="560070" cy="762000"/>
            </a:xfrm>
            <a:prstGeom prst="rect">
              <a:avLst/>
            </a:prstGeom>
            <a:noFill/>
          </p:spPr>
          <p:txBody>
            <a:bodyPr wrap="none" rtlCol="0">
              <a:spAutoFit/>
            </a:bodyPr>
            <a:lstStyle/>
            <a:p>
              <a:r>
                <a:rPr lang="en-US" sz="4400" b="1" i="1" dirty="0" smtClean="0">
                  <a:solidFill>
                    <a:srgbClr val="0070C0"/>
                  </a:solidFill>
                  <a:latin typeface="Georgia" panose="02040502050405020303" pitchFamily="18" charset="0"/>
                  <a:cs typeface="Consolas" panose="020B0609020204030204" pitchFamily="49" charset="0"/>
                </a:rPr>
                <a:t>h</a:t>
              </a:r>
              <a:endParaRPr lang="en-US" sz="4400" dirty="0">
                <a:solidFill>
                  <a:srgbClr val="000000"/>
                </a:solidFill>
                <a:latin typeface="Consolas" panose="020B0609020204030204" pitchFamily="49" charset="0"/>
                <a:cs typeface="Consolas" panose="020B0609020204030204" pitchFamily="49" charset="0"/>
              </a:endParaRPr>
            </a:p>
          </p:txBody>
        </p:sp>
      </p:grpSp>
      <p:cxnSp>
        <p:nvCxnSpPr>
          <p:cNvPr id="14" name="Straight Arrow Connector 13"/>
          <p:cNvCxnSpPr>
            <a:stCxn id="2" idx="3"/>
            <a:endCxn id="3" idx="2"/>
          </p:cNvCxnSpPr>
          <p:nvPr/>
        </p:nvCxnSpPr>
        <p:spPr>
          <a:xfrm flipV="1">
            <a:off x="3962400" y="4561610"/>
            <a:ext cx="609600" cy="79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553200" y="4220289"/>
            <a:ext cx="1295400" cy="685801"/>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Bolt 2</a:t>
            </a:r>
            <a:endParaRPr lang="en-US" dirty="0">
              <a:solidFill>
                <a:srgbClr val="080808"/>
              </a:solidFill>
            </a:endParaRPr>
          </a:p>
        </p:txBody>
      </p:sp>
      <p:cxnSp>
        <p:nvCxnSpPr>
          <p:cNvPr id="19" name="Straight Arrow Connector 18"/>
          <p:cNvCxnSpPr>
            <a:stCxn id="3" idx="6"/>
            <a:endCxn id="18" idx="2"/>
          </p:cNvCxnSpPr>
          <p:nvPr/>
        </p:nvCxnSpPr>
        <p:spPr>
          <a:xfrm>
            <a:off x="5867400" y="4561610"/>
            <a:ext cx="685800" cy="158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8534400" y="4220289"/>
            <a:ext cx="1295400" cy="685801"/>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80808"/>
                </a:solidFill>
              </a:rPr>
              <a:t>Bolt 3</a:t>
            </a:r>
            <a:endParaRPr lang="en-US" dirty="0">
              <a:solidFill>
                <a:srgbClr val="080808"/>
              </a:solidFill>
            </a:endParaRPr>
          </a:p>
        </p:txBody>
      </p:sp>
      <p:cxnSp>
        <p:nvCxnSpPr>
          <p:cNvPr id="24" name="Straight Arrow Connector 23"/>
          <p:cNvCxnSpPr>
            <a:stCxn id="18" idx="6"/>
            <a:endCxn id="23" idx="2"/>
          </p:cNvCxnSpPr>
          <p:nvPr/>
        </p:nvCxnSpPr>
        <p:spPr>
          <a:xfrm>
            <a:off x="7848600" y="4563190"/>
            <a:ext cx="685800" cy="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3" idx="6"/>
          </p:cNvCxnSpPr>
          <p:nvPr/>
        </p:nvCxnSpPr>
        <p:spPr>
          <a:xfrm>
            <a:off x="9829800" y="4563190"/>
            <a:ext cx="581102" cy="1580"/>
          </a:xfrm>
          <a:prstGeom prst="straightConnector1">
            <a:avLst/>
          </a:prstGeom>
          <a:ln w="38100">
            <a:solidFill>
              <a:srgbClr val="080808"/>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2438649" y="1547415"/>
            <a:ext cx="8145780" cy="939820"/>
            <a:chOff x="1007359" y="4923710"/>
            <a:chExt cx="8145780" cy="939820"/>
          </a:xfrm>
        </p:grpSpPr>
        <p:sp>
          <p:nvSpPr>
            <p:cNvPr id="30" name="TextBox 29"/>
            <p:cNvSpPr txBox="1"/>
            <p:nvPr/>
          </p:nvSpPr>
          <p:spPr>
            <a:xfrm>
              <a:off x="1007359" y="5467290"/>
              <a:ext cx="8145780" cy="396240"/>
            </a:xfrm>
            <a:prstGeom prst="rect">
              <a:avLst/>
            </a:prstGeom>
            <a:noFill/>
          </p:spPr>
          <p:txBody>
            <a:bodyPr wrap="none" rtlCol="0">
              <a:spAutoFit/>
            </a:bodyPr>
            <a:lstStyle/>
            <a:p>
              <a:r>
                <a:rPr lang="en-US" sz="2000" dirty="0" smtClean="0">
                  <a:solidFill>
                    <a:srgbClr val="000000"/>
                  </a:solidFill>
                  <a:latin typeface="Consolas" panose="020B0609020204030204" pitchFamily="49" charset="0"/>
                  <a:cs typeface="Consolas" panose="020B0609020204030204" pitchFamily="49" charset="0"/>
                </a:rPr>
                <a:t>(-&gt;&gt; </a:t>
              </a:r>
              <a:r>
                <a:rPr lang="en-US" sz="2000" dirty="0" smtClean="0">
                  <a:solidFill>
                    <a:schemeClr val="accent6"/>
                  </a:solidFill>
                  <a:latin typeface="Consolas" panose="020B0609020204030204" pitchFamily="49" charset="0"/>
                  <a:cs typeface="Consolas" panose="020B0609020204030204" pitchFamily="49" charset="0"/>
                </a:rPr>
                <a:t>queries  </a:t>
              </a:r>
              <a:r>
                <a:rPr lang="en-US" sz="2000" dirty="0" smtClean="0">
                  <a:solidFill>
                    <a:srgbClr val="000000"/>
                  </a:solidFill>
                  <a:latin typeface="Consolas" panose="020B0609020204030204" pitchFamily="49" charset="0"/>
                  <a:cs typeface="Consolas" panose="020B0609020204030204" pitchFamily="49" charset="0"/>
                </a:rPr>
                <a:t>(</a:t>
              </a:r>
              <a:r>
                <a:rPr lang="en-US" sz="2000" dirty="0" smtClean="0">
                  <a:solidFill>
                    <a:srgbClr val="00549F"/>
                  </a:solidFill>
                  <a:latin typeface="Consolas" panose="020B0609020204030204" pitchFamily="49" charset="0"/>
                  <a:cs typeface="Consolas" panose="020B0609020204030204" pitchFamily="49" charset="0"/>
                </a:rPr>
                <a:t>map second</a:t>
              </a:r>
              <a:r>
                <a:rPr lang="en-US" sz="2000" dirty="0" smtClean="0">
                  <a:solidFill>
                    <a:srgbClr val="000000"/>
                  </a:solidFill>
                  <a:latin typeface="Consolas" panose="020B0609020204030204" pitchFamily="49" charset="0"/>
                  <a:cs typeface="Consolas" panose="020B0609020204030204" pitchFamily="49" charset="0"/>
                </a:rPr>
                <a:t>) </a:t>
              </a:r>
              <a:r>
                <a:rPr lang="en-US" sz="2000" dirty="0" smtClean="0">
                  <a:solidFill>
                    <a:srgbClr val="00549F"/>
                  </a:solidFill>
                  <a:latin typeface="Consolas" panose="020B0609020204030204" pitchFamily="49" charset="0"/>
                  <a:cs typeface="Consolas" panose="020B0609020204030204" pitchFamily="49" charset="0"/>
                </a:rPr>
                <a:t>frequencies</a:t>
              </a:r>
              <a:r>
                <a:rPr lang="en-US" sz="2000" dirty="0" smtClean="0">
                  <a:solidFill>
                    <a:srgbClr val="000000"/>
                  </a:solidFill>
                  <a:latin typeface="Consolas" panose="020B0609020204030204" pitchFamily="49" charset="0"/>
                  <a:cs typeface="Consolas" panose="020B0609020204030204" pitchFamily="49" charset="0"/>
                </a:rPr>
                <a:t>  (</a:t>
              </a:r>
              <a:r>
                <a:rPr lang="en-US" sz="2000" dirty="0" smtClean="0">
                  <a:solidFill>
                    <a:srgbClr val="00549F"/>
                  </a:solidFill>
                  <a:latin typeface="Consolas" panose="020B0609020204030204" pitchFamily="49" charset="0"/>
                  <a:cs typeface="Consolas" panose="020B0609020204030204" pitchFamily="49" charset="0"/>
                </a:rPr>
                <a:t>sort-by </a:t>
              </a:r>
              <a:r>
                <a:rPr lang="en-US" sz="2000" dirty="0" err="1" smtClean="0">
                  <a:solidFill>
                    <a:srgbClr val="00549F"/>
                  </a:solidFill>
                  <a:latin typeface="Consolas" panose="020B0609020204030204" pitchFamily="49" charset="0"/>
                  <a:cs typeface="Consolas" panose="020B0609020204030204" pitchFamily="49" charset="0"/>
                </a:rPr>
                <a:t>val</a:t>
              </a:r>
              <a:r>
                <a:rPr lang="en-US" sz="2000" dirty="0" smtClean="0">
                  <a:solidFill>
                    <a:srgbClr val="00549F"/>
                  </a:solidFill>
                  <a:latin typeface="Consolas" panose="020B0609020204030204" pitchFamily="49" charset="0"/>
                  <a:cs typeface="Consolas" panose="020B0609020204030204" pitchFamily="49" charset="0"/>
                </a:rPr>
                <a:t> &gt;</a:t>
              </a:r>
              <a:r>
                <a:rPr lang="en-US" sz="2000" dirty="0" smtClean="0">
                  <a:solidFill>
                    <a:srgbClr val="000000"/>
                  </a:solidFill>
                  <a:latin typeface="Consolas" panose="020B0609020204030204" pitchFamily="49" charset="0"/>
                  <a:cs typeface="Consolas" panose="020B0609020204030204" pitchFamily="49" charset="0"/>
                </a:rPr>
                <a:t>) )</a:t>
              </a:r>
              <a:endParaRPr lang="en-US" sz="2000" dirty="0">
                <a:solidFill>
                  <a:srgbClr val="000000"/>
                </a:solidFill>
                <a:latin typeface="Consolas" panose="020B0609020204030204" pitchFamily="49" charset="0"/>
                <a:cs typeface="Consolas" panose="020B0609020204030204" pitchFamily="49" charset="0"/>
              </a:endParaRPr>
            </a:p>
          </p:txBody>
        </p:sp>
        <p:sp>
          <p:nvSpPr>
            <p:cNvPr id="31" name="TextBox 30"/>
            <p:cNvSpPr txBox="1"/>
            <p:nvPr/>
          </p:nvSpPr>
          <p:spPr>
            <a:xfrm>
              <a:off x="1007359" y="4923710"/>
              <a:ext cx="1943735" cy="521970"/>
            </a:xfrm>
            <a:prstGeom prst="rect">
              <a:avLst/>
            </a:prstGeom>
            <a:noFill/>
          </p:spPr>
          <p:txBody>
            <a:bodyPr wrap="none" rtlCol="0">
              <a:spAutoFit/>
            </a:bodyPr>
            <a:lstStyle/>
            <a:p>
              <a:r>
                <a:rPr lang="en-US" sz="2800" dirty="0" smtClean="0">
                  <a:solidFill>
                    <a:srgbClr val="3F3F3F"/>
                  </a:solidFill>
                </a:rPr>
                <a:t>Remember?</a:t>
              </a:r>
              <a:endParaRPr lang="en-US" sz="2800" dirty="0">
                <a:solidFill>
                  <a:srgbClr val="3F3F3F"/>
                </a:solidFill>
              </a:endParaRPr>
            </a:p>
          </p:txBody>
        </p:sp>
      </p:grpSp>
      <p:sp>
        <p:nvSpPr>
          <p:cNvPr id="20" name="Title 1"/>
          <p:cNvSpPr txBox="1"/>
          <p:nvPr/>
        </p:nvSpPr>
        <p:spPr>
          <a:xfrm>
            <a:off x="361950" y="138430"/>
            <a:ext cx="10692130" cy="789305"/>
          </a:xfrm>
          <a:prstGeom prst="rect">
            <a:avLst/>
          </a:prstGeom>
        </p:spPr>
        <p:txBody>
          <a:bodyPr>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Previous </a:t>
            </a:r>
            <a:r>
              <a:rPr lang="en-US" sz="4400" dirty="0" err="1" smtClean="0">
                <a:solidFill>
                  <a:schemeClr val="accent1"/>
                </a:solidFill>
                <a:effectLst>
                  <a:outerShdw blurRad="38100" dist="25400" dir="5400000" algn="ctr" rotWithShape="0">
                    <a:srgbClr val="6E747A">
                      <a:alpha val="43000"/>
                    </a:srgbClr>
                  </a:outerShdw>
                </a:effectLst>
              </a:rPr>
              <a:t>WordCount</a:t>
            </a:r>
            <a:r>
              <a:rPr lang="en-US" sz="4400" dirty="0" smtClean="0">
                <a:solidFill>
                  <a:schemeClr val="accent1"/>
                </a:solidFill>
                <a:effectLst>
                  <a:outerShdw blurRad="38100" dist="25400" dir="5400000" algn="ctr" rotWithShape="0">
                    <a:srgbClr val="6E747A">
                      <a:alpha val="43000"/>
                    </a:srgbClr>
                  </a:outerShdw>
                </a:effectLst>
              </a:rPr>
              <a:t> example </a:t>
            </a:r>
            <a:r>
              <a:rPr lang="en-US" sz="4400" dirty="0">
                <a:solidFill>
                  <a:schemeClr val="accent1"/>
                </a:solidFill>
                <a:effectLst>
                  <a:outerShdw blurRad="38100" dist="25400" dir="5400000" algn="ctr" rotWithShape="0">
                    <a:srgbClr val="6E747A">
                      <a:alpha val="43000"/>
                    </a:srgbClr>
                  </a:outerShdw>
                </a:effectLst>
              </a:rPr>
              <a:t>in Storm </a:t>
            </a:r>
            <a:endParaRPr lang="en-US" sz="4400" dirty="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Arial" panose="020B0604020202020204" pitchFamily="34" charset="0"/>
              </a:rPr>
              <a:t>Storm core concepts</a:t>
            </a:r>
            <a:endParaRPr lang="en-US" dirty="0">
              <a:latin typeface="Arial" panose="020B0604020202020204" pitchFamily="34" charset="0"/>
            </a:endParaRPr>
          </a:p>
        </p:txBody>
      </p:sp>
      <p:sp>
        <p:nvSpPr>
          <p:cNvPr id="3" name="Content Placeholder 2"/>
          <p:cNvSpPr>
            <a:spLocks noGrp="1"/>
          </p:cNvSpPr>
          <p:nvPr>
            <p:ph idx="1"/>
          </p:nvPr>
        </p:nvSpPr>
        <p:spPr/>
        <p:txBody>
          <a:bodyPr>
            <a:normAutofit lnSpcReduction="10000"/>
          </a:bodyPr>
          <a:lstStyle/>
          <a:p>
            <a:r>
              <a:rPr lang="en-US" dirty="0" smtClean="0">
                <a:latin typeface="Arial" panose="020B0604020202020204" pitchFamily="34" charset="0"/>
                <a:sym typeface="Wingdings" panose="05000000000000000000"/>
              </a:rPr>
              <a:t>A first look</a:t>
            </a:r>
            <a:endParaRPr lang="en-US"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Topology</a:t>
            </a:r>
            <a:endParaRPr lang="en-US" dirty="0" smtClean="0">
              <a:latin typeface="Arial" panose="020B0604020202020204" pitchFamily="34" charset="0"/>
              <a:sym typeface="Wingdings" panose="05000000000000000000"/>
            </a:endParaRPr>
          </a:p>
          <a:p>
            <a:r>
              <a:rPr lang="en-US" b="1" dirty="0" smtClean="0">
                <a:latin typeface="Arial" panose="020B0604020202020204" pitchFamily="34" charset="0"/>
                <a:sym typeface="Wingdings" panose="05000000000000000000"/>
              </a:rPr>
              <a:t>Data model</a:t>
            </a:r>
            <a:endParaRPr lang="en-US" b="1"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Spouts and bolts</a:t>
            </a:r>
            <a:endParaRPr lang="en-US"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Groupings</a:t>
            </a:r>
            <a:endParaRPr lang="en-US"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Parallelism</a:t>
            </a:r>
            <a:endParaRPr lang="en-US" dirty="0" smtClean="0">
              <a:latin typeface="Arial" panose="020B0604020202020204" pitchFamily="34" charset="0"/>
              <a:sym typeface="Wingdings" panose="05000000000000000000"/>
            </a:endParaRPr>
          </a:p>
          <a:p>
            <a:r>
              <a:rPr lang="en-US" altLang="zh-CN" dirty="0" smtClean="0">
                <a:latin typeface="Arial" panose="020B0604020202020204" pitchFamily="34" charset="0"/>
                <a:sym typeface="Wingdings" panose="05000000000000000000"/>
              </a:rPr>
              <a:t>Trident</a:t>
            </a:r>
            <a:endParaRPr lang="en-US" altLang="zh-CN" dirty="0" smtClean="0">
              <a:latin typeface="Arial" panose="020B0604020202020204" pitchFamily="34" charset="0"/>
              <a:sym typeface="Wingdings" panose="05000000000000000000"/>
            </a:endParaRPr>
          </a:p>
          <a:p>
            <a:r>
              <a:rPr lang="en-US" altLang="zh-CN" dirty="0" smtClean="0">
                <a:latin typeface="Arial" panose="020B0604020202020204" pitchFamily="34" charset="0"/>
                <a:sym typeface="Wingdings" panose="05000000000000000000"/>
              </a:rPr>
              <a:t>DRPC</a:t>
            </a:r>
            <a:endParaRPr lang="en-US" altLang="zh-CN" dirty="0" smtClean="0">
              <a:latin typeface="Arial" panose="020B0604020202020204" pitchFamily="34" charset="0"/>
              <a:sym typeface="Wingdings" panose="05000000000000000000"/>
            </a:endParaRPr>
          </a:p>
          <a:p>
            <a:pPr marL="0" indent="0" algn="l">
              <a:buFont typeface="Wingdings" panose="05000000000000000000" charset="0"/>
              <a:buNone/>
            </a:pPr>
            <a:r>
              <a:rPr lang="en-US" dirty="0" smtClean="0">
                <a:solidFill>
                  <a:schemeClr val="tx1"/>
                </a:solidFill>
                <a:latin typeface="Arial" panose="020B0604020202020204" pitchFamily="34" charset="0"/>
                <a:sym typeface="Wingdings" panose="05000000000000000000"/>
              </a:rPr>
              <a:t> </a:t>
            </a:r>
            <a:endParaRPr lang="en-US" altLang="en-US" dirty="0" smtClean="0">
              <a:solidFill>
                <a:schemeClr val="tx1"/>
              </a:solidFill>
              <a:latin typeface="Arial" panose="020B0604020202020204" pitchFamily="34" charset="0"/>
              <a:ea typeface="微软雅黑" panose="020B0503020204020204" charset="-122"/>
              <a:sym typeface="Wingdings" panose="05000000000000000000"/>
            </a:endParaRPr>
          </a:p>
          <a:p>
            <a:endParaRPr lang="en-US" altLang="en-US" dirty="0" smtClean="0">
              <a:solidFill>
                <a:schemeClr val="tx1"/>
              </a:solidFill>
              <a:latin typeface="Arial" panose="020B0604020202020204" pitchFamily="34" charset="0"/>
              <a:ea typeface="微软雅黑" panose="020B0503020204020204" charset="-122"/>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2670720" y="3498312"/>
            <a:ext cx="6723337" cy="2443460"/>
            <a:chOff x="1385486" y="1305580"/>
            <a:chExt cx="6723337" cy="2443460"/>
          </a:xfrm>
        </p:grpSpPr>
        <p:sp>
          <p:nvSpPr>
            <p:cNvPr id="20" name="TextBox 19"/>
            <p:cNvSpPr txBox="1"/>
            <p:nvPr/>
          </p:nvSpPr>
          <p:spPr>
            <a:xfrm>
              <a:off x="1901149" y="1828800"/>
              <a:ext cx="3535680" cy="1920240"/>
            </a:xfrm>
            <a:prstGeom prst="rect">
              <a:avLst/>
            </a:prstGeom>
            <a:noFill/>
          </p:spPr>
          <p:txBody>
            <a:bodyPr wrap="none" rtlCol="0">
              <a:spAutoFit/>
            </a:bodyPr>
            <a:lstStyle/>
            <a:p>
              <a:r>
                <a:rPr lang="en-US" sz="2400" dirty="0" smtClean="0">
                  <a:solidFill>
                    <a:srgbClr val="000000"/>
                  </a:solidFill>
                  <a:latin typeface="Consolas" panose="020B0609020204030204" pitchFamily="49" charset="0"/>
                  <a:cs typeface="Consolas" panose="020B0609020204030204" pitchFamily="49" charset="0"/>
                </a:rPr>
                <a:t>        ...</a:t>
              </a:r>
              <a:endParaRPr lang="en-US" sz="2400" dirty="0" smtClean="0">
                <a:solidFill>
                  <a:srgbClr val="000000"/>
                </a:solidFill>
                <a:latin typeface="Consolas" panose="020B0609020204030204" pitchFamily="49" charset="0"/>
                <a:cs typeface="Consolas" panose="020B0609020204030204" pitchFamily="49" charset="0"/>
              </a:endParaRPr>
            </a:p>
            <a:p>
              <a:r>
                <a:rPr lang="en-US" sz="2400" dirty="0" smtClean="0">
                  <a:solidFill>
                    <a:srgbClr val="000000"/>
                  </a:solidFill>
                  <a:latin typeface="Consolas" panose="020B0609020204030204" pitchFamily="49" charset="0"/>
                  <a:cs typeface="Consolas" panose="020B0609020204030204" pitchFamily="49" charset="0"/>
                </a:rPr>
                <a:t>(1.1.1.1, </a:t>
              </a:r>
              <a:r>
                <a:rPr lang="en-US" sz="2400" dirty="0" smtClean="0">
                  <a:solidFill>
                    <a:schemeClr val="accent6"/>
                  </a:solidFill>
                  <a:latin typeface="Consolas" panose="020B0609020204030204" pitchFamily="49" charset="0"/>
                  <a:cs typeface="Consolas" panose="020B0609020204030204" pitchFamily="49" charset="0"/>
                </a:rPr>
                <a:t>“foo.com”</a:t>
              </a:r>
              <a:r>
                <a:rPr lang="en-US" sz="2400" dirty="0" smtClean="0">
                  <a:solidFill>
                    <a:srgbClr val="000000"/>
                  </a:solidFill>
                  <a:latin typeface="Consolas" panose="020B0609020204030204" pitchFamily="49" charset="0"/>
                  <a:cs typeface="Consolas" panose="020B0609020204030204" pitchFamily="49" charset="0"/>
                </a:rPr>
                <a:t>)</a:t>
              </a:r>
              <a:endParaRPr lang="en-US" sz="2400" dirty="0" smtClean="0">
                <a:solidFill>
                  <a:srgbClr val="000000"/>
                </a:solidFill>
                <a:latin typeface="Consolas" panose="020B0609020204030204" pitchFamily="49" charset="0"/>
                <a:cs typeface="Consolas" panose="020B0609020204030204" pitchFamily="49" charset="0"/>
              </a:endParaRPr>
            </a:p>
            <a:p>
              <a:r>
                <a:rPr lang="en-US" sz="2400" dirty="0" smtClean="0">
                  <a:solidFill>
                    <a:srgbClr val="000000"/>
                  </a:solidFill>
                  <a:latin typeface="Consolas" panose="020B0609020204030204" pitchFamily="49" charset="0"/>
                  <a:cs typeface="Consolas" panose="020B0609020204030204" pitchFamily="49" charset="0"/>
                </a:rPr>
                <a:t>(2.2.2.2, </a:t>
              </a:r>
              <a:r>
                <a:rPr lang="en-US" sz="2400" dirty="0" smtClean="0">
                  <a:solidFill>
                    <a:schemeClr val="accent6"/>
                  </a:solidFill>
                  <a:latin typeface="Consolas" panose="020B0609020204030204" pitchFamily="49" charset="0"/>
                  <a:cs typeface="Consolas" panose="020B0609020204030204" pitchFamily="49" charset="0"/>
                </a:rPr>
                <a:t>“bar.net”</a:t>
              </a:r>
              <a:r>
                <a:rPr lang="en-US" sz="2400" dirty="0" smtClean="0">
                  <a:solidFill>
                    <a:srgbClr val="000000"/>
                  </a:solidFill>
                  <a:latin typeface="Consolas" panose="020B0609020204030204" pitchFamily="49" charset="0"/>
                  <a:cs typeface="Consolas" panose="020B0609020204030204" pitchFamily="49" charset="0"/>
                </a:rPr>
                <a:t>)</a:t>
              </a:r>
              <a:endParaRPr lang="en-US" sz="2400" dirty="0" smtClean="0">
                <a:solidFill>
                  <a:srgbClr val="000000"/>
                </a:solidFill>
                <a:latin typeface="Consolas" panose="020B0609020204030204" pitchFamily="49" charset="0"/>
                <a:cs typeface="Consolas" panose="020B0609020204030204" pitchFamily="49" charset="0"/>
              </a:endParaRPr>
            </a:p>
            <a:p>
              <a:r>
                <a:rPr lang="en-US" sz="2400" dirty="0" smtClean="0">
                  <a:solidFill>
                    <a:srgbClr val="000000"/>
                  </a:solidFill>
                  <a:latin typeface="Consolas" panose="020B0609020204030204" pitchFamily="49" charset="0"/>
                  <a:cs typeface="Consolas" panose="020B0609020204030204" pitchFamily="49" charset="0"/>
                </a:rPr>
                <a:t>(3.3.3.3, </a:t>
              </a:r>
              <a:r>
                <a:rPr lang="en-US" sz="2400" dirty="0" smtClean="0">
                  <a:solidFill>
                    <a:schemeClr val="accent6"/>
                  </a:solidFill>
                  <a:latin typeface="Consolas" panose="020B0609020204030204" pitchFamily="49" charset="0"/>
                  <a:cs typeface="Consolas" panose="020B0609020204030204" pitchFamily="49" charset="0"/>
                </a:rPr>
                <a:t>“foo.com”</a:t>
              </a:r>
              <a:r>
                <a:rPr lang="en-US" sz="2400" dirty="0" smtClean="0">
                  <a:solidFill>
                    <a:srgbClr val="000000"/>
                  </a:solidFill>
                  <a:latin typeface="Consolas" panose="020B0609020204030204" pitchFamily="49" charset="0"/>
                  <a:cs typeface="Consolas" panose="020B0609020204030204" pitchFamily="49" charset="0"/>
                </a:rPr>
                <a:t>)</a:t>
              </a:r>
              <a:endParaRPr lang="en-US" sz="2400" dirty="0" smtClean="0">
                <a:solidFill>
                  <a:srgbClr val="000000"/>
                </a:solidFill>
                <a:latin typeface="Consolas" panose="020B0609020204030204" pitchFamily="49" charset="0"/>
                <a:cs typeface="Consolas" panose="020B0609020204030204" pitchFamily="49" charset="0"/>
              </a:endParaRPr>
            </a:p>
            <a:p>
              <a:r>
                <a:rPr lang="en-US" sz="2400" dirty="0" smtClean="0">
                  <a:solidFill>
                    <a:srgbClr val="000000"/>
                  </a:solidFill>
                  <a:latin typeface="Consolas" panose="020B0609020204030204" pitchFamily="49" charset="0"/>
                  <a:cs typeface="Consolas" panose="020B0609020204030204" pitchFamily="49" charset="0"/>
                </a:rPr>
                <a:t>        ...</a:t>
              </a:r>
              <a:endParaRPr lang="en-US" sz="2400" dirty="0">
                <a:solidFill>
                  <a:srgbClr val="000000"/>
                </a:solidFill>
                <a:latin typeface="Consolas" panose="020B0609020204030204" pitchFamily="49" charset="0"/>
                <a:cs typeface="Consolas" panose="020B0609020204030204" pitchFamily="49" charset="0"/>
              </a:endParaRPr>
            </a:p>
          </p:txBody>
        </p:sp>
        <p:sp>
          <p:nvSpPr>
            <p:cNvPr id="21" name="TextBox 20"/>
            <p:cNvSpPr txBox="1"/>
            <p:nvPr/>
          </p:nvSpPr>
          <p:spPr>
            <a:xfrm>
              <a:off x="1385486" y="1305580"/>
              <a:ext cx="6723337" cy="521970"/>
            </a:xfrm>
            <a:prstGeom prst="rect">
              <a:avLst/>
            </a:prstGeom>
            <a:noFill/>
          </p:spPr>
          <p:txBody>
            <a:bodyPr wrap="square" rtlCol="0">
              <a:spAutoFit/>
            </a:bodyPr>
            <a:lstStyle/>
            <a:p>
              <a:r>
                <a:rPr lang="en-US" sz="2800" dirty="0" smtClean="0">
                  <a:solidFill>
                    <a:srgbClr val="3F3F3F"/>
                  </a:solidFill>
                </a:rPr>
                <a:t>Stream </a:t>
              </a:r>
              <a:r>
                <a:rPr lang="en-US" sz="2800" dirty="0" smtClean="0">
                  <a:solidFill>
                    <a:schemeClr val="bg1">
                      <a:lumMod val="50000"/>
                    </a:schemeClr>
                  </a:solidFill>
                </a:rPr>
                <a:t>= unbounded sequence of tuples</a:t>
              </a:r>
              <a:endParaRPr lang="en-US" sz="2800" dirty="0">
                <a:solidFill>
                  <a:schemeClr val="bg1">
                    <a:lumMod val="50000"/>
                  </a:schemeClr>
                </a:solidFill>
              </a:endParaRPr>
            </a:p>
          </p:txBody>
        </p:sp>
      </p:grpSp>
      <p:grpSp>
        <p:nvGrpSpPr>
          <p:cNvPr id="22" name="Group 21"/>
          <p:cNvGrpSpPr/>
          <p:nvPr/>
        </p:nvGrpSpPr>
        <p:grpSpPr>
          <a:xfrm>
            <a:off x="2670720" y="1136112"/>
            <a:ext cx="6723337" cy="1128532"/>
            <a:chOff x="1385486" y="1409313"/>
            <a:chExt cx="6723337" cy="1128532"/>
          </a:xfrm>
        </p:grpSpPr>
        <p:sp>
          <p:nvSpPr>
            <p:cNvPr id="23" name="TextBox 22"/>
            <p:cNvSpPr txBox="1"/>
            <p:nvPr/>
          </p:nvSpPr>
          <p:spPr>
            <a:xfrm>
              <a:off x="1901149" y="2080645"/>
              <a:ext cx="3535680" cy="457200"/>
            </a:xfrm>
            <a:prstGeom prst="rect">
              <a:avLst/>
            </a:prstGeom>
            <a:noFill/>
          </p:spPr>
          <p:txBody>
            <a:bodyPr wrap="none" rtlCol="0">
              <a:spAutoFit/>
            </a:bodyPr>
            <a:lstStyle/>
            <a:p>
              <a:r>
                <a:rPr lang="en-US" sz="2400" dirty="0" smtClean="0">
                  <a:solidFill>
                    <a:srgbClr val="000000"/>
                  </a:solidFill>
                  <a:latin typeface="Consolas" panose="020B0609020204030204" pitchFamily="49" charset="0"/>
                  <a:cs typeface="Consolas" panose="020B0609020204030204" pitchFamily="49" charset="0"/>
                </a:rPr>
                <a:t>(1.1.1.1, </a:t>
              </a:r>
              <a:r>
                <a:rPr lang="en-US" sz="2400" dirty="0" smtClean="0">
                  <a:solidFill>
                    <a:schemeClr val="accent6"/>
                  </a:solidFill>
                  <a:latin typeface="Consolas" panose="020B0609020204030204" pitchFamily="49" charset="0"/>
                  <a:cs typeface="Consolas" panose="020B0609020204030204" pitchFamily="49" charset="0"/>
                </a:rPr>
                <a:t>“foo.com”</a:t>
              </a:r>
              <a:r>
                <a:rPr lang="en-US" sz="2400" dirty="0" smtClean="0">
                  <a:solidFill>
                    <a:srgbClr val="000000"/>
                  </a:solidFill>
                  <a:latin typeface="Consolas" panose="020B0609020204030204" pitchFamily="49" charset="0"/>
                  <a:cs typeface="Consolas" panose="020B0609020204030204" pitchFamily="49" charset="0"/>
                </a:rPr>
                <a:t>)</a:t>
              </a:r>
              <a:endParaRPr lang="en-US" sz="2400" dirty="0" smtClean="0">
                <a:solidFill>
                  <a:srgbClr val="000000"/>
                </a:solidFill>
                <a:latin typeface="Consolas" panose="020B0609020204030204" pitchFamily="49" charset="0"/>
                <a:cs typeface="Consolas" panose="020B0609020204030204" pitchFamily="49" charset="0"/>
              </a:endParaRPr>
            </a:p>
          </p:txBody>
        </p:sp>
        <p:sp>
          <p:nvSpPr>
            <p:cNvPr id="24" name="TextBox 23"/>
            <p:cNvSpPr txBox="1"/>
            <p:nvPr/>
          </p:nvSpPr>
          <p:spPr>
            <a:xfrm>
              <a:off x="1385486" y="1409313"/>
              <a:ext cx="6723337" cy="521970"/>
            </a:xfrm>
            <a:prstGeom prst="rect">
              <a:avLst/>
            </a:prstGeom>
            <a:noFill/>
          </p:spPr>
          <p:txBody>
            <a:bodyPr wrap="square" rtlCol="0">
              <a:spAutoFit/>
            </a:bodyPr>
            <a:lstStyle/>
            <a:p>
              <a:r>
                <a:rPr lang="en-US" sz="2800" dirty="0" smtClean="0">
                  <a:solidFill>
                    <a:srgbClr val="3F3F3F"/>
                  </a:solidFill>
                </a:rPr>
                <a:t>Tuple </a:t>
              </a:r>
              <a:r>
                <a:rPr lang="en-US" sz="2800" dirty="0" smtClean="0">
                  <a:solidFill>
                    <a:schemeClr val="bg1">
                      <a:lumMod val="50000"/>
                    </a:schemeClr>
                  </a:solidFill>
                </a:rPr>
                <a:t>= datum containing 1+ fields</a:t>
              </a:r>
              <a:endParaRPr lang="en-US" sz="2800" dirty="0">
                <a:solidFill>
                  <a:schemeClr val="bg1">
                    <a:lumMod val="50000"/>
                  </a:schemeClr>
                </a:solidFill>
              </a:endParaRPr>
            </a:p>
          </p:txBody>
        </p:sp>
      </p:grpSp>
      <p:grpSp>
        <p:nvGrpSpPr>
          <p:cNvPr id="7" name="Group 6"/>
          <p:cNvGrpSpPr/>
          <p:nvPr/>
        </p:nvGrpSpPr>
        <p:grpSpPr>
          <a:xfrm>
            <a:off x="2774184" y="1697314"/>
            <a:ext cx="6506845" cy="1492487"/>
            <a:chOff x="1475064" y="1447801"/>
            <a:chExt cx="6506845" cy="1492487"/>
          </a:xfrm>
        </p:grpSpPr>
        <p:sp>
          <p:nvSpPr>
            <p:cNvPr id="2" name="Oval 1"/>
            <p:cNvSpPr/>
            <p:nvPr/>
          </p:nvSpPr>
          <p:spPr>
            <a:xfrm>
              <a:off x="1887263" y="1447801"/>
              <a:ext cx="1617937" cy="685800"/>
            </a:xfrm>
            <a:prstGeom prst="ellipse">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75064" y="2297668"/>
              <a:ext cx="6506845" cy="642620"/>
            </a:xfrm>
            <a:prstGeom prst="rect">
              <a:avLst/>
            </a:prstGeom>
            <a:noFill/>
          </p:spPr>
          <p:txBody>
            <a:bodyPr wrap="none" rtlCol="0">
              <a:spAutoFit/>
            </a:bodyPr>
            <a:lstStyle/>
            <a:p>
              <a:r>
                <a:rPr lang="en-US" dirty="0" smtClean="0">
                  <a:solidFill>
                    <a:srgbClr val="7030A0"/>
                  </a:solidFill>
                </a:rPr>
                <a:t>Values can be of any type such as Java primitive types, String, byte[].</a:t>
              </a:r>
              <a:endParaRPr lang="en-US" dirty="0" smtClean="0">
                <a:solidFill>
                  <a:srgbClr val="7030A0"/>
                </a:solidFill>
              </a:endParaRPr>
            </a:p>
            <a:p>
              <a:r>
                <a:rPr lang="en-US" dirty="0" smtClean="0">
                  <a:solidFill>
                    <a:srgbClr val="7030A0"/>
                  </a:solidFill>
                </a:rPr>
                <a:t>Custom objects should provide their own Kryo serializer though.</a:t>
              </a:r>
              <a:endParaRPr lang="en-US" dirty="0">
                <a:solidFill>
                  <a:srgbClr val="7030A0"/>
                </a:solidFill>
              </a:endParaRPr>
            </a:p>
          </p:txBody>
        </p:sp>
      </p:grpSp>
      <p:sp>
        <p:nvSpPr>
          <p:cNvPr id="12" name="Title 1"/>
          <p:cNvSpPr txBox="1"/>
          <p:nvPr/>
        </p:nvSpPr>
        <p:spPr>
          <a:xfrm>
            <a:off x="648970" y="260223"/>
            <a:ext cx="8229600" cy="557784"/>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t>Data model</a:t>
            </a:r>
            <a:endParaRPr lang="en-US" sz="4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smtClean="0"/>
              <a:t> Storm core concepts</a:t>
            </a:r>
            <a:endParaRPr lang="en-US" dirty="0"/>
          </a:p>
        </p:txBody>
      </p:sp>
      <p:sp>
        <p:nvSpPr>
          <p:cNvPr id="3" name="Content Placeholder 2"/>
          <p:cNvSpPr>
            <a:spLocks noGrp="1"/>
          </p:cNvSpPr>
          <p:nvPr>
            <p:ph idx="1"/>
          </p:nvPr>
        </p:nvSpPr>
        <p:spPr/>
        <p:txBody>
          <a:bodyPr/>
          <a:lstStyle/>
          <a:p>
            <a:r>
              <a:rPr lang="en-US" dirty="0" smtClean="0">
                <a:latin typeface="Arial" panose="020B0604020202020204" pitchFamily="34" charset="0"/>
                <a:sym typeface="Wingdings" panose="05000000000000000000"/>
              </a:rPr>
              <a:t>A first look</a:t>
            </a:r>
            <a:endParaRPr lang="en-US"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Topology</a:t>
            </a:r>
            <a:endParaRPr lang="en-US"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Data model</a:t>
            </a:r>
            <a:endParaRPr lang="en-US" dirty="0" smtClean="0">
              <a:latin typeface="Arial" panose="020B0604020202020204" pitchFamily="34" charset="0"/>
              <a:sym typeface="Wingdings" panose="05000000000000000000"/>
            </a:endParaRPr>
          </a:p>
          <a:p>
            <a:r>
              <a:rPr lang="en-US" b="1" dirty="0" smtClean="0">
                <a:latin typeface="Arial" panose="020B0604020202020204" pitchFamily="34" charset="0"/>
                <a:sym typeface="Wingdings" panose="05000000000000000000"/>
              </a:rPr>
              <a:t>Spouts and bolts</a:t>
            </a:r>
            <a:endParaRPr lang="en-US" b="1"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Groupings</a:t>
            </a:r>
            <a:endParaRPr lang="en-US" dirty="0" smtClean="0">
              <a:latin typeface="Arial" panose="020B0604020202020204" pitchFamily="34" charset="0"/>
              <a:sym typeface="Wingdings" panose="05000000000000000000"/>
            </a:endParaRPr>
          </a:p>
          <a:p>
            <a:r>
              <a:rPr lang="en-US" dirty="0" smtClean="0">
                <a:latin typeface="Arial" panose="020B0604020202020204" pitchFamily="34" charset="0"/>
                <a:sym typeface="Wingdings" panose="05000000000000000000"/>
              </a:rPr>
              <a:t>Parallelism</a:t>
            </a:r>
            <a:endParaRPr lang="en-US" dirty="0" smtClean="0">
              <a:latin typeface="Arial" panose="020B0604020202020204" pitchFamily="34" charset="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330922" y="2405580"/>
            <a:ext cx="7875270" cy="1008380"/>
          </a:xfrm>
          <a:prstGeom prst="rect">
            <a:avLst/>
          </a:prstGeom>
          <a:noFill/>
        </p:spPr>
        <p:txBody>
          <a:bodyPr wrap="none" rtlCol="0">
            <a:spAutoFit/>
          </a:bodyPr>
          <a:lstStyle/>
          <a:p>
            <a:r>
              <a:rPr lang="en-US" sz="2000" dirty="0" smtClean="0">
                <a:solidFill>
                  <a:srgbClr val="7030A0"/>
                </a:solidFill>
              </a:rPr>
              <a:t>Can be “unreliable” (fire-and-forget) or “reliable” (can replay failed tuples).</a:t>
            </a:r>
            <a:endParaRPr lang="en-US" sz="2000" dirty="0" smtClean="0">
              <a:solidFill>
                <a:srgbClr val="7030A0"/>
              </a:solidFill>
            </a:endParaRPr>
          </a:p>
          <a:p>
            <a:endParaRPr lang="en-US" sz="2000" dirty="0" smtClean="0">
              <a:solidFill>
                <a:srgbClr val="7030A0"/>
              </a:solidFill>
            </a:endParaRPr>
          </a:p>
          <a:p>
            <a:r>
              <a:rPr lang="en-US" sz="2000" dirty="0" smtClean="0">
                <a:solidFill>
                  <a:srgbClr val="7030A0"/>
                </a:solidFill>
              </a:rPr>
              <a:t>Example</a:t>
            </a:r>
            <a:r>
              <a:rPr lang="en-US" sz="2000" dirty="0">
                <a:solidFill>
                  <a:srgbClr val="7030A0"/>
                </a:solidFill>
              </a:rPr>
              <a:t>: </a:t>
            </a:r>
            <a:r>
              <a:rPr lang="en-US" sz="2000" dirty="0" smtClean="0">
                <a:solidFill>
                  <a:srgbClr val="7030A0"/>
                </a:solidFill>
              </a:rPr>
              <a:t>Connect </a:t>
            </a:r>
            <a:r>
              <a:rPr lang="en-US" sz="2000" dirty="0">
                <a:solidFill>
                  <a:srgbClr val="7030A0"/>
                </a:solidFill>
              </a:rPr>
              <a:t>to the </a:t>
            </a:r>
            <a:r>
              <a:rPr lang="en-US" sz="2000" dirty="0" smtClean="0">
                <a:solidFill>
                  <a:srgbClr val="7030A0"/>
                </a:solidFill>
              </a:rPr>
              <a:t>Twitter </a:t>
            </a:r>
            <a:r>
              <a:rPr lang="en-US" sz="2000" dirty="0">
                <a:solidFill>
                  <a:srgbClr val="7030A0"/>
                </a:solidFill>
              </a:rPr>
              <a:t>API and emit a stream of decoded </a:t>
            </a:r>
            <a:r>
              <a:rPr lang="en-US" sz="2000" dirty="0" smtClean="0">
                <a:solidFill>
                  <a:srgbClr val="7030A0"/>
                </a:solidFill>
              </a:rPr>
              <a:t>URLs.</a:t>
            </a:r>
            <a:endParaRPr lang="en-US" sz="2000" dirty="0">
              <a:solidFill>
                <a:srgbClr val="7030A0"/>
              </a:solidFill>
            </a:endParaRPr>
          </a:p>
        </p:txBody>
      </p:sp>
      <p:sp>
        <p:nvSpPr>
          <p:cNvPr id="13" name="TextBox 12"/>
          <p:cNvSpPr txBox="1"/>
          <p:nvPr/>
        </p:nvSpPr>
        <p:spPr>
          <a:xfrm>
            <a:off x="1720215" y="4946650"/>
            <a:ext cx="9269095" cy="1008380"/>
          </a:xfrm>
          <a:prstGeom prst="rect">
            <a:avLst/>
          </a:prstGeom>
          <a:noFill/>
        </p:spPr>
        <p:txBody>
          <a:bodyPr wrap="square" rtlCol="0">
            <a:spAutoFit/>
          </a:bodyPr>
          <a:lstStyle/>
          <a:p>
            <a:r>
              <a:rPr lang="en-US" sz="2000" dirty="0" smtClean="0">
                <a:solidFill>
                  <a:srgbClr val="7030A0"/>
                </a:solidFill>
              </a:rPr>
              <a:t>Can </a:t>
            </a:r>
            <a:r>
              <a:rPr lang="en-US" sz="2000" dirty="0">
                <a:solidFill>
                  <a:srgbClr val="7030A0"/>
                </a:solidFill>
              </a:rPr>
              <a:t>do anything from </a:t>
            </a:r>
            <a:r>
              <a:rPr lang="en-US" sz="2000" dirty="0" smtClean="0">
                <a:solidFill>
                  <a:srgbClr val="7030A0"/>
                </a:solidFill>
              </a:rPr>
              <a:t>running </a:t>
            </a:r>
            <a:r>
              <a:rPr lang="en-US" sz="2000" dirty="0">
                <a:solidFill>
                  <a:srgbClr val="7030A0"/>
                </a:solidFill>
              </a:rPr>
              <a:t>functions, filter tuples, </a:t>
            </a:r>
            <a:r>
              <a:rPr lang="en-US" sz="2000" dirty="0" smtClean="0">
                <a:solidFill>
                  <a:srgbClr val="7030A0"/>
                </a:solidFill>
              </a:rPr>
              <a:t>joins</a:t>
            </a:r>
            <a:r>
              <a:rPr lang="en-US" sz="2000" dirty="0">
                <a:solidFill>
                  <a:srgbClr val="7030A0"/>
                </a:solidFill>
              </a:rPr>
              <a:t>, talk to DB, etc.</a:t>
            </a:r>
            <a:endParaRPr lang="en-US" sz="2000" dirty="0">
              <a:solidFill>
                <a:srgbClr val="7030A0"/>
              </a:solidFill>
            </a:endParaRPr>
          </a:p>
          <a:p>
            <a:endParaRPr lang="en-US" sz="2000" dirty="0" smtClean="0">
              <a:solidFill>
                <a:srgbClr val="7030A0"/>
              </a:solidFill>
            </a:endParaRPr>
          </a:p>
          <a:p>
            <a:r>
              <a:rPr lang="en-US" sz="2000" dirty="0" smtClean="0">
                <a:solidFill>
                  <a:srgbClr val="7030A0"/>
                </a:solidFill>
              </a:rPr>
              <a:t>Complex </a:t>
            </a:r>
            <a:r>
              <a:rPr lang="en-US" sz="2000" dirty="0">
                <a:solidFill>
                  <a:srgbClr val="7030A0"/>
                </a:solidFill>
              </a:rPr>
              <a:t>stream transformations often require multiple steps and </a:t>
            </a:r>
            <a:r>
              <a:rPr lang="en-US" sz="2000" dirty="0" smtClean="0">
                <a:solidFill>
                  <a:srgbClr val="7030A0"/>
                </a:solidFill>
              </a:rPr>
              <a:t>thus multiple bolts.</a:t>
            </a:r>
            <a:endParaRPr lang="en-US" sz="2000" dirty="0">
              <a:solidFill>
                <a:srgbClr val="7030A0"/>
              </a:solidFill>
            </a:endParaRPr>
          </a:p>
        </p:txBody>
      </p:sp>
      <p:grpSp>
        <p:nvGrpSpPr>
          <p:cNvPr id="9" name="Group 8"/>
          <p:cNvGrpSpPr/>
          <p:nvPr/>
        </p:nvGrpSpPr>
        <p:grpSpPr>
          <a:xfrm>
            <a:off x="2088128" y="990600"/>
            <a:ext cx="6723337" cy="1124990"/>
            <a:chOff x="1066800" y="990600"/>
            <a:chExt cx="6723337" cy="1124990"/>
          </a:xfrm>
        </p:grpSpPr>
        <p:sp>
          <p:nvSpPr>
            <p:cNvPr id="24" name="TextBox 23"/>
            <p:cNvSpPr txBox="1"/>
            <p:nvPr/>
          </p:nvSpPr>
          <p:spPr>
            <a:xfrm>
              <a:off x="1066800" y="990600"/>
              <a:ext cx="6723337" cy="398780"/>
            </a:xfrm>
            <a:prstGeom prst="rect">
              <a:avLst/>
            </a:prstGeom>
            <a:noFill/>
          </p:spPr>
          <p:txBody>
            <a:bodyPr wrap="square" rtlCol="0">
              <a:spAutoFit/>
            </a:bodyPr>
            <a:lstStyle/>
            <a:p>
              <a:r>
                <a:rPr lang="en-US" sz="2000" dirty="0" smtClean="0">
                  <a:solidFill>
                    <a:schemeClr val="tx1"/>
                  </a:solidFill>
                  <a:effectLst>
                    <a:outerShdw blurRad="38100" dist="19050" dir="2700000" algn="tl" rotWithShape="0">
                      <a:schemeClr val="dk1">
                        <a:alpha val="40000"/>
                      </a:schemeClr>
                    </a:outerShdw>
                  </a:effectLst>
                </a:rPr>
                <a:t>Spout </a:t>
              </a:r>
              <a:r>
                <a:rPr lang="en-US" sz="2000" dirty="0" smtClean="0">
                  <a:solidFill>
                    <a:schemeClr val="bg1">
                      <a:lumMod val="50000"/>
                    </a:schemeClr>
                  </a:solidFill>
                </a:rPr>
                <a:t>= source of data streams</a:t>
              </a:r>
              <a:endParaRPr lang="en-US" sz="2000" dirty="0">
                <a:solidFill>
                  <a:schemeClr val="bg1">
                    <a:lumMod val="50000"/>
                  </a:schemeClr>
                </a:solidFill>
              </a:endParaRPr>
            </a:p>
          </p:txBody>
        </p:sp>
        <p:cxnSp>
          <p:nvCxnSpPr>
            <p:cNvPr id="28" name="Straight Arrow Connector 27"/>
            <p:cNvCxnSpPr>
              <a:stCxn id="29" idx="3"/>
              <a:endCxn id="30" idx="2"/>
            </p:cNvCxnSpPr>
            <p:nvPr/>
          </p:nvCxnSpPr>
          <p:spPr>
            <a:xfrm>
              <a:off x="3769855" y="1847310"/>
              <a:ext cx="1058608"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2819400" y="1580610"/>
              <a:ext cx="950455" cy="533400"/>
            </a:xfrm>
            <a:prstGeom prst="rect">
              <a:avLst/>
            </a:prstGeom>
            <a:solidFill>
              <a:schemeClr val="accent2">
                <a:lumMod val="40000"/>
                <a:lumOff val="60000"/>
              </a:schemeClr>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30" name="Oval 29"/>
            <p:cNvSpPr/>
            <p:nvPr/>
          </p:nvSpPr>
          <p:spPr>
            <a:xfrm>
              <a:off x="4828463" y="158061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grpSp>
      <p:grpSp>
        <p:nvGrpSpPr>
          <p:cNvPr id="10" name="Group 9"/>
          <p:cNvGrpSpPr/>
          <p:nvPr/>
        </p:nvGrpSpPr>
        <p:grpSpPr>
          <a:xfrm>
            <a:off x="2088128" y="3639174"/>
            <a:ext cx="7901926" cy="1123826"/>
            <a:chOff x="1066800" y="3387804"/>
            <a:chExt cx="7901926" cy="1123826"/>
          </a:xfrm>
        </p:grpSpPr>
        <p:sp>
          <p:nvSpPr>
            <p:cNvPr id="21" name="TextBox 20"/>
            <p:cNvSpPr txBox="1"/>
            <p:nvPr/>
          </p:nvSpPr>
          <p:spPr>
            <a:xfrm>
              <a:off x="1066800" y="3387804"/>
              <a:ext cx="7901926" cy="398780"/>
            </a:xfrm>
            <a:prstGeom prst="rect">
              <a:avLst/>
            </a:prstGeom>
            <a:noFill/>
          </p:spPr>
          <p:txBody>
            <a:bodyPr wrap="square" rtlCol="0">
              <a:spAutoFit/>
            </a:bodyPr>
            <a:lstStyle/>
            <a:p>
              <a:r>
                <a:rPr lang="en-US" sz="2000" dirty="0" smtClean="0">
                  <a:solidFill>
                    <a:schemeClr val="tx1"/>
                  </a:solidFill>
                  <a:effectLst>
                    <a:outerShdw blurRad="38100" dist="19050" dir="2700000" algn="tl" rotWithShape="0">
                      <a:schemeClr val="dk1">
                        <a:alpha val="40000"/>
                      </a:schemeClr>
                    </a:outerShdw>
                  </a:effectLst>
                </a:rPr>
                <a:t>Bolt </a:t>
              </a:r>
              <a:r>
                <a:rPr lang="en-US" sz="2000" dirty="0" smtClean="0">
                  <a:solidFill>
                    <a:schemeClr val="bg1">
                      <a:lumMod val="50000"/>
                    </a:schemeClr>
                  </a:solidFill>
                </a:rPr>
                <a:t>= consumes 1+ streams and potentially produces new streams</a:t>
              </a:r>
              <a:endParaRPr lang="en-US" sz="2000" dirty="0">
                <a:solidFill>
                  <a:schemeClr val="bg1">
                    <a:lumMod val="50000"/>
                  </a:schemeClr>
                </a:solidFill>
              </a:endParaRPr>
            </a:p>
          </p:txBody>
        </p:sp>
        <p:cxnSp>
          <p:nvCxnSpPr>
            <p:cNvPr id="31" name="Straight Arrow Connector 30"/>
            <p:cNvCxnSpPr>
              <a:stCxn id="32" idx="3"/>
              <a:endCxn id="33" idx="2"/>
            </p:cNvCxnSpPr>
            <p:nvPr/>
          </p:nvCxnSpPr>
          <p:spPr>
            <a:xfrm>
              <a:off x="3739375" y="4243350"/>
              <a:ext cx="1058608" cy="79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a:xfrm>
              <a:off x="2788920" y="3976650"/>
              <a:ext cx="950455" cy="533400"/>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 1</a:t>
              </a:r>
              <a:endParaRPr lang="en-US" sz="1600" dirty="0">
                <a:solidFill>
                  <a:srgbClr val="080808"/>
                </a:solidFill>
              </a:endParaRPr>
            </a:p>
          </p:txBody>
        </p:sp>
        <p:sp>
          <p:nvSpPr>
            <p:cNvPr id="33" name="Oval 32"/>
            <p:cNvSpPr/>
            <p:nvPr/>
          </p:nvSpPr>
          <p:spPr>
            <a:xfrm>
              <a:off x="4797983" y="3976650"/>
              <a:ext cx="1010516" cy="534980"/>
            </a:xfrm>
            <a:prstGeom prst="ellipse">
              <a:avLst/>
            </a:prstGeom>
            <a:solidFill>
              <a:srgbClr val="BAE3FF"/>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1</a:t>
              </a:r>
              <a:endParaRPr lang="en-US" sz="1600" dirty="0">
                <a:solidFill>
                  <a:srgbClr val="080808"/>
                </a:solidFill>
              </a:endParaRPr>
            </a:p>
          </p:txBody>
        </p:sp>
        <p:sp>
          <p:nvSpPr>
            <p:cNvPr id="34" name="Oval 33"/>
            <p:cNvSpPr/>
            <p:nvPr/>
          </p:nvSpPr>
          <p:spPr>
            <a:xfrm>
              <a:off x="6629400" y="3976650"/>
              <a:ext cx="1010516" cy="534980"/>
            </a:xfrm>
            <a:prstGeom prst="ellipse">
              <a:avLst/>
            </a:prstGeom>
            <a:solidFill>
              <a:srgbClr val="BAE3FF"/>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Bolt 2</a:t>
              </a:r>
              <a:endParaRPr lang="en-US" sz="1600" dirty="0">
                <a:solidFill>
                  <a:srgbClr val="080808"/>
                </a:solidFill>
              </a:endParaRPr>
            </a:p>
          </p:txBody>
        </p:sp>
        <p:cxnSp>
          <p:nvCxnSpPr>
            <p:cNvPr id="35" name="Straight Arrow Connector 34"/>
            <p:cNvCxnSpPr>
              <a:stCxn id="33" idx="6"/>
              <a:endCxn id="34" idx="2"/>
            </p:cNvCxnSpPr>
            <p:nvPr/>
          </p:nvCxnSpPr>
          <p:spPr>
            <a:xfrm>
              <a:off x="5808499" y="4244140"/>
              <a:ext cx="820901"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itle 1"/>
          <p:cNvSpPr txBox="1"/>
          <p:nvPr/>
        </p:nvSpPr>
        <p:spPr>
          <a:xfrm>
            <a:off x="581660" y="152400"/>
            <a:ext cx="8229600" cy="720090"/>
          </a:xfrm>
          <a:prstGeom prst="rect">
            <a:avLst/>
          </a:prstGeom>
        </p:spPr>
        <p:txBody>
          <a:bodyPr>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Spouts and bolts</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任意多边形 8"/>
          <p:cNvSpPr/>
          <p:nvPr>
            <p:custDataLst>
              <p:tags r:id="rId1"/>
            </p:custDataLst>
          </p:nvPr>
        </p:nvSpPr>
        <p:spPr>
          <a:xfrm>
            <a:off x="1074276" y="1125065"/>
            <a:ext cx="1201753" cy="415353"/>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gradFill>
            <a:gsLst>
              <a:gs pos="0">
                <a:schemeClr val="accent1"/>
              </a:gs>
              <a:gs pos="100000">
                <a:schemeClr val="accent1"/>
              </a:gs>
            </a:gsLst>
            <a:lin ang="16200000" scaled="1"/>
          </a:gradFill>
        </p:spPr>
        <p:txBody>
          <a:bodyPr rot="0" spcFirstLastPara="0" vertOverflow="overflow" horzOverflow="overflow" vert="horz" wrap="square" lIns="91440" tIns="45720" rIns="91440" bIns="504000" numCol="1" spcCol="0" rtlCol="0" fromWordArt="0" anchor="ctr" anchorCtr="0" forceAA="0" compatLnSpc="1">
            <a:normAutofit/>
          </a:bodyPr>
          <a:lstStyle/>
          <a:p>
            <a:pPr algn="ctr">
              <a:lnSpc>
                <a:spcPct val="130000"/>
              </a:lnSpc>
            </a:pPr>
            <a:r>
              <a:rPr lang="en-US" altLang="zh-CN" sz="4400" b="1" dirty="0">
                <a:solidFill>
                  <a:schemeClr val="accent1"/>
                </a:solidFill>
                <a:latin typeface="微软雅黑" panose="020B0503020204020204" charset="-122"/>
                <a:ea typeface="微软雅黑" panose="020B0503020204020204" charset="-122"/>
                <a:sym typeface="Arial" panose="020B0604020202020204" pitchFamily="34" charset="0"/>
              </a:rPr>
              <a:t>A</a:t>
            </a:r>
            <a:endParaRPr lang="en-US" altLang="zh-CN" sz="4400" b="1" dirty="0">
              <a:solidFill>
                <a:schemeClr val="accent1"/>
              </a:solidFill>
              <a:latin typeface="微软雅黑" panose="020B0503020204020204" charset="-122"/>
              <a:ea typeface="微软雅黑" panose="020B0503020204020204" charset="-122"/>
              <a:sym typeface="Arial" panose="020B0604020202020204" pitchFamily="34" charset="0"/>
            </a:endParaRPr>
          </a:p>
        </p:txBody>
      </p:sp>
      <p:sp>
        <p:nvSpPr>
          <p:cNvPr id="5" name="矩形 4"/>
          <p:cNvSpPr/>
          <p:nvPr>
            <p:custDataLst>
              <p:tags r:id="rId2"/>
            </p:custDataLst>
          </p:nvPr>
        </p:nvSpPr>
        <p:spPr>
          <a:xfrm>
            <a:off x="2276031" y="1115143"/>
            <a:ext cx="7373179" cy="435195"/>
          </a:xfrm>
          <a:prstGeom prst="rect">
            <a:avLst/>
          </a:prstGeom>
        </p:spPr>
        <p:txBody>
          <a:bodyPr wrap="square" anchor="ctr" anchorCtr="0">
            <a:noAutofit/>
          </a:bodyPr>
          <a:lstStyle/>
          <a:p>
            <a:pPr algn="just">
              <a:lnSpc>
                <a:spcPct val="120000"/>
              </a:lnSpc>
            </a:pPr>
            <a:r>
              <a:rPr lang="en-US" altLang="zh-CN" sz="4400" kern="0" dirty="0">
                <a:latin typeface="微软雅黑" panose="020B0503020204020204" charset="-122"/>
                <a:ea typeface="微软雅黑" panose="020B0503020204020204" charset="-122"/>
                <a:sym typeface="Arial" panose="020B0604020202020204" pitchFamily="34" charset="0"/>
              </a:rPr>
              <a:t>Storm</a:t>
            </a:r>
            <a:r>
              <a:rPr lang="zh-CN" altLang="zh-CN" sz="4400" kern="0" dirty="0">
                <a:latin typeface="微软雅黑" panose="020B0503020204020204" charset="-122"/>
                <a:ea typeface="微软雅黑" panose="020B0503020204020204" charset="-122"/>
                <a:sym typeface="Arial" panose="020B0604020202020204" pitchFamily="34" charset="0"/>
              </a:rPr>
              <a:t>简介</a:t>
            </a:r>
            <a:endParaRPr lang="zh-CN" altLang="zh-CN" sz="4400" kern="0" dirty="0">
              <a:latin typeface="微软雅黑" panose="020B0503020204020204" charset="-122"/>
              <a:ea typeface="微软雅黑" panose="020B0503020204020204" charset="-122"/>
              <a:sym typeface="Arial" panose="020B0604020202020204" pitchFamily="34" charset="0"/>
            </a:endParaRPr>
          </a:p>
        </p:txBody>
      </p:sp>
      <p:sp>
        <p:nvSpPr>
          <p:cNvPr id="8" name="任意多边形 7"/>
          <p:cNvSpPr/>
          <p:nvPr>
            <p:custDataLst>
              <p:tags r:id="rId3"/>
            </p:custDataLst>
          </p:nvPr>
        </p:nvSpPr>
        <p:spPr>
          <a:xfrm>
            <a:off x="1074276" y="2395312"/>
            <a:ext cx="1201753" cy="415353"/>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solidFill>
            <a:schemeClr val="accent2"/>
          </a:solidFill>
        </p:spPr>
        <p:txBody>
          <a:bodyPr rot="0" spcFirstLastPara="0" vertOverflow="overflow" horzOverflow="overflow" vert="horz" wrap="square" lIns="91440" tIns="45720" rIns="91440" bIns="504000" numCol="1" spcCol="0" rtlCol="0" fromWordArt="0" anchor="ctr" anchorCtr="0" forceAA="0" compatLnSpc="1">
            <a:normAutofit/>
          </a:bodyPr>
          <a:lstStyle/>
          <a:p>
            <a:pPr algn="ctr">
              <a:lnSpc>
                <a:spcPct val="130000"/>
              </a:lnSpc>
            </a:pPr>
            <a:r>
              <a:rPr lang="en-US" altLang="zh-CN" sz="4400" b="1" dirty="0">
                <a:solidFill>
                  <a:schemeClr val="accent2"/>
                </a:solidFill>
                <a:latin typeface="微软雅黑" panose="020B0503020204020204" charset="-122"/>
                <a:ea typeface="微软雅黑" panose="020B0503020204020204" charset="-122"/>
                <a:sym typeface="Arial" panose="020B0604020202020204" pitchFamily="34" charset="0"/>
              </a:rPr>
              <a:t>B</a:t>
            </a:r>
            <a:endParaRPr lang="en-US" altLang="zh-CN" sz="4400" b="1" dirty="0">
              <a:solidFill>
                <a:schemeClr val="accent2"/>
              </a:solidFill>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4"/>
            </p:custDataLst>
          </p:nvPr>
        </p:nvSpPr>
        <p:spPr>
          <a:xfrm>
            <a:off x="2276031" y="2385390"/>
            <a:ext cx="7373179" cy="435195"/>
          </a:xfrm>
          <a:prstGeom prst="rect">
            <a:avLst/>
          </a:prstGeom>
        </p:spPr>
        <p:txBody>
          <a:bodyPr wrap="square" anchor="ctr" anchorCtr="0">
            <a:noAutofit/>
          </a:bodyPr>
          <a:lstStyle/>
          <a:p>
            <a:pPr algn="just">
              <a:lnSpc>
                <a:spcPct val="120000"/>
              </a:lnSpc>
            </a:pPr>
            <a:r>
              <a:rPr lang="en-US" sz="4400" dirty="0" smtClean="0">
                <a:sym typeface="+mn-ea"/>
              </a:rPr>
              <a:t>Storm core concepts</a:t>
            </a:r>
            <a:endParaRPr lang="en-US" altLang="en-US" sz="4400" kern="0" dirty="0" smtClean="0">
              <a:latin typeface="微软雅黑" panose="020B0503020204020204" charset="-122"/>
              <a:ea typeface="微软雅黑" panose="020B0503020204020204" charset="-122"/>
              <a:sym typeface="+mn-ea"/>
            </a:endParaRPr>
          </a:p>
        </p:txBody>
      </p:sp>
      <p:sp>
        <p:nvSpPr>
          <p:cNvPr id="12" name="任意多边形 11"/>
          <p:cNvSpPr/>
          <p:nvPr>
            <p:custDataLst>
              <p:tags r:id="rId5"/>
            </p:custDataLst>
          </p:nvPr>
        </p:nvSpPr>
        <p:spPr>
          <a:xfrm>
            <a:off x="1074276" y="3665559"/>
            <a:ext cx="1201753" cy="415353"/>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solidFill>
            <a:schemeClr val="accent3"/>
          </a:solidFill>
        </p:spPr>
        <p:txBody>
          <a:bodyPr rot="0" spcFirstLastPara="0" vertOverflow="overflow" horzOverflow="overflow" vert="horz" wrap="square" lIns="91440" tIns="45720" rIns="91440" bIns="504000" numCol="1" spcCol="0" rtlCol="0" fromWordArt="0" anchor="ctr" anchorCtr="0" forceAA="0" compatLnSpc="1">
            <a:normAutofit/>
          </a:bodyPr>
          <a:lstStyle/>
          <a:p>
            <a:pPr algn="ctr">
              <a:lnSpc>
                <a:spcPct val="130000"/>
              </a:lnSpc>
            </a:pPr>
            <a:r>
              <a:rPr lang="en-US" altLang="zh-CN" sz="4400" b="1" dirty="0">
                <a:solidFill>
                  <a:schemeClr val="accent3"/>
                </a:solidFill>
                <a:latin typeface="微软雅黑" panose="020B0503020204020204" charset="-122"/>
                <a:ea typeface="微软雅黑" panose="020B0503020204020204" charset="-122"/>
                <a:sym typeface="Arial" panose="020B0604020202020204" pitchFamily="34" charset="0"/>
              </a:rPr>
              <a:t>C</a:t>
            </a:r>
            <a:endParaRPr lang="en-US" altLang="zh-CN" sz="4400" b="1" dirty="0">
              <a:solidFill>
                <a:schemeClr val="accent3"/>
              </a:solidFill>
              <a:latin typeface="微软雅黑" panose="020B0503020204020204" charset="-122"/>
              <a:ea typeface="微软雅黑" panose="020B0503020204020204" charset="-122"/>
              <a:sym typeface="Arial" panose="020B0604020202020204" pitchFamily="34" charset="0"/>
            </a:endParaRPr>
          </a:p>
        </p:txBody>
      </p:sp>
      <p:sp>
        <p:nvSpPr>
          <p:cNvPr id="13" name="矩形 12"/>
          <p:cNvSpPr/>
          <p:nvPr>
            <p:custDataLst>
              <p:tags r:id="rId6"/>
            </p:custDataLst>
          </p:nvPr>
        </p:nvSpPr>
        <p:spPr>
          <a:xfrm>
            <a:off x="2276031" y="3655637"/>
            <a:ext cx="7373179" cy="435195"/>
          </a:xfrm>
          <a:prstGeom prst="rect">
            <a:avLst/>
          </a:prstGeom>
        </p:spPr>
        <p:txBody>
          <a:bodyPr wrap="square" anchor="ctr" anchorCtr="0">
            <a:noAutofit/>
          </a:bodyPr>
          <a:lstStyle/>
          <a:p>
            <a:pPr algn="just">
              <a:lnSpc>
                <a:spcPct val="120000"/>
              </a:lnSpc>
            </a:pPr>
            <a:r>
              <a:rPr lang="en-US" altLang="zh-CN" sz="4400" kern="0" dirty="0">
                <a:latin typeface="微软雅黑" panose="020B0503020204020204" charset="-122"/>
                <a:ea typeface="微软雅黑" panose="020B0503020204020204" charset="-122"/>
                <a:sym typeface="Arial" panose="020B0604020202020204" pitchFamily="34" charset="0"/>
              </a:rPr>
              <a:t>Storm</a:t>
            </a:r>
            <a:r>
              <a:rPr lang="zh-CN" altLang="en-US" sz="4400" kern="0" dirty="0">
                <a:latin typeface="微软雅黑" panose="020B0503020204020204" charset="-122"/>
                <a:ea typeface="微软雅黑" panose="020B0503020204020204" charset="-122"/>
                <a:sym typeface="Arial" panose="020B0604020202020204" pitchFamily="34" charset="0"/>
              </a:rPr>
              <a:t>原理</a:t>
            </a:r>
            <a:endParaRPr lang="zh-CN" altLang="en-US" sz="4400" kern="0" dirty="0">
              <a:latin typeface="微软雅黑" panose="020B0503020204020204" charset="-122"/>
              <a:ea typeface="微软雅黑" panose="020B0503020204020204" charset="-122"/>
              <a:sym typeface="Arial" panose="020B0604020202020204" pitchFamily="34" charset="0"/>
            </a:endParaRPr>
          </a:p>
        </p:txBody>
      </p:sp>
      <p:sp>
        <p:nvSpPr>
          <p:cNvPr id="15" name="任意多边形 14"/>
          <p:cNvSpPr/>
          <p:nvPr>
            <p:custDataLst>
              <p:tags r:id="rId7"/>
            </p:custDataLst>
          </p:nvPr>
        </p:nvSpPr>
        <p:spPr>
          <a:xfrm>
            <a:off x="1074276" y="4935806"/>
            <a:ext cx="1201753" cy="415353"/>
          </a:xfrm>
          <a:custGeom>
            <a:avLst/>
            <a:gdLst>
              <a:gd name="connsiteX0" fmla="*/ 0 w 761040"/>
              <a:gd name="connsiteY0" fmla="*/ 0 h 376237"/>
              <a:gd name="connsiteX1" fmla="*/ 171932 w 761040"/>
              <a:gd name="connsiteY1" fmla="*/ 0 h 376237"/>
              <a:gd name="connsiteX2" fmla="*/ 187438 w 761040"/>
              <a:gd name="connsiteY2" fmla="*/ 76803 h 376237"/>
              <a:gd name="connsiteX3" fmla="*/ 380520 w 761040"/>
              <a:gd name="connsiteY3" fmla="*/ 204787 h 376237"/>
              <a:gd name="connsiteX4" fmla="*/ 573603 w 761040"/>
              <a:gd name="connsiteY4" fmla="*/ 76803 h 376237"/>
              <a:gd name="connsiteX5" fmla="*/ 589109 w 761040"/>
              <a:gd name="connsiteY5" fmla="*/ 0 h 376237"/>
              <a:gd name="connsiteX6" fmla="*/ 761040 w 761040"/>
              <a:gd name="connsiteY6" fmla="*/ 0 h 376237"/>
              <a:gd name="connsiteX7" fmla="*/ 753780 w 761040"/>
              <a:gd name="connsiteY7" fmla="*/ 72022 h 376237"/>
              <a:gd name="connsiteX8" fmla="*/ 380520 w 761040"/>
              <a:gd name="connsiteY8" fmla="*/ 376237 h 376237"/>
              <a:gd name="connsiteX9" fmla="*/ 7261 w 761040"/>
              <a:gd name="connsiteY9" fmla="*/ 72022 h 3762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1040" h="376237">
                <a:moveTo>
                  <a:pt x="0" y="0"/>
                </a:moveTo>
                <a:lnTo>
                  <a:pt x="171932" y="0"/>
                </a:lnTo>
                <a:lnTo>
                  <a:pt x="187438" y="76803"/>
                </a:lnTo>
                <a:cubicBezTo>
                  <a:pt x="219249" y="152014"/>
                  <a:pt x="293722" y="204787"/>
                  <a:pt x="380520" y="204787"/>
                </a:cubicBezTo>
                <a:cubicBezTo>
                  <a:pt x="467318" y="204787"/>
                  <a:pt x="541791" y="152014"/>
                  <a:pt x="573603" y="76803"/>
                </a:cubicBezTo>
                <a:lnTo>
                  <a:pt x="589109" y="0"/>
                </a:lnTo>
                <a:lnTo>
                  <a:pt x="761040" y="0"/>
                </a:lnTo>
                <a:lnTo>
                  <a:pt x="753780" y="72022"/>
                </a:lnTo>
                <a:cubicBezTo>
                  <a:pt x="718253" y="245637"/>
                  <a:pt x="564638" y="376237"/>
                  <a:pt x="380520" y="376237"/>
                </a:cubicBezTo>
                <a:cubicBezTo>
                  <a:pt x="196403" y="376237"/>
                  <a:pt x="42788" y="245637"/>
                  <a:pt x="7261" y="72022"/>
                </a:cubicBezTo>
                <a:close/>
              </a:path>
            </a:pathLst>
          </a:custGeom>
          <a:solidFill>
            <a:schemeClr val="accent4"/>
          </a:solidFill>
        </p:spPr>
        <p:txBody>
          <a:bodyPr rot="0" spcFirstLastPara="0" vertOverflow="overflow" horzOverflow="overflow" vert="horz" wrap="square" lIns="91440" tIns="45720" rIns="91440" bIns="504000" numCol="1" spcCol="0" rtlCol="0" fromWordArt="0" anchor="ctr" anchorCtr="0" forceAA="0" compatLnSpc="1">
            <a:normAutofit/>
          </a:bodyPr>
          <a:lstStyle/>
          <a:p>
            <a:pPr algn="ctr">
              <a:lnSpc>
                <a:spcPct val="130000"/>
              </a:lnSpc>
            </a:pPr>
            <a:r>
              <a:rPr lang="en-US" altLang="zh-CN" sz="4400" b="1" dirty="0">
                <a:solidFill>
                  <a:schemeClr val="accent4"/>
                </a:solidFill>
                <a:latin typeface="微软雅黑" panose="020B0503020204020204" charset="-122"/>
                <a:ea typeface="微软雅黑" panose="020B0503020204020204" charset="-122"/>
                <a:sym typeface="Arial" panose="020B0604020202020204" pitchFamily="34" charset="0"/>
              </a:rPr>
              <a:t>D</a:t>
            </a:r>
            <a:endParaRPr lang="en-US" altLang="zh-CN" sz="4400" b="1" dirty="0">
              <a:solidFill>
                <a:schemeClr val="accent4"/>
              </a:solidFill>
              <a:latin typeface="微软雅黑" panose="020B0503020204020204" charset="-122"/>
              <a:ea typeface="微软雅黑" panose="020B0503020204020204" charset="-122"/>
              <a:sym typeface="Arial" panose="020B0604020202020204" pitchFamily="34" charset="0"/>
            </a:endParaRPr>
          </a:p>
        </p:txBody>
      </p:sp>
      <p:sp>
        <p:nvSpPr>
          <p:cNvPr id="16" name="矩形 15"/>
          <p:cNvSpPr/>
          <p:nvPr>
            <p:custDataLst>
              <p:tags r:id="rId8"/>
            </p:custDataLst>
          </p:nvPr>
        </p:nvSpPr>
        <p:spPr>
          <a:xfrm>
            <a:off x="2276666" y="4925884"/>
            <a:ext cx="7373179" cy="435195"/>
          </a:xfrm>
          <a:prstGeom prst="rect">
            <a:avLst/>
          </a:prstGeom>
        </p:spPr>
        <p:txBody>
          <a:bodyPr wrap="square" anchor="ctr" anchorCtr="0">
            <a:noAutofit/>
          </a:bodyPr>
          <a:lstStyle/>
          <a:p>
            <a:pPr algn="just">
              <a:lnSpc>
                <a:spcPct val="120000"/>
              </a:lnSpc>
            </a:pPr>
            <a:r>
              <a:rPr lang="en-US" altLang="pt-BR" sz="4400" kern="0" dirty="0">
                <a:latin typeface="微软雅黑" panose="020B0503020204020204" charset="-122"/>
                <a:ea typeface="微软雅黑" panose="020B0503020204020204" charset="-122"/>
                <a:sym typeface="Arial" panose="020B0604020202020204" pitchFamily="34" charset="0"/>
              </a:rPr>
              <a:t>Storm</a:t>
            </a:r>
            <a:r>
              <a:rPr lang="zh-CN" altLang="en-US" sz="4400" kern="0" dirty="0">
                <a:latin typeface="微软雅黑" panose="020B0503020204020204" charset="-122"/>
                <a:ea typeface="微软雅黑" panose="020B0503020204020204" charset="-122"/>
                <a:sym typeface="Arial" panose="020B0604020202020204" pitchFamily="34" charset="0"/>
              </a:rPr>
              <a:t>开发</a:t>
            </a:r>
            <a:endParaRPr lang="zh-CN" altLang="en-US" sz="4400" kern="0" dirty="0">
              <a:latin typeface="微软雅黑" panose="020B0503020204020204" charset="-122"/>
              <a:ea typeface="微软雅黑" panose="020B0503020204020204" charset="-122"/>
              <a:sym typeface="Arial" panose="020B0604020202020204" pitchFamily="34" charset="0"/>
            </a:endParaRPr>
          </a:p>
        </p:txBody>
      </p:sp>
    </p:spTree>
    <p:custDataLst>
      <p:tags r:id="rId9"/>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smtClean="0"/>
              <a:t> Storm core concepts</a:t>
            </a:r>
            <a:endParaRPr lang="en-US" dirty="0"/>
          </a:p>
        </p:txBody>
      </p:sp>
      <p:sp>
        <p:nvSpPr>
          <p:cNvPr id="3" name="Content Placeholder 2"/>
          <p:cNvSpPr>
            <a:spLocks noGrp="1"/>
          </p:cNvSpPr>
          <p:nvPr>
            <p:ph idx="1"/>
          </p:nvPr>
        </p:nvSpPr>
        <p:spPr/>
        <p:txBody>
          <a:bodyPr/>
          <a:lstStyle/>
          <a:p>
            <a:r>
              <a:rPr lang="en-US" dirty="0" smtClean="0">
                <a:sym typeface="Wingdings" panose="05000000000000000000"/>
              </a:rPr>
              <a:t>A first look</a:t>
            </a:r>
            <a:endParaRPr lang="en-US" dirty="0" smtClean="0">
              <a:sym typeface="Wingdings" panose="05000000000000000000"/>
            </a:endParaRPr>
          </a:p>
          <a:p>
            <a:r>
              <a:rPr lang="en-US" dirty="0" smtClean="0">
                <a:sym typeface="Wingdings" panose="05000000000000000000"/>
              </a:rPr>
              <a:t>Topology</a:t>
            </a:r>
            <a:endParaRPr lang="en-US" dirty="0" smtClean="0">
              <a:sym typeface="Wingdings" panose="05000000000000000000"/>
            </a:endParaRPr>
          </a:p>
          <a:p>
            <a:r>
              <a:rPr lang="en-US" dirty="0" smtClean="0">
                <a:sym typeface="Wingdings" panose="05000000000000000000"/>
              </a:rPr>
              <a:t>Data model</a:t>
            </a:r>
            <a:endParaRPr lang="en-US" dirty="0" smtClean="0">
              <a:sym typeface="Wingdings" panose="05000000000000000000"/>
            </a:endParaRPr>
          </a:p>
          <a:p>
            <a:r>
              <a:rPr lang="en-US" dirty="0" smtClean="0">
                <a:sym typeface="Wingdings" panose="05000000000000000000"/>
              </a:rPr>
              <a:t>Spouts and bolts</a:t>
            </a:r>
            <a:endParaRPr lang="en-US" dirty="0" smtClean="0">
              <a:sym typeface="Wingdings" panose="05000000000000000000"/>
            </a:endParaRPr>
          </a:p>
          <a:p>
            <a:r>
              <a:rPr lang="en-US" b="1" dirty="0" smtClean="0">
                <a:sym typeface="Wingdings" panose="05000000000000000000"/>
              </a:rPr>
              <a:t>Groupings</a:t>
            </a:r>
            <a:endParaRPr lang="en-US" b="1" dirty="0" smtClean="0">
              <a:sym typeface="Wingdings" panose="05000000000000000000"/>
            </a:endParaRPr>
          </a:p>
          <a:p>
            <a:r>
              <a:rPr lang="en-US" dirty="0" smtClean="0">
                <a:sym typeface="Wingdings" panose="05000000000000000000"/>
              </a:rPr>
              <a:t>Parallelism</a:t>
            </a:r>
            <a:endParaRPr lang="en-US" dirty="0" smtClean="0">
              <a:sym typeface="Wingdings" panose="05000000000000000000"/>
            </a:endParaRPr>
          </a:p>
          <a:p>
            <a:r>
              <a:rPr lang="en-US" dirty="0" smtClean="0">
                <a:sym typeface="Wingdings" panose="05000000000000000000"/>
              </a:rPr>
              <a:t>Trident</a:t>
            </a:r>
            <a:endParaRPr lang="en-US" dirty="0" smtClean="0">
              <a:sym typeface="Wingdings" panose="05000000000000000000"/>
            </a:endParaRPr>
          </a:p>
          <a:p>
            <a:r>
              <a:rPr lang="en-US" dirty="0" smtClean="0">
                <a:sym typeface="Wingdings" panose="05000000000000000000"/>
              </a:rPr>
              <a:t>DRPC</a:t>
            </a:r>
            <a:endParaRPr lang="en-US"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Tasks in a topology"/>
          <p:cNvPicPr>
            <a:picLocks noChangeAspect="1" noChangeArrowheads="1"/>
          </p:cNvPicPr>
          <p:nvPr/>
        </p:nvPicPr>
        <p:blipFill>
          <a:blip r:embed="rId1" cstate="print"/>
          <a:srcRect/>
          <a:stretch>
            <a:fillRect/>
          </a:stretch>
        </p:blipFill>
        <p:spPr bwMode="auto">
          <a:xfrm>
            <a:off x="6858000" y="1226820"/>
            <a:ext cx="3254601" cy="2430780"/>
          </a:xfrm>
          <a:prstGeom prst="rect">
            <a:avLst/>
          </a:prstGeom>
          <a:noFill/>
        </p:spPr>
      </p:pic>
      <p:sp>
        <p:nvSpPr>
          <p:cNvPr id="12" name="TextBox 11"/>
          <p:cNvSpPr txBox="1"/>
          <p:nvPr/>
        </p:nvSpPr>
        <p:spPr>
          <a:xfrm>
            <a:off x="1381125" y="3750310"/>
            <a:ext cx="8524903" cy="3020060"/>
          </a:xfrm>
          <a:prstGeom prst="rect">
            <a:avLst/>
          </a:prstGeom>
          <a:noFill/>
        </p:spPr>
        <p:txBody>
          <a:bodyPr wrap="square" rtlCol="0">
            <a:spAutoFit/>
          </a:bodyPr>
          <a:lstStyle/>
          <a:p>
            <a:pPr marL="285750" indent="-285750">
              <a:buFont typeface="Wingdings" panose="05000000000000000000" pitchFamily="2" charset="2"/>
              <a:buChar char="§"/>
            </a:pPr>
            <a:r>
              <a:rPr lang="en-US" sz="1600" b="1" dirty="0" smtClean="0">
                <a:solidFill>
                  <a:srgbClr val="3F3F3F"/>
                </a:solidFill>
              </a:rPr>
              <a:t>Shuffle grouping</a:t>
            </a:r>
            <a:r>
              <a:rPr lang="en-US" sz="1600" dirty="0" smtClean="0">
                <a:solidFill>
                  <a:srgbClr val="3F3F3F"/>
                </a:solidFill>
              </a:rPr>
              <a:t>	= random;  typically used to distribute load evenly to downstream bolts</a:t>
            </a:r>
            <a:endParaRPr lang="en-US" sz="1600" dirty="0" smtClean="0">
              <a:solidFill>
                <a:srgbClr val="3F3F3F"/>
              </a:solidFill>
            </a:endParaRPr>
          </a:p>
          <a:p>
            <a:pPr marL="285750" indent="-285750">
              <a:buFont typeface="Wingdings" panose="05000000000000000000" pitchFamily="2" charset="2"/>
              <a:buChar char="§"/>
            </a:pPr>
            <a:r>
              <a:rPr lang="en-US" sz="1600" b="1" dirty="0" smtClean="0">
                <a:solidFill>
                  <a:srgbClr val="3F3F3F"/>
                </a:solidFill>
              </a:rPr>
              <a:t>Fields grouping</a:t>
            </a:r>
            <a:r>
              <a:rPr lang="en-US" sz="1600" dirty="0" smtClean="0">
                <a:solidFill>
                  <a:srgbClr val="3F3F3F"/>
                </a:solidFill>
              </a:rPr>
              <a:t>	= GROUP BY field(s)</a:t>
            </a:r>
            <a:endParaRPr lang="en-US" sz="1600" dirty="0" smtClean="0">
              <a:solidFill>
                <a:srgbClr val="3F3F3F"/>
              </a:solidFill>
            </a:endParaRPr>
          </a:p>
          <a:p>
            <a:pPr marL="285750" indent="-285750">
              <a:buFont typeface="Wingdings" panose="05000000000000000000" pitchFamily="2" charset="2"/>
              <a:buChar char="§"/>
            </a:pPr>
            <a:r>
              <a:rPr lang="en-US" sz="1600" b="1" dirty="0" smtClean="0">
                <a:solidFill>
                  <a:srgbClr val="3F3F3F"/>
                </a:solidFill>
              </a:rPr>
              <a:t>All grouping	</a:t>
            </a:r>
            <a:r>
              <a:rPr lang="en-US" sz="1600" dirty="0" smtClean="0">
                <a:solidFill>
                  <a:srgbClr val="3F3F3F"/>
                </a:solidFill>
              </a:rPr>
              <a:t>= replicates stream across all the bolt’s tasks;  use with care</a:t>
            </a:r>
            <a:endParaRPr lang="en-US" sz="1600" dirty="0" smtClean="0">
              <a:solidFill>
                <a:srgbClr val="3F3F3F"/>
              </a:solidFill>
            </a:endParaRPr>
          </a:p>
          <a:p>
            <a:pPr marL="285750" indent="-285750">
              <a:buFont typeface="Wingdings" panose="05000000000000000000" pitchFamily="2" charset="2"/>
              <a:buChar char="§"/>
            </a:pPr>
            <a:r>
              <a:rPr lang="en-US" sz="1600" b="1" dirty="0" smtClean="0">
                <a:solidFill>
                  <a:srgbClr val="3F3F3F"/>
                </a:solidFill>
              </a:rPr>
              <a:t>Global grouping</a:t>
            </a:r>
            <a:r>
              <a:rPr lang="en-US" sz="1600" dirty="0" smtClean="0">
                <a:solidFill>
                  <a:srgbClr val="3F3F3F"/>
                </a:solidFill>
              </a:rPr>
              <a:t>	= stream goes to a single one of the bolt’s tasks; don’t overwhelm the target bolt!</a:t>
            </a:r>
            <a:endParaRPr lang="en-US" sz="1600" dirty="0" smtClean="0">
              <a:solidFill>
                <a:srgbClr val="3F3F3F"/>
              </a:solidFill>
            </a:endParaRPr>
          </a:p>
          <a:p>
            <a:pPr marL="285750" indent="-285750">
              <a:buFont typeface="Wingdings" panose="05000000000000000000" pitchFamily="2" charset="2"/>
              <a:buChar char="§"/>
            </a:pPr>
            <a:r>
              <a:rPr lang="en-US" sz="1600" b="1" dirty="0" smtClean="0">
                <a:solidFill>
                  <a:srgbClr val="3F3F3F"/>
                </a:solidFill>
              </a:rPr>
              <a:t>Direct grouping</a:t>
            </a:r>
            <a:r>
              <a:rPr lang="en-US" sz="1600" dirty="0" smtClean="0">
                <a:solidFill>
                  <a:srgbClr val="3F3F3F"/>
                </a:solidFill>
              </a:rPr>
              <a:t>	= producer of the tuple decides which task of the consumer will receive the tuple</a:t>
            </a:r>
            <a:endParaRPr lang="en-US" sz="1600" dirty="0" smtClean="0">
              <a:solidFill>
                <a:srgbClr val="3F3F3F"/>
              </a:solidFill>
            </a:endParaRPr>
          </a:p>
          <a:p>
            <a:pPr marL="285750" indent="-285750">
              <a:buFont typeface="Wingdings" panose="05000000000000000000" pitchFamily="2" charset="2"/>
              <a:buChar char="§"/>
            </a:pPr>
            <a:r>
              <a:rPr lang="en-US" sz="1600" b="1" dirty="0" err="1" smtClean="0">
                <a:solidFill>
                  <a:srgbClr val="3F3F3F"/>
                </a:solidFill>
              </a:rPr>
              <a:t>LocalOrShuffle</a:t>
            </a:r>
            <a:r>
              <a:rPr lang="en-US" sz="1600" dirty="0" smtClean="0">
                <a:solidFill>
                  <a:srgbClr val="3F3F3F"/>
                </a:solidFill>
              </a:rPr>
              <a:t>	= </a:t>
            </a:r>
            <a:r>
              <a:rPr lang="en-US" sz="1600" dirty="0">
                <a:solidFill>
                  <a:srgbClr val="3F3F3F"/>
                </a:solidFill>
              </a:rPr>
              <a:t>If the target bolt has one or more tasks in the same worker process, tuples </a:t>
            </a:r>
            <a:r>
              <a:rPr lang="en-US" sz="1600" dirty="0" smtClean="0">
                <a:solidFill>
                  <a:srgbClr val="3F3F3F"/>
                </a:solidFill>
              </a:rPr>
              <a:t>will</a:t>
            </a:r>
            <a:br>
              <a:rPr lang="en-US" sz="1600" dirty="0" smtClean="0">
                <a:solidFill>
                  <a:srgbClr val="3F3F3F"/>
                </a:solidFill>
              </a:rPr>
            </a:br>
            <a:r>
              <a:rPr lang="en-US" sz="1600" dirty="0" smtClean="0">
                <a:solidFill>
                  <a:srgbClr val="3F3F3F"/>
                </a:solidFill>
              </a:rPr>
              <a:t>		   be </a:t>
            </a:r>
            <a:r>
              <a:rPr lang="en-US" sz="1600" dirty="0">
                <a:solidFill>
                  <a:srgbClr val="3F3F3F"/>
                </a:solidFill>
              </a:rPr>
              <a:t>shuffled to just those in-process tasks. Otherwise, </a:t>
            </a:r>
            <a:r>
              <a:rPr lang="en-US" sz="1600" dirty="0" smtClean="0">
                <a:solidFill>
                  <a:srgbClr val="3F3F3F"/>
                </a:solidFill>
              </a:rPr>
              <a:t>same as normal shuffle.  </a:t>
            </a:r>
            <a:endParaRPr lang="en-US" sz="1600" dirty="0" smtClean="0">
              <a:solidFill>
                <a:srgbClr val="3F3F3F"/>
              </a:solidFill>
            </a:endParaRPr>
          </a:p>
          <a:p>
            <a:r>
              <a:rPr lang="en-US" sz="1600" dirty="0">
                <a:solidFill>
                  <a:srgbClr val="3F3F3F"/>
                </a:solidFill>
              </a:rPr>
              <a:t> </a:t>
            </a:r>
            <a:endParaRPr lang="en-US" dirty="0" smtClean="0">
              <a:solidFill>
                <a:srgbClr val="3F3F3F"/>
              </a:solidFill>
            </a:endParaRPr>
          </a:p>
          <a:p>
            <a:pPr marL="285750" indent="-285750">
              <a:buFont typeface="Wingdings" panose="05000000000000000000" pitchFamily="2" charset="2"/>
              <a:buChar char="§"/>
            </a:pPr>
            <a:r>
              <a:rPr lang="en-US" sz="1600" dirty="0" smtClean="0">
                <a:solidFill>
                  <a:srgbClr val="3F3F3F"/>
                </a:solidFill>
              </a:rPr>
              <a:t>Custom groupings are possible, too.</a:t>
            </a:r>
            <a:endParaRPr lang="en-US" sz="1600" dirty="0" smtClean="0">
              <a:solidFill>
                <a:srgbClr val="3F3F3F"/>
              </a:solidFill>
            </a:endParaRPr>
          </a:p>
        </p:txBody>
      </p:sp>
      <p:grpSp>
        <p:nvGrpSpPr>
          <p:cNvPr id="27" name="Group 26"/>
          <p:cNvGrpSpPr/>
          <p:nvPr/>
        </p:nvGrpSpPr>
        <p:grpSpPr>
          <a:xfrm>
            <a:off x="2590800" y="1528097"/>
            <a:ext cx="3829916" cy="1904713"/>
            <a:chOff x="1066800" y="1219487"/>
            <a:chExt cx="3829916" cy="1904713"/>
          </a:xfrm>
        </p:grpSpPr>
        <p:sp>
          <p:nvSpPr>
            <p:cNvPr id="6" name="Oval 5"/>
            <p:cNvSpPr/>
            <p:nvPr/>
          </p:nvSpPr>
          <p:spPr>
            <a:xfrm>
              <a:off x="2485292" y="2590800"/>
              <a:ext cx="1007533" cy="53340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80808"/>
                  </a:solidFill>
                </a:rPr>
                <a:t>Bolt </a:t>
              </a:r>
              <a:r>
                <a:rPr lang="en-US" sz="1500" dirty="0" smtClean="0">
                  <a:solidFill>
                    <a:srgbClr val="080808"/>
                  </a:solidFill>
                </a:rPr>
                <a:t>C</a:t>
              </a:r>
              <a:endParaRPr lang="en-US" sz="1500" dirty="0">
                <a:solidFill>
                  <a:srgbClr val="080808"/>
                </a:solidFill>
              </a:endParaRPr>
            </a:p>
          </p:txBody>
        </p:sp>
        <p:sp>
          <p:nvSpPr>
            <p:cNvPr id="11" name="Oval 10"/>
            <p:cNvSpPr/>
            <p:nvPr/>
          </p:nvSpPr>
          <p:spPr>
            <a:xfrm>
              <a:off x="3886200" y="1219487"/>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080808"/>
                  </a:solidFill>
                </a:rPr>
                <a:t>Bolt </a:t>
              </a:r>
              <a:r>
                <a:rPr lang="en-US" sz="1500" dirty="0" smtClean="0">
                  <a:solidFill>
                    <a:srgbClr val="080808"/>
                  </a:solidFill>
                </a:rPr>
                <a:t>B</a:t>
              </a:r>
              <a:endParaRPr lang="en-US" sz="1500" dirty="0">
                <a:solidFill>
                  <a:srgbClr val="080808"/>
                </a:solidFill>
              </a:endParaRPr>
            </a:p>
          </p:txBody>
        </p:sp>
        <p:cxnSp>
          <p:nvCxnSpPr>
            <p:cNvPr id="14" name="Straight Arrow Connector 13"/>
            <p:cNvCxnSpPr>
              <a:stCxn id="15" idx="3"/>
              <a:endCxn id="16" idx="2"/>
            </p:cNvCxnSpPr>
            <p:nvPr/>
          </p:nvCxnSpPr>
          <p:spPr>
            <a:xfrm flipV="1">
              <a:off x="2017255" y="1486977"/>
              <a:ext cx="497345" cy="601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066800" y="1821658"/>
              <a:ext cx="950455" cy="533400"/>
            </a:xfrm>
            <a:prstGeom prst="rect">
              <a:avLst/>
            </a:prstGeom>
            <a:solidFill>
              <a:schemeClr val="accent6">
                <a:lumMod val="40000"/>
                <a:lumOff val="6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rgbClr val="080808"/>
                  </a:solidFill>
                </a:rPr>
                <a:t>Spout</a:t>
              </a:r>
              <a:endParaRPr lang="en-US" sz="1600" dirty="0">
                <a:solidFill>
                  <a:srgbClr val="080808"/>
                </a:solidFill>
              </a:endParaRPr>
            </a:p>
          </p:txBody>
        </p:sp>
        <p:sp>
          <p:nvSpPr>
            <p:cNvPr id="16" name="Oval 15"/>
            <p:cNvSpPr/>
            <p:nvPr/>
          </p:nvSpPr>
          <p:spPr>
            <a:xfrm>
              <a:off x="2514600" y="1219487"/>
              <a:ext cx="1010516" cy="534980"/>
            </a:xfrm>
            <a:prstGeom prst="ellipse">
              <a:avLst/>
            </a:prstGeom>
            <a:solidFill>
              <a:schemeClr val="tx1">
                <a:lumMod val="20000"/>
                <a:lumOff val="80000"/>
              </a:schemeClr>
            </a:solidFill>
            <a:ln w="38100">
              <a:solidFill>
                <a:srgbClr val="C00000"/>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smtClean="0">
                  <a:solidFill>
                    <a:srgbClr val="080808"/>
                  </a:solidFill>
                </a:rPr>
                <a:t>Bolt A</a:t>
              </a:r>
              <a:endParaRPr lang="en-US" sz="1500" dirty="0">
                <a:solidFill>
                  <a:srgbClr val="080808"/>
                </a:solidFill>
              </a:endParaRPr>
            </a:p>
          </p:txBody>
        </p:sp>
        <p:cxnSp>
          <p:nvCxnSpPr>
            <p:cNvPr id="17" name="Straight Arrow Connector 16"/>
            <p:cNvCxnSpPr>
              <a:stCxn id="15" idx="3"/>
              <a:endCxn id="6" idx="1"/>
            </p:cNvCxnSpPr>
            <p:nvPr/>
          </p:nvCxnSpPr>
          <p:spPr>
            <a:xfrm>
              <a:off x="2017255" y="2088358"/>
              <a:ext cx="615587" cy="58055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6"/>
              <a:endCxn id="11" idx="2"/>
            </p:cNvCxnSpPr>
            <p:nvPr/>
          </p:nvCxnSpPr>
          <p:spPr>
            <a:xfrm>
              <a:off x="3525116" y="1486977"/>
              <a:ext cx="361084"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itle 1"/>
          <p:cNvSpPr txBox="1"/>
          <p:nvPr/>
        </p:nvSpPr>
        <p:spPr>
          <a:xfrm>
            <a:off x="539750" y="247650"/>
            <a:ext cx="11303000" cy="843280"/>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a:solidFill>
                  <a:schemeClr val="accent1"/>
                </a:solidFill>
                <a:effectLst>
                  <a:outerShdw blurRad="38100" dist="25400" dir="5400000" algn="ctr" rotWithShape="0">
                    <a:srgbClr val="6E747A">
                      <a:alpha val="43000"/>
                    </a:srgbClr>
                  </a:outerShdw>
                </a:effectLst>
              </a:rPr>
              <a:t>Stream groupings </a:t>
            </a:r>
            <a:r>
              <a:rPr lang="en-US" sz="3600" dirty="0">
                <a:solidFill>
                  <a:schemeClr val="accent1"/>
                </a:solidFill>
                <a:effectLst>
                  <a:outerShdw blurRad="38100" dist="25400" dir="5400000" algn="ctr" rotWithShape="0">
                    <a:srgbClr val="6E747A">
                      <a:alpha val="43000"/>
                    </a:srgbClr>
                  </a:outerShdw>
                </a:effectLst>
              </a:rPr>
              <a:t>control </a:t>
            </a:r>
            <a:r>
              <a:rPr lang="en-US" sz="4400" dirty="0">
                <a:solidFill>
                  <a:schemeClr val="accent1"/>
                </a:solidFill>
                <a:effectLst>
                  <a:outerShdw blurRad="38100" dist="25400" dir="5400000" algn="ctr" rotWithShape="0">
                    <a:srgbClr val="6E747A">
                      <a:alpha val="43000"/>
                    </a:srgbClr>
                  </a:outerShdw>
                </a:effectLst>
              </a:rPr>
              <a:t>the data flow in the </a:t>
            </a:r>
            <a:r>
              <a:rPr lang="en-US" sz="4400" dirty="0" smtClean="0">
                <a:ln w="22225">
                  <a:solidFill>
                    <a:schemeClr val="accent2"/>
                  </a:solidFill>
                  <a:prstDash val="solid"/>
                </a:ln>
                <a:solidFill>
                  <a:schemeClr val="accent2">
                    <a:lumMod val="40000"/>
                    <a:lumOff val="60000"/>
                  </a:schemeClr>
                </a:solidFill>
                <a:effectLst/>
              </a:rPr>
              <a:t>DAG</a:t>
            </a:r>
            <a:endParaRPr lang="en-US" sz="4400" dirty="0" smtClean="0">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dirty="0" smtClean="0"/>
              <a:t> </a:t>
            </a:r>
            <a:r>
              <a:rPr lang="en-US" dirty="0" smtClean="0">
                <a:latin typeface="Arial" panose="020B0604020202020204" pitchFamily="34" charset="0"/>
              </a:rPr>
              <a:t>Storm core concepts</a:t>
            </a:r>
            <a:endParaRPr lang="en-US" dirty="0">
              <a:latin typeface="Arial" panose="020B0604020202020204" pitchFamily="34" charset="0"/>
            </a:endParaRPr>
          </a:p>
        </p:txBody>
      </p:sp>
      <p:sp>
        <p:nvSpPr>
          <p:cNvPr id="3" name="Content Placeholder 2"/>
          <p:cNvSpPr>
            <a:spLocks noGrp="1"/>
          </p:cNvSpPr>
          <p:nvPr>
            <p:ph idx="1"/>
          </p:nvPr>
        </p:nvSpPr>
        <p:spPr>
          <a:xfrm>
            <a:off x="838200" y="1691005"/>
            <a:ext cx="10515600" cy="4351338"/>
          </a:xfrm>
        </p:spPr>
        <p:txBody>
          <a:bodyPr/>
          <a:lstStyle/>
          <a:p>
            <a:r>
              <a:rPr lang="en-US" dirty="0" smtClean="0">
                <a:sym typeface="Wingdings" panose="05000000000000000000"/>
              </a:rPr>
              <a:t>A first look</a:t>
            </a:r>
            <a:endParaRPr lang="en-US" dirty="0" smtClean="0">
              <a:sym typeface="Wingdings" panose="05000000000000000000"/>
            </a:endParaRPr>
          </a:p>
          <a:p>
            <a:r>
              <a:rPr lang="en-US" dirty="0" smtClean="0">
                <a:sym typeface="Wingdings" panose="05000000000000000000"/>
              </a:rPr>
              <a:t>Topology</a:t>
            </a:r>
            <a:endParaRPr lang="en-US" dirty="0" smtClean="0">
              <a:sym typeface="Wingdings" panose="05000000000000000000"/>
            </a:endParaRPr>
          </a:p>
          <a:p>
            <a:r>
              <a:rPr lang="en-US" dirty="0" smtClean="0">
                <a:sym typeface="Wingdings" panose="05000000000000000000"/>
              </a:rPr>
              <a:t>Data model</a:t>
            </a:r>
            <a:endParaRPr lang="en-US" dirty="0" smtClean="0">
              <a:sym typeface="Wingdings" panose="05000000000000000000"/>
            </a:endParaRPr>
          </a:p>
          <a:p>
            <a:r>
              <a:rPr lang="en-US" dirty="0" smtClean="0">
                <a:sym typeface="Wingdings" panose="05000000000000000000"/>
              </a:rPr>
              <a:t>Spouts and bolts</a:t>
            </a:r>
            <a:endParaRPr lang="en-US" dirty="0" smtClean="0">
              <a:sym typeface="Wingdings" panose="05000000000000000000"/>
            </a:endParaRPr>
          </a:p>
          <a:p>
            <a:r>
              <a:rPr lang="en-US" dirty="0" smtClean="0">
                <a:sym typeface="Wingdings" panose="05000000000000000000"/>
              </a:rPr>
              <a:t>Groupings</a:t>
            </a:r>
            <a:endParaRPr lang="en-US" dirty="0" smtClean="0">
              <a:sym typeface="Wingdings" panose="05000000000000000000"/>
            </a:endParaRPr>
          </a:p>
          <a:p>
            <a:r>
              <a:rPr lang="en-US" b="1" dirty="0" smtClean="0">
                <a:sym typeface="Wingdings" panose="05000000000000000000"/>
              </a:rPr>
              <a:t>Parallelism – worker, executors, tasks</a:t>
            </a:r>
            <a:endParaRPr lang="en-US" b="1" dirty="0" smtClean="0">
              <a:sym typeface="Wingdings" panose="05000000000000000000"/>
            </a:endParaRPr>
          </a:p>
          <a:p>
            <a:r>
              <a:rPr lang="en-US" dirty="0" smtClean="0">
                <a:sym typeface="Wingdings" panose="05000000000000000000"/>
              </a:rPr>
              <a:t>Trident</a:t>
            </a:r>
            <a:endParaRPr lang="en-US" dirty="0" smtClean="0">
              <a:sym typeface="Wingdings" panose="05000000000000000000"/>
            </a:endParaRPr>
          </a:p>
          <a:p>
            <a:r>
              <a:rPr lang="en-US" dirty="0" smtClean="0">
                <a:sym typeface="Wingdings" panose="05000000000000000000"/>
              </a:rPr>
              <a:t>DRPC</a:t>
            </a:r>
            <a:endParaRPr lang="en-US"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2121535" y="1294130"/>
            <a:ext cx="7853680" cy="4868545"/>
          </a:xfrm>
          <a:prstGeom prst="rect">
            <a:avLst/>
          </a:prstGeom>
        </p:spPr>
      </p:pic>
      <p:sp>
        <p:nvSpPr>
          <p:cNvPr id="3" name="文本框 2"/>
          <p:cNvSpPr txBox="1"/>
          <p:nvPr/>
        </p:nvSpPr>
        <p:spPr>
          <a:xfrm>
            <a:off x="828040" y="369570"/>
            <a:ext cx="9526270" cy="762000"/>
          </a:xfrm>
          <a:prstGeom prst="rect">
            <a:avLst/>
          </a:prstGeom>
          <a:noFill/>
        </p:spPr>
        <p:txBody>
          <a:bodyPr wrap="none" rtlCol="0" anchor="t">
            <a:spAutoFit/>
          </a:bodyPr>
          <a:p>
            <a:r>
              <a:rPr lang="en-US" sz="4400" dirty="0" smtClean="0">
                <a:solidFill>
                  <a:schemeClr val="accent1">
                    <a:lumMod val="40000"/>
                    <a:lumOff val="60000"/>
                  </a:schemeClr>
                </a:solidFill>
                <a:latin typeface="Arial" panose="020B0604020202020204" pitchFamily="34" charset="0"/>
                <a:sym typeface="Wingdings" panose="05000000000000000000"/>
              </a:rPr>
              <a:t>Parallelism – worker, executors, tasks</a:t>
            </a:r>
            <a:endParaRPr lang="en-US" altLang="en-US" sz="4400" dirty="0" smtClean="0">
              <a:solidFill>
                <a:schemeClr val="accent1">
                  <a:lumMod val="40000"/>
                  <a:lumOff val="60000"/>
                </a:schemeClr>
              </a:solidFill>
              <a:latin typeface="Arial" panose="020B0604020202020204" pitchFamily="34" charset="0"/>
              <a:sym typeface="Wingdings" panose="050000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michael-noll.com/blog/uploads/Storm_worker-processes_executors_tasks.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88240" y="1436773"/>
            <a:ext cx="6008641" cy="3639338"/>
          </a:xfrm>
          <a:prstGeom prst="rect">
            <a:avLst/>
          </a:prstGeom>
          <a:noFill/>
        </p:spPr>
      </p:pic>
      <p:sp>
        <p:nvSpPr>
          <p:cNvPr id="5" name="TextBox 4"/>
          <p:cNvSpPr txBox="1"/>
          <p:nvPr/>
        </p:nvSpPr>
        <p:spPr>
          <a:xfrm>
            <a:off x="5779393" y="4614445"/>
            <a:ext cx="2331085" cy="306705"/>
          </a:xfrm>
          <a:prstGeom prst="rect">
            <a:avLst/>
          </a:prstGeom>
          <a:noFill/>
        </p:spPr>
        <p:txBody>
          <a:bodyPr wrap="none" rtlCol="0">
            <a:spAutoFit/>
          </a:bodyPr>
          <a:lstStyle/>
          <a:p>
            <a:r>
              <a:rPr lang="en-US" sz="1400" dirty="0" smtClean="0">
                <a:solidFill>
                  <a:srgbClr val="000000"/>
                </a:solidFill>
              </a:rPr>
              <a:t>Invariant:    #threads </a:t>
            </a:r>
            <a:r>
              <a:rPr lang="en-US" sz="1400" dirty="0" smtClean="0">
                <a:solidFill>
                  <a:srgbClr val="000000"/>
                </a:solidFill>
                <a:latin typeface="Times New Roman" panose="02020603050405020304"/>
                <a:cs typeface="Times New Roman" panose="02020603050405020304"/>
              </a:rPr>
              <a:t>≤</a:t>
            </a:r>
            <a:r>
              <a:rPr lang="en-US" sz="1400" dirty="0" smtClean="0">
                <a:solidFill>
                  <a:srgbClr val="000000"/>
                </a:solidFill>
              </a:rPr>
              <a:t>  #tasks</a:t>
            </a:r>
            <a:endParaRPr lang="en-US" sz="1400" dirty="0">
              <a:solidFill>
                <a:srgbClr val="000000"/>
              </a:solidFill>
            </a:endParaRPr>
          </a:p>
        </p:txBody>
      </p:sp>
      <p:sp>
        <p:nvSpPr>
          <p:cNvPr id="6" name="Title 1"/>
          <p:cNvSpPr txBox="1"/>
          <p:nvPr/>
        </p:nvSpPr>
        <p:spPr>
          <a:xfrm>
            <a:off x="621030" y="247015"/>
            <a:ext cx="9589770" cy="557530"/>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a:solidFill>
                  <a:schemeClr val="accent1"/>
                </a:solidFill>
                <a:effectLst>
                  <a:outerShdw blurRad="38100" dist="25400" dir="5400000" algn="ctr" rotWithShape="0">
                    <a:srgbClr val="6E747A">
                      <a:alpha val="43000"/>
                    </a:srgbClr>
                  </a:outerShdw>
                </a:effectLst>
              </a:rPr>
              <a:t>Worker </a:t>
            </a:r>
            <a:r>
              <a:rPr lang="en-US" sz="4400" dirty="0" smtClean="0">
                <a:solidFill>
                  <a:schemeClr val="accent1"/>
                </a:solidFill>
                <a:effectLst>
                  <a:outerShdw blurRad="38100" dist="25400" dir="5400000" algn="ctr" rotWithShape="0">
                    <a:srgbClr val="6E747A">
                      <a:alpha val="43000"/>
                    </a:srgbClr>
                  </a:outerShdw>
                </a:effectLst>
              </a:rPr>
              <a:t>processes vs. </a:t>
            </a:r>
            <a:r>
              <a:rPr lang="en-US" sz="4400" dirty="0">
                <a:solidFill>
                  <a:schemeClr val="accent1"/>
                </a:solidFill>
                <a:effectLst>
                  <a:outerShdw blurRad="38100" dist="25400" dir="5400000" algn="ctr" rotWithShape="0">
                    <a:srgbClr val="6E747A">
                      <a:alpha val="43000"/>
                    </a:srgbClr>
                  </a:outerShdw>
                </a:effectLst>
              </a:rPr>
              <a:t>Executors </a:t>
            </a:r>
            <a:r>
              <a:rPr lang="en-US" sz="4400" dirty="0" smtClean="0">
                <a:solidFill>
                  <a:schemeClr val="accent1"/>
                </a:solidFill>
                <a:effectLst>
                  <a:outerShdw blurRad="38100" dist="25400" dir="5400000" algn="ctr" rotWithShape="0">
                    <a:srgbClr val="6E747A">
                      <a:alpha val="43000"/>
                    </a:srgbClr>
                  </a:outerShdw>
                </a:effectLst>
              </a:rPr>
              <a:t>vs. </a:t>
            </a:r>
            <a:r>
              <a:rPr lang="en-US" sz="4400" dirty="0">
                <a:solidFill>
                  <a:schemeClr val="accent1"/>
                </a:solidFill>
                <a:effectLst>
                  <a:outerShdw blurRad="38100" dist="25400" dir="5400000" algn="ctr" rotWithShape="0">
                    <a:srgbClr val="6E747A">
                      <a:alpha val="43000"/>
                    </a:srgbClr>
                  </a:outerShdw>
                </a:effectLst>
              </a:rPr>
              <a:t>Tasks</a:t>
            </a:r>
            <a:endParaRPr lang="en-US" sz="4400" dirty="0">
              <a:solidFill>
                <a:schemeClr val="accent1"/>
              </a:solidFill>
              <a:effectLst>
                <a:outerShdw blurRad="38100" dist="25400" dir="5400000" algn="ctr" rotWithShape="0">
                  <a:srgbClr val="6E747A">
                    <a:alpha val="43000"/>
                  </a:srgbClr>
                </a:outerShdw>
              </a:effectLst>
            </a:endParaRPr>
          </a:p>
        </p:txBody>
      </p:sp>
      <p:sp>
        <p:nvSpPr>
          <p:cNvPr id="7" name="TextBox 6"/>
          <p:cNvSpPr txBox="1"/>
          <p:nvPr/>
        </p:nvSpPr>
        <p:spPr>
          <a:xfrm>
            <a:off x="2598284" y="5534173"/>
            <a:ext cx="5923280" cy="520065"/>
          </a:xfrm>
          <a:prstGeom prst="rect">
            <a:avLst/>
          </a:prstGeom>
          <a:noFill/>
        </p:spPr>
        <p:txBody>
          <a:bodyPr wrap="none" rtlCol="0">
            <a:spAutoFit/>
          </a:bodyPr>
          <a:lstStyle/>
          <a:p>
            <a:r>
              <a:rPr lang="en-US" sz="1400" dirty="0" smtClean="0">
                <a:solidFill>
                  <a:srgbClr val="000000"/>
                </a:solidFill>
              </a:rPr>
              <a:t>A worker process is either idle or being used by a single topology,</a:t>
            </a:r>
            <a:r>
              <a:rPr lang="en-US" sz="1400" dirty="0">
                <a:solidFill>
                  <a:srgbClr val="000000"/>
                </a:solidFill>
              </a:rPr>
              <a:t> </a:t>
            </a:r>
            <a:r>
              <a:rPr lang="en-US" sz="1400" dirty="0" smtClean="0">
                <a:solidFill>
                  <a:srgbClr val="000000"/>
                </a:solidFill>
              </a:rPr>
              <a:t>and it is never</a:t>
            </a:r>
            <a:endParaRPr lang="en-US" sz="1400" dirty="0" smtClean="0">
              <a:solidFill>
                <a:srgbClr val="000000"/>
              </a:solidFill>
            </a:endParaRPr>
          </a:p>
          <a:p>
            <a:r>
              <a:rPr lang="en-US" sz="1400" dirty="0" smtClean="0">
                <a:solidFill>
                  <a:srgbClr val="000000"/>
                </a:solidFill>
              </a:rPr>
              <a:t>shared across topologies.  The same applies to its child executors and tasks.</a:t>
            </a:r>
            <a:endParaRPr lang="en-US" sz="1400" dirty="0">
              <a:solidFill>
                <a:srgbClr val="000000"/>
              </a:solidFill>
            </a:endParaRPr>
          </a:p>
        </p:txBody>
      </p:sp>
      <p:sp>
        <p:nvSpPr>
          <p:cNvPr id="2" name="TextBox 1"/>
          <p:cNvSpPr txBox="1"/>
          <p:nvPr/>
        </p:nvSpPr>
        <p:spPr>
          <a:xfrm>
            <a:off x="1850351" y="6126838"/>
            <a:ext cx="8037195" cy="306705"/>
          </a:xfrm>
          <a:prstGeom prst="rect">
            <a:avLst/>
          </a:prstGeom>
          <a:noFill/>
        </p:spPr>
        <p:txBody>
          <a:bodyPr wrap="none" rtlCol="0">
            <a:spAutoFit/>
          </a:bodyPr>
          <a:lstStyle/>
          <a:p>
            <a:r>
              <a:rPr lang="en-US" sz="1400" dirty="0">
                <a:hlinkClick r:id="rId2"/>
              </a:rPr>
              <a:t>http://storm.incubator.apache.org/documentation/Understanding-the-parallelism-of-a-Storm-</a:t>
            </a:r>
            <a:r>
              <a:rPr lang="en-US" sz="1400" dirty="0" smtClean="0">
                <a:hlinkClick r:id="rId2"/>
              </a:rPr>
              <a:t>topology.html</a:t>
            </a:r>
            <a:r>
              <a:rPr lang="en-US" sz="1400" dirty="0" smtClean="0"/>
              <a:t> </a:t>
            </a:r>
            <a:endParaRPr lang="en-US" sz="1400"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www.michael-noll.com/blog/uploads/Storm_example_of_a_running_topology.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50465" y="1089660"/>
            <a:ext cx="6372225" cy="5552440"/>
          </a:xfrm>
          <a:prstGeom prst="rect">
            <a:avLst/>
          </a:prstGeom>
          <a:noFill/>
        </p:spPr>
      </p:pic>
      <p:sp>
        <p:nvSpPr>
          <p:cNvPr id="5" name="Title 1"/>
          <p:cNvSpPr txBox="1"/>
          <p:nvPr/>
        </p:nvSpPr>
        <p:spPr>
          <a:xfrm>
            <a:off x="593090" y="192278"/>
            <a:ext cx="8229600" cy="557784"/>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Example of a running topology</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66470" y="1381125"/>
            <a:ext cx="8518525" cy="4095750"/>
          </a:xfrm>
          <a:prstGeom prst="rect">
            <a:avLst/>
          </a:prstGeom>
          <a:noFill/>
          <a:ln>
            <a:noFill/>
          </a:ln>
          <a:effectLst/>
        </p:spPr>
      </p:pic>
      <p:sp>
        <p:nvSpPr>
          <p:cNvPr id="5" name="Title 1"/>
          <p:cNvSpPr txBox="1"/>
          <p:nvPr/>
        </p:nvSpPr>
        <p:spPr>
          <a:xfrm>
            <a:off x="634365" y="301498"/>
            <a:ext cx="8229600" cy="557784"/>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Code to configure this topology</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1"/>
          <p:cNvSpPr txBox="1"/>
          <p:nvPr/>
        </p:nvSpPr>
        <p:spPr>
          <a:xfrm>
            <a:off x="634365" y="301498"/>
            <a:ext cx="8229600" cy="557784"/>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altLang="zh-CN" sz="4400" dirty="0" smtClean="0">
                <a:solidFill>
                  <a:schemeClr val="accent1"/>
                </a:solidFill>
                <a:effectLst>
                  <a:outerShdw blurRad="38100" dist="25400" dir="5400000" algn="ctr" rotWithShape="0">
                    <a:srgbClr val="6E747A">
                      <a:alpha val="43000"/>
                    </a:srgbClr>
                  </a:outerShdw>
                </a:effectLst>
              </a:rPr>
              <a:t>Trident</a:t>
            </a:r>
            <a:endParaRPr altLang="zh-CN"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741805" y="1089025"/>
            <a:ext cx="8708390" cy="5248910"/>
          </a:xfrm>
          <a:prstGeom prst="rect">
            <a:avLst/>
          </a:prstGeom>
        </p:spPr>
      </p:pic>
      <p:sp>
        <p:nvSpPr>
          <p:cNvPr id="5" name="Title 1"/>
          <p:cNvSpPr txBox="1"/>
          <p:nvPr/>
        </p:nvSpPr>
        <p:spPr>
          <a:xfrm>
            <a:off x="634365" y="301498"/>
            <a:ext cx="8229600" cy="557784"/>
          </a:xfrm>
          <a:prstGeom prst="rect">
            <a:avLst/>
          </a:prstGeom>
        </p:spPr>
        <p:txBody>
          <a:bodyPr vert="horz" lIns="91440" tIns="45720" rIns="91440" bIns="45720" rtlCol="0" anchor="ctr">
            <a:noAutofit/>
            <a:scene3d>
              <a:camera prst="orthographicFront"/>
              <a:lightRig rig="threePt" dir="t"/>
            </a:scene3d>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DRPC</a:t>
            </a:r>
            <a:endParaRPr lang="en-US" sz="4400" dirty="0" smtClean="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1850" y="486833"/>
            <a:ext cx="10515600" cy="1336675"/>
          </a:xfrm>
        </p:spPr>
        <p:txBody>
          <a:bodyPr>
            <a:normAutofit/>
          </a:bodyPr>
          <a:lstStyle/>
          <a:p>
            <a:r>
              <a:rPr lang="en-US" dirty="0" smtClean="0">
                <a:solidFill>
                  <a:schemeClr val="tx1"/>
                </a:solidFill>
                <a:sym typeface="+mn-ea"/>
              </a:rPr>
              <a:t>Operating Storm</a:t>
            </a:r>
            <a:endParaRPr lang="en-US" altLang="en-US" dirty="0" smtClean="0">
              <a:solidFill>
                <a:schemeClr val="tx1"/>
              </a:solidFill>
              <a:sym typeface="+mn-ea"/>
            </a:endParaRPr>
          </a:p>
        </p:txBody>
      </p:sp>
      <p:sp>
        <p:nvSpPr>
          <p:cNvPr id="3" name="文本框 2"/>
          <p:cNvSpPr txBox="1"/>
          <p:nvPr/>
        </p:nvSpPr>
        <p:spPr>
          <a:xfrm>
            <a:off x="569595" y="1823720"/>
            <a:ext cx="7015480" cy="3992880"/>
          </a:xfrm>
          <a:prstGeom prst="rect">
            <a:avLst/>
          </a:prstGeom>
          <a:noFill/>
        </p:spPr>
        <p:txBody>
          <a:bodyPr wrap="square" rtlCol="0" anchor="t">
            <a:spAutoFit/>
          </a:bodyPr>
          <a:p>
            <a:pPr marL="457200" indent="-457200">
              <a:buFont typeface="Arial" panose="020B0604020202020204" pitchFamily="34" charset="0"/>
              <a:buChar char="•"/>
            </a:pPr>
            <a:r>
              <a:rPr lang="en-US" sz="3200" dirty="0" smtClean="0">
                <a:solidFill>
                  <a:schemeClr val="tx1"/>
                </a:solidFill>
                <a:sym typeface="Wingdings" panose="05000000000000000000"/>
              </a:rPr>
              <a:t>Storm architecture</a:t>
            </a:r>
            <a:endParaRPr lang="en-US" sz="3200" dirty="0" smtClean="0">
              <a:solidFill>
                <a:schemeClr val="tx1"/>
              </a:solidFill>
              <a:sym typeface="Wingdings" panose="05000000000000000000"/>
            </a:endParaRPr>
          </a:p>
          <a:p>
            <a:pPr marL="457200" indent="-457200">
              <a:buFont typeface="Arial" panose="020B0604020202020204" pitchFamily="34" charset="0"/>
              <a:buChar char="•"/>
            </a:pPr>
            <a:r>
              <a:rPr lang="en-US" sz="3200" dirty="0" smtClean="0">
                <a:solidFill>
                  <a:schemeClr val="tx1"/>
                </a:solidFill>
                <a:sym typeface="Wingdings" panose="05000000000000000000"/>
              </a:rPr>
              <a:t>Storm hardware specs</a:t>
            </a:r>
            <a:endParaRPr lang="en-US" sz="3200" dirty="0" smtClean="0">
              <a:solidFill>
                <a:schemeClr val="tx1"/>
              </a:solidFill>
              <a:sym typeface="Wingdings" panose="05000000000000000000"/>
            </a:endParaRPr>
          </a:p>
          <a:p>
            <a:pPr marL="457200" indent="-457200">
              <a:buFont typeface="Arial" panose="020B0604020202020204" pitchFamily="34" charset="0"/>
              <a:buChar char="•"/>
            </a:pPr>
            <a:r>
              <a:rPr lang="en-US" sz="3200" dirty="0" smtClean="0">
                <a:solidFill>
                  <a:schemeClr val="tx1"/>
                </a:solidFill>
                <a:sym typeface="Wingdings" panose="05000000000000000000"/>
              </a:rPr>
              <a:t>Deploying </a:t>
            </a:r>
            <a:r>
              <a:rPr lang="en-US" sz="3200" dirty="0">
                <a:solidFill>
                  <a:schemeClr val="tx1"/>
                </a:solidFill>
                <a:sym typeface="Wingdings" panose="05000000000000000000"/>
              </a:rPr>
              <a:t>Storm </a:t>
            </a:r>
            <a:endParaRPr lang="en-US" sz="3200" dirty="0" smtClean="0">
              <a:solidFill>
                <a:schemeClr val="tx1"/>
              </a:solidFill>
              <a:sym typeface="Wingdings" panose="05000000000000000000"/>
            </a:endParaRPr>
          </a:p>
          <a:p>
            <a:pPr marL="457200" indent="-457200">
              <a:buFont typeface="Arial" panose="020B0604020202020204" pitchFamily="34" charset="0"/>
              <a:buChar char="•"/>
            </a:pPr>
            <a:r>
              <a:rPr lang="en-US" sz="3200" dirty="0" smtClean="0">
                <a:solidFill>
                  <a:schemeClr val="tx1"/>
                </a:solidFill>
                <a:sym typeface="Wingdings" panose="05000000000000000000"/>
              </a:rPr>
              <a:t>Monitoring </a:t>
            </a:r>
            <a:r>
              <a:rPr lang="en-US" sz="3200" dirty="0">
                <a:solidFill>
                  <a:schemeClr val="tx1"/>
                </a:solidFill>
                <a:sym typeface="Wingdings" panose="05000000000000000000"/>
              </a:rPr>
              <a:t>Storm </a:t>
            </a:r>
            <a:endParaRPr lang="en-US" sz="3200" dirty="0" smtClean="0">
              <a:solidFill>
                <a:schemeClr val="tx1"/>
              </a:solidFill>
              <a:sym typeface="Wingdings" panose="05000000000000000000"/>
            </a:endParaRPr>
          </a:p>
          <a:p>
            <a:pPr marL="914400" lvl="1" indent="-457200">
              <a:buFont typeface="Wingdings" panose="05000000000000000000" charset="0"/>
              <a:buChar char="ü"/>
            </a:pPr>
            <a:r>
              <a:rPr lang="en-US" sz="3200" dirty="0">
                <a:solidFill>
                  <a:schemeClr val="tx1"/>
                </a:solidFill>
                <a:sym typeface="Wingdings" panose="05000000000000000000"/>
              </a:rPr>
              <a:t>Storm </a:t>
            </a:r>
            <a:r>
              <a:rPr lang="en-US" sz="3200" dirty="0" smtClean="0">
                <a:solidFill>
                  <a:schemeClr val="tx1"/>
                </a:solidFill>
                <a:sym typeface="Wingdings" panose="05000000000000000000"/>
              </a:rPr>
              <a:t>topologies</a:t>
            </a:r>
            <a:endParaRPr lang="en-US" sz="3200" dirty="0" smtClean="0">
              <a:solidFill>
                <a:schemeClr val="tx1"/>
              </a:solidFill>
              <a:sym typeface="Wingdings" panose="05000000000000000000"/>
            </a:endParaRPr>
          </a:p>
          <a:p>
            <a:pPr marL="914400" lvl="1" indent="-457200">
              <a:buFont typeface="Wingdings" panose="05000000000000000000" charset="0"/>
              <a:buChar char="ü"/>
            </a:pPr>
            <a:r>
              <a:rPr lang="en-US" sz="3200" dirty="0">
                <a:solidFill>
                  <a:schemeClr val="tx1"/>
                </a:solidFill>
                <a:sym typeface="Wingdings" panose="05000000000000000000"/>
              </a:rPr>
              <a:t>Storm itself</a:t>
            </a:r>
            <a:endParaRPr lang="en-US" sz="3200" dirty="0" smtClean="0">
              <a:solidFill>
                <a:schemeClr val="tx1"/>
              </a:solidFill>
              <a:sym typeface="Wingdings" panose="05000000000000000000"/>
            </a:endParaRPr>
          </a:p>
          <a:p>
            <a:pPr marL="914400" lvl="1" indent="-457200">
              <a:buFont typeface="Wingdings" panose="05000000000000000000" charset="0"/>
              <a:buChar char="ü"/>
            </a:pPr>
            <a:r>
              <a:rPr lang="en-US" sz="3200" dirty="0" smtClean="0">
                <a:solidFill>
                  <a:schemeClr val="tx1"/>
                </a:solidFill>
                <a:sym typeface="Wingdings" panose="05000000000000000000"/>
              </a:rPr>
              <a:t>ZooKeeper</a:t>
            </a:r>
            <a:endParaRPr lang="en-US" sz="3200" dirty="0" smtClean="0">
              <a:solidFill>
                <a:schemeClr val="tx1"/>
              </a:solidFill>
              <a:sym typeface="Wingdings" panose="05000000000000000000"/>
            </a:endParaRPr>
          </a:p>
          <a:p>
            <a:pPr marL="457200" indent="-457200">
              <a:buFont typeface="Arial" panose="020B0604020202020204" pitchFamily="34" charset="0"/>
              <a:buChar char="•"/>
            </a:pPr>
            <a:r>
              <a:rPr lang="en-US" sz="3200" dirty="0" smtClean="0">
                <a:solidFill>
                  <a:schemeClr val="tx1"/>
                </a:solidFill>
                <a:sym typeface="Wingdings" panose="05000000000000000000"/>
              </a:rPr>
              <a:t>Ops-related references</a:t>
            </a:r>
            <a:endParaRPr lang="en-US" altLang="en-US" sz="3200" dirty="0" smtClean="0">
              <a:solidFill>
                <a:schemeClr val="tx1"/>
              </a:solidFill>
              <a:sym typeface="Wingdings" panose="05000000000000000000"/>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73050"/>
            <a:ext cx="10515600" cy="918210"/>
          </a:xfrm>
        </p:spPr>
        <p:txBody>
          <a:bodyPr/>
          <a:p>
            <a:pPr algn="l"/>
            <a:r>
              <a:rPr lang="zh-CN" altLang="en-US">
                <a:solidFill>
                  <a:schemeClr val="accent1"/>
                </a:solidFill>
                <a:effectLst>
                  <a:outerShdw blurRad="38100" dist="25400" dir="5400000" algn="ctr" rotWithShape="0">
                    <a:srgbClr val="6E747A">
                      <a:alpha val="43000"/>
                    </a:srgbClr>
                  </a:outerShdw>
                </a:effectLst>
              </a:rPr>
              <a:t>简介</a:t>
            </a:r>
            <a:endParaRPr lang="zh-CN" altLang="en-US">
              <a:solidFill>
                <a:schemeClr val="accent1"/>
              </a:solidFill>
              <a:effectLst>
                <a:outerShdw blurRad="38100" dist="25400" dir="5400000" algn="ctr" rotWithShape="0">
                  <a:srgbClr val="6E747A">
                    <a:alpha val="43000"/>
                  </a:srgbClr>
                </a:outerShdw>
              </a:effectLst>
            </a:endParaRPr>
          </a:p>
        </p:txBody>
      </p:sp>
      <p:sp>
        <p:nvSpPr>
          <p:cNvPr id="3" name="内容占位符 2"/>
          <p:cNvSpPr>
            <a:spLocks noGrp="1"/>
          </p:cNvSpPr>
          <p:nvPr>
            <p:ph idx="1"/>
          </p:nvPr>
        </p:nvSpPr>
        <p:spPr>
          <a:xfrm>
            <a:off x="838200" y="1456690"/>
            <a:ext cx="10515600" cy="4351338"/>
          </a:xfrm>
        </p:spPr>
        <p:txBody>
          <a:bodyPr>
            <a:normAutofit/>
          </a:bodyPr>
          <a:p>
            <a:r>
              <a:rPr lang="en-US" altLang="zh-CN" kern="0" noProof="0" dirty="0" smtClean="0">
                <a:ln>
                  <a:noFill/>
                </a:ln>
                <a:effectLst/>
                <a:uLnTx/>
                <a:uFillTx/>
                <a:latin typeface="+mn-ea"/>
                <a:sym typeface="+mn-ea"/>
              </a:rPr>
              <a:t>Storm</a:t>
            </a:r>
            <a:r>
              <a:rPr lang="zh-CN" altLang="en-US" kern="0" noProof="0" dirty="0" smtClean="0">
                <a:ln>
                  <a:noFill/>
                </a:ln>
                <a:effectLst/>
                <a:uLnTx/>
                <a:uFillTx/>
                <a:latin typeface="+mn-ea"/>
                <a:sym typeface="+mn-ea"/>
              </a:rPr>
              <a:t>是一个分布式的实时数据处理系统</a:t>
            </a:r>
            <a:endParaRPr lang="zh-CN" altLang="en-US"/>
          </a:p>
          <a:p>
            <a:r>
              <a:rPr lang="zh-CN" altLang="en-US">
                <a:solidFill>
                  <a:schemeClr val="accent1"/>
                </a:solidFill>
                <a:effectLst>
                  <a:outerShdw blurRad="38100" dist="25400" dir="5400000" algn="ctr" rotWithShape="0">
                    <a:srgbClr val="6E747A">
                      <a:alpha val="43000"/>
                    </a:srgbClr>
                  </a:outerShdw>
                </a:effectLst>
              </a:rPr>
              <a:t>特点</a:t>
            </a:r>
            <a:endParaRPr lang="zh-CN" altLang="en-US">
              <a:solidFill>
                <a:schemeClr val="accent1"/>
              </a:solidFill>
              <a:effectLst>
                <a:outerShdw blurRad="38100" dist="25400" dir="5400000" algn="ctr" rotWithShape="0">
                  <a:srgbClr val="6E747A">
                    <a:alpha val="43000"/>
                  </a:srgbClr>
                </a:outerShdw>
              </a:effectLst>
            </a:endParaRPr>
          </a:p>
          <a:p>
            <a:pPr lvl="1">
              <a:buFont typeface="Wingdings" panose="05000000000000000000" charset="0"/>
              <a:buChar char="Ø"/>
            </a:pPr>
            <a:r>
              <a:rPr lang="zh-CN" altLang="en-US"/>
              <a:t>分布式</a:t>
            </a:r>
            <a:endParaRPr lang="zh-CN" altLang="en-US"/>
          </a:p>
          <a:p>
            <a:pPr lvl="1">
              <a:buFont typeface="Wingdings" panose="05000000000000000000" charset="0"/>
              <a:buChar char="Ø"/>
            </a:pPr>
            <a:r>
              <a:rPr lang="zh-CN" altLang="en-US"/>
              <a:t>可靠性</a:t>
            </a:r>
            <a:r>
              <a:rPr lang="en-US" altLang="zh-CN"/>
              <a:t>(</a:t>
            </a:r>
            <a:r>
              <a:rPr lang="zh-CN" altLang="en-US" kern="0" noProof="0" dirty="0" smtClean="0">
                <a:ln>
                  <a:noFill/>
                </a:ln>
                <a:effectLst/>
                <a:uLnTx/>
                <a:uFillTx/>
                <a:latin typeface="黑体" panose="02010609060101010101" charset="-122"/>
                <a:ea typeface="黑体" panose="02010609060101010101" charset="-122"/>
                <a:sym typeface="+mn-ea"/>
              </a:rPr>
              <a:t>保证数据无丢失</a:t>
            </a:r>
            <a:r>
              <a:rPr lang="en-US" altLang="zh-CN" kern="0" noProof="0" dirty="0" smtClean="0">
                <a:ln>
                  <a:noFill/>
                </a:ln>
                <a:effectLst/>
                <a:uLnTx/>
                <a:uFillTx/>
                <a:latin typeface="黑体" panose="02010609060101010101" charset="-122"/>
                <a:ea typeface="黑体" panose="02010609060101010101" charset="-122"/>
                <a:sym typeface="+mn-ea"/>
              </a:rPr>
              <a:t>,at least once)</a:t>
            </a:r>
            <a:endParaRPr lang="en-US" altLang="zh-CN" kern="0" noProof="0" dirty="0" smtClean="0">
              <a:ln>
                <a:noFill/>
              </a:ln>
              <a:effectLst/>
              <a:uLnTx/>
              <a:uFillTx/>
              <a:latin typeface="黑体" panose="02010609060101010101" charset="-122"/>
              <a:ea typeface="黑体" panose="02010609060101010101" charset="-122"/>
              <a:sym typeface="+mn-ea"/>
            </a:endParaRPr>
          </a:p>
          <a:p>
            <a:pPr lvl="1">
              <a:buFont typeface="Wingdings" panose="05000000000000000000" charset="0"/>
              <a:buChar char="Ø"/>
            </a:pPr>
            <a:r>
              <a:rPr lang="zh-CN" altLang="en-US"/>
              <a:t>容错性</a:t>
            </a:r>
            <a:endParaRPr lang="zh-CN" altLang="en-US"/>
          </a:p>
          <a:p>
            <a:pPr lvl="1">
              <a:buFont typeface="Wingdings" panose="05000000000000000000" charset="0"/>
              <a:buChar char="Ø"/>
            </a:pPr>
            <a:r>
              <a:rPr lang="zh-CN" altLang="zh-CN"/>
              <a:t>编程简单</a:t>
            </a:r>
            <a:endParaRPr lang="zh-CN" altLang="zh-CN"/>
          </a:p>
          <a:p>
            <a:pPr lvl="1">
              <a:buFont typeface="Wingdings" panose="05000000000000000000" charset="0"/>
              <a:buChar char="Ø"/>
            </a:pPr>
            <a:r>
              <a:rPr lang="zh-CN" altLang="zh-CN"/>
              <a:t>支持多种语言</a:t>
            </a:r>
            <a:endParaRPr lang="zh-CN" altLang="zh-CN"/>
          </a:p>
          <a:p>
            <a:pPr lvl="1">
              <a:buFont typeface="Wingdings" panose="05000000000000000000" charset="0"/>
              <a:buChar char="Ø"/>
            </a:pPr>
            <a:r>
              <a:rPr lang="zh-CN" altLang="zh-CN"/>
              <a:t>可扩展</a:t>
            </a:r>
            <a:endParaRPr lang="zh-CN"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7854195" y="3501366"/>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endParaRPr lang="en-US" sz="1400" dirty="0" smtClean="0"/>
          </a:p>
        </p:txBody>
      </p:sp>
      <p:sp>
        <p:nvSpPr>
          <p:cNvPr id="2" name="Title 1"/>
          <p:cNvSpPr>
            <a:spLocks noGrp="1"/>
          </p:cNvSpPr>
          <p:nvPr>
            <p:ph type="title"/>
          </p:nvPr>
        </p:nvSpPr>
        <p:spPr>
          <a:xfrm>
            <a:off x="511175" y="141605"/>
            <a:ext cx="10515600" cy="781685"/>
          </a:xfrm>
        </p:spPr>
        <p:txBody>
          <a:bodyPr/>
          <a:lstStyle/>
          <a:p>
            <a:r>
              <a:rPr lang="en-US" dirty="0" smtClean="0">
                <a:solidFill>
                  <a:schemeClr val="accent1"/>
                </a:solidFill>
                <a:effectLst>
                  <a:outerShdw blurRad="38100" dist="25400" dir="5400000" algn="ctr" rotWithShape="0">
                    <a:srgbClr val="6E747A">
                      <a:alpha val="43000"/>
                    </a:srgbClr>
                  </a:outerShdw>
                </a:effectLst>
              </a:rPr>
              <a:t>Storm architecture</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graphicFrame>
        <p:nvGraphicFramePr>
          <p:cNvPr id="7" name="Table 6"/>
          <p:cNvGraphicFramePr>
            <a:graphicFrameLocks noGrp="1"/>
          </p:cNvGraphicFramePr>
          <p:nvPr/>
        </p:nvGraphicFramePr>
        <p:xfrm>
          <a:off x="2239010" y="4124960"/>
          <a:ext cx="7802245" cy="2580640"/>
        </p:xfrm>
        <a:graphic>
          <a:graphicData uri="http://schemas.openxmlformats.org/drawingml/2006/table">
            <a:tbl>
              <a:tblPr firstRow="1" bandRow="1">
                <a:tableStyleId>{5C22544A-7EE6-4342-B048-85BDC9FD1C3A}</a:tableStyleId>
              </a:tblPr>
              <a:tblGrid>
                <a:gridCol w="1103630"/>
                <a:gridCol w="1181735"/>
                <a:gridCol w="5516880"/>
              </a:tblGrid>
              <a:tr h="311150">
                <a:tc>
                  <a:txBody>
                    <a:bodyPr/>
                    <a:lstStyle/>
                    <a:p>
                      <a:r>
                        <a:rPr lang="en-US" sz="1200" dirty="0" smtClean="0"/>
                        <a:t>Hadoop v1</a:t>
                      </a:r>
                      <a:endParaRPr lang="en-US" sz="1200" dirty="0"/>
                    </a:p>
                  </a:txBody>
                  <a:tcPr marL="82296" marR="82296" marT="41148" marB="41148"/>
                </a:tc>
                <a:tc>
                  <a:txBody>
                    <a:bodyPr/>
                    <a:lstStyle/>
                    <a:p>
                      <a:r>
                        <a:rPr lang="en-US" sz="1200" dirty="0" smtClean="0"/>
                        <a:t>Storm</a:t>
                      </a:r>
                      <a:endParaRPr lang="en-US" sz="1200" dirty="0"/>
                    </a:p>
                  </a:txBody>
                  <a:tcPr marL="82296" marR="82296" marT="41148" marB="41148"/>
                </a:tc>
                <a:tc>
                  <a:txBody>
                    <a:bodyPr/>
                    <a:lstStyle/>
                    <a:p>
                      <a:endParaRPr lang="en-US" sz="1200" dirty="0"/>
                    </a:p>
                  </a:txBody>
                  <a:tcPr marL="82296" marR="82296" marT="41148" marB="41148"/>
                </a:tc>
              </a:tr>
              <a:tr h="815975">
                <a:tc>
                  <a:txBody>
                    <a:bodyPr/>
                    <a:lstStyle/>
                    <a:p>
                      <a:r>
                        <a:rPr lang="en-US" sz="1200" dirty="0" err="1" smtClean="0"/>
                        <a:t>JobTracker</a:t>
                      </a:r>
                      <a:endParaRPr lang="en-US" sz="1200" dirty="0"/>
                    </a:p>
                  </a:txBody>
                  <a:tcPr marL="82296" marR="82296" marT="41148" marB="41148"/>
                </a:tc>
                <a:tc>
                  <a:txBody>
                    <a:bodyPr/>
                    <a:lstStyle/>
                    <a:p>
                      <a:r>
                        <a:rPr lang="en-US" sz="1200" b="1" dirty="0" smtClean="0"/>
                        <a:t>Nimbus</a:t>
                      </a:r>
                      <a:br>
                        <a:rPr lang="en-US" sz="1200" b="1" dirty="0" smtClean="0"/>
                      </a:br>
                      <a:r>
                        <a:rPr lang="en-US" sz="1200" b="1" dirty="0" smtClean="0"/>
                        <a:t>(only 1)</a:t>
                      </a:r>
                      <a:endParaRPr lang="en-US" sz="1200" b="1" dirty="0" smtClean="0"/>
                    </a:p>
                    <a:p>
                      <a:r>
                        <a:rPr lang="en-US" sz="1200" b="1" dirty="0"/>
                        <a:t>(1.0.0</a:t>
                      </a:r>
                      <a:r>
                        <a:rPr lang="zh-CN" sz="1200" b="1" dirty="0"/>
                        <a:t>之后支持多个</a:t>
                      </a:r>
                      <a:r>
                        <a:rPr lang="en-US" altLang="zh-CN" sz="1200" b="1" dirty="0"/>
                        <a:t>)</a:t>
                      </a:r>
                      <a:endParaRPr lang="en-US" altLang="zh-CN" sz="1200" b="1" dirty="0"/>
                    </a:p>
                  </a:txBody>
                  <a:tcPr marL="82296" marR="82296" marT="41148" marB="41148"/>
                </a:tc>
                <a:tc>
                  <a:txBody>
                    <a:bodyPr/>
                    <a:lstStyle/>
                    <a:p>
                      <a:pPr marL="285750" indent="-285750">
                        <a:buFont typeface="Wingdings" panose="05000000000000000000" pitchFamily="2" charset="2"/>
                        <a:buChar char="§"/>
                      </a:pPr>
                      <a:r>
                        <a:rPr lang="en-US" sz="1200" dirty="0" smtClean="0"/>
                        <a:t>distributes </a:t>
                      </a:r>
                      <a:r>
                        <a:rPr lang="en-US" sz="1200" baseline="0" dirty="0" smtClean="0"/>
                        <a:t>code around cluster</a:t>
                      </a:r>
                      <a:endParaRPr lang="en-US" sz="1200" baseline="0" dirty="0" smtClean="0"/>
                    </a:p>
                    <a:p>
                      <a:pPr marL="285750" indent="-285750">
                        <a:buFont typeface="Wingdings" panose="05000000000000000000" pitchFamily="2" charset="2"/>
                        <a:buChar char="§"/>
                      </a:pPr>
                      <a:r>
                        <a:rPr lang="en-US" sz="1200" baseline="0" dirty="0" smtClean="0"/>
                        <a:t>assigns tasks to machines/supervisors</a:t>
                      </a:r>
                      <a:endParaRPr lang="en-US" sz="1200" baseline="0" dirty="0" smtClean="0"/>
                    </a:p>
                    <a:p>
                      <a:pPr marL="285750" indent="-285750">
                        <a:buFont typeface="Wingdings" panose="05000000000000000000" pitchFamily="2" charset="2"/>
                        <a:buChar char="§"/>
                      </a:pPr>
                      <a:r>
                        <a:rPr lang="en-US" sz="1200" baseline="0" dirty="0" smtClean="0"/>
                        <a:t>failure monitoring</a:t>
                      </a:r>
                      <a:endParaRPr lang="en-US" sz="1200" baseline="0" dirty="0" smtClean="0"/>
                    </a:p>
                    <a:p>
                      <a:pPr marL="285750" indent="-285750">
                        <a:buFont typeface="Wingdings" panose="05000000000000000000" pitchFamily="2" charset="2"/>
                        <a:buChar char="§"/>
                      </a:pPr>
                      <a:r>
                        <a:rPr lang="en-US" sz="1200" baseline="0" dirty="0" smtClean="0"/>
                        <a:t>is fail-fast and stateless (you can “kill -9” it)</a:t>
                      </a:r>
                      <a:endParaRPr lang="en-US" sz="1200" dirty="0"/>
                    </a:p>
                  </a:txBody>
                  <a:tcPr marL="82296" marR="82296" marT="41148" marB="41148"/>
                </a:tc>
              </a:tr>
              <a:tr h="815975">
                <a:tc>
                  <a:txBody>
                    <a:bodyPr/>
                    <a:lstStyle/>
                    <a:p>
                      <a:r>
                        <a:rPr lang="en-US" sz="1200" dirty="0" err="1" smtClean="0"/>
                        <a:t>TaskTracker</a:t>
                      </a:r>
                      <a:endParaRPr lang="en-US" sz="1200" dirty="0"/>
                    </a:p>
                  </a:txBody>
                  <a:tcPr marL="82296" marR="82296" marT="41148" marB="41148">
                    <a:solidFill>
                      <a:srgbClr val="C3E6D1"/>
                    </a:solidFill>
                  </a:tcPr>
                </a:tc>
                <a:tc>
                  <a:txBody>
                    <a:bodyPr/>
                    <a:lstStyle/>
                    <a:p>
                      <a:r>
                        <a:rPr lang="en-US" sz="1200" b="1" dirty="0" smtClean="0"/>
                        <a:t>Supervisor</a:t>
                      </a:r>
                      <a:br>
                        <a:rPr lang="en-US" sz="1200" b="1" dirty="0" smtClean="0"/>
                      </a:br>
                      <a:r>
                        <a:rPr lang="en-US" sz="1200" b="1" dirty="0" smtClean="0"/>
                        <a:t>(many)</a:t>
                      </a:r>
                      <a:endParaRPr lang="en-US" sz="1200" b="1" dirty="0"/>
                    </a:p>
                  </a:txBody>
                  <a:tcPr marL="82296" marR="82296" marT="41148" marB="41148">
                    <a:solidFill>
                      <a:srgbClr val="C3E6D1"/>
                    </a:solidFill>
                  </a:tcPr>
                </a:tc>
                <a:tc>
                  <a:txBody>
                    <a:bodyPr/>
                    <a:lstStyle/>
                    <a:p>
                      <a:pPr marL="285750" indent="-285750">
                        <a:buFont typeface="Wingdings" panose="05000000000000000000" pitchFamily="2" charset="2"/>
                        <a:buChar char="§"/>
                      </a:pPr>
                      <a:r>
                        <a:rPr lang="en-US" sz="1200" dirty="0" smtClean="0"/>
                        <a:t>listens for work assigned to its machine</a:t>
                      </a:r>
                      <a:endParaRPr lang="en-US" sz="1200" dirty="0" smtClean="0"/>
                    </a:p>
                    <a:p>
                      <a:pPr marL="285750" indent="-285750">
                        <a:buFont typeface="Wingdings" panose="05000000000000000000" pitchFamily="2" charset="2"/>
                        <a:buChar char="§"/>
                      </a:pPr>
                      <a:r>
                        <a:rPr lang="en-US" sz="1200" dirty="0" smtClean="0"/>
                        <a:t>starts and stops worker processes as necessary based</a:t>
                      </a:r>
                      <a:r>
                        <a:rPr lang="en-US" sz="1200" baseline="0" dirty="0" smtClean="0"/>
                        <a:t> </a:t>
                      </a:r>
                      <a:r>
                        <a:rPr lang="en-US" sz="1200" dirty="0" smtClean="0"/>
                        <a:t>on Nimbus</a:t>
                      </a:r>
                      <a:endParaRPr lang="en-US" sz="1200" dirty="0" smtClean="0"/>
                    </a:p>
                    <a:p>
                      <a:pPr marL="285750" indent="-285750">
                        <a:buFont typeface="Wingdings" panose="05000000000000000000" pitchFamily="2" charset="2"/>
                        <a:buChar char="§"/>
                      </a:pPr>
                      <a:r>
                        <a:rPr lang="en-US" sz="1200" baseline="0" dirty="0" smtClean="0"/>
                        <a:t>is fail-fast and stateless (you can “kill -9” it)</a:t>
                      </a:r>
                      <a:endParaRPr lang="en-US" sz="1200" baseline="0" dirty="0" smtClean="0"/>
                    </a:p>
                    <a:p>
                      <a:pPr marL="285750" indent="-285750">
                        <a:buFont typeface="Wingdings" panose="05000000000000000000" pitchFamily="2" charset="2"/>
                        <a:buChar char="§"/>
                      </a:pPr>
                      <a:r>
                        <a:rPr lang="en-US" sz="1200" baseline="0" dirty="0" smtClean="0"/>
                        <a:t>shuts down worker processes with “kill -9”, too</a:t>
                      </a:r>
                      <a:endParaRPr lang="en-US" sz="1200" dirty="0" smtClean="0"/>
                    </a:p>
                  </a:txBody>
                  <a:tcPr marL="82296" marR="82296" marT="41148" marB="41148">
                    <a:solidFill>
                      <a:srgbClr val="C3E6D1"/>
                    </a:solidFill>
                  </a:tcPr>
                </a:tc>
              </a:tr>
              <a:tr h="637540">
                <a:tc>
                  <a:txBody>
                    <a:bodyPr/>
                    <a:lstStyle/>
                    <a:p>
                      <a:r>
                        <a:rPr lang="en-US" sz="1200" dirty="0" smtClean="0"/>
                        <a:t>MR job</a:t>
                      </a:r>
                      <a:endParaRPr lang="en-US" sz="1200" dirty="0"/>
                    </a:p>
                  </a:txBody>
                  <a:tcPr marL="82296" marR="82296" marT="41148" marB="41148">
                    <a:solidFill>
                      <a:schemeClr val="bg1">
                        <a:lumMod val="85000"/>
                      </a:schemeClr>
                    </a:solidFill>
                  </a:tcPr>
                </a:tc>
                <a:tc>
                  <a:txBody>
                    <a:bodyPr/>
                    <a:lstStyle/>
                    <a:p>
                      <a:r>
                        <a:rPr lang="en-US" sz="1200" b="1" dirty="0" smtClean="0"/>
                        <a:t>Topology</a:t>
                      </a:r>
                      <a:endParaRPr lang="en-US" sz="1200" b="1" dirty="0"/>
                    </a:p>
                  </a:txBody>
                  <a:tcPr marL="82296" marR="82296" marT="41148" marB="41148">
                    <a:solidFill>
                      <a:schemeClr val="bg1">
                        <a:lumMod val="85000"/>
                      </a:schemeClr>
                    </a:solidFill>
                  </a:tcPr>
                </a:tc>
                <a:tc>
                  <a:txBody>
                    <a:bodyPr/>
                    <a:lstStyle/>
                    <a:p>
                      <a:pPr marL="285750" indent="-285750">
                        <a:buFont typeface="Wingdings" panose="05000000000000000000" pitchFamily="2" charset="2"/>
                        <a:buChar char="§"/>
                      </a:pPr>
                      <a:r>
                        <a:rPr lang="en-US" sz="1200" dirty="0" smtClean="0"/>
                        <a:t>processes messages forever (or until you kill it)</a:t>
                      </a:r>
                      <a:endParaRPr lang="en-US" sz="1200" dirty="0" smtClean="0"/>
                    </a:p>
                    <a:p>
                      <a:pPr marL="285750" indent="-285750">
                        <a:buFont typeface="Wingdings" panose="05000000000000000000" pitchFamily="2" charset="2"/>
                        <a:buChar char="§"/>
                      </a:pPr>
                      <a:r>
                        <a:rPr lang="en-US" sz="1200" dirty="0" smtClean="0"/>
                        <a:t>a running topology consists of many worker processes spread across many machines</a:t>
                      </a:r>
                      <a:endParaRPr lang="en-US" sz="1200" dirty="0"/>
                    </a:p>
                  </a:txBody>
                  <a:tcPr marL="82296" marR="82296" marT="41148" marB="41148">
                    <a:solidFill>
                      <a:schemeClr val="bg1">
                        <a:lumMod val="85000"/>
                      </a:schemeClr>
                    </a:solidFill>
                  </a:tcPr>
                </a:tc>
              </a:tr>
            </a:tbl>
          </a:graphicData>
        </a:graphic>
      </p:graphicFrame>
      <p:sp>
        <p:nvSpPr>
          <p:cNvPr id="8" name="Rectangle 7"/>
          <p:cNvSpPr/>
          <p:nvPr/>
        </p:nvSpPr>
        <p:spPr>
          <a:xfrm>
            <a:off x="2729951" y="2121150"/>
            <a:ext cx="1401701" cy="539174"/>
          </a:xfrm>
          <a:prstGeom prst="rect">
            <a:avLst/>
          </a:prstGeom>
          <a:solidFill>
            <a:schemeClr val="bg2"/>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threePt" dir="t"/>
            </a:scene3d>
          </a:bodyPr>
          <a:lstStyle/>
          <a:p>
            <a:pPr algn="ctr"/>
            <a:r>
              <a:rPr lang="en-US" sz="1400" dirty="0" smtClean="0">
                <a:solidFill>
                  <a:schemeClr val="accent1"/>
                </a:solidFill>
                <a:effectLst>
                  <a:outerShdw blurRad="38100" dist="25400" dir="5400000" algn="ctr" rotWithShape="0">
                    <a:srgbClr val="6E747A">
                      <a:alpha val="43000"/>
                    </a:srgbClr>
                  </a:outerShdw>
                </a:effectLst>
              </a:rPr>
              <a:t>Nimbus</a:t>
            </a:r>
            <a:endParaRPr lang="en-US" sz="1400" dirty="0" smtClean="0">
              <a:solidFill>
                <a:schemeClr val="accent1"/>
              </a:solidFill>
              <a:effectLst>
                <a:outerShdw blurRad="38100" dist="25400" dir="5400000" algn="ctr" rotWithShape="0">
                  <a:srgbClr val="6E747A">
                    <a:alpha val="43000"/>
                  </a:srgbClr>
                </a:outerShdw>
              </a:effectLst>
            </a:endParaRPr>
          </a:p>
        </p:txBody>
      </p:sp>
      <p:sp>
        <p:nvSpPr>
          <p:cNvPr id="9" name="Rectangle 8"/>
          <p:cNvSpPr/>
          <p:nvPr/>
        </p:nvSpPr>
        <p:spPr>
          <a:xfrm>
            <a:off x="5266417" y="1446816"/>
            <a:ext cx="1401701" cy="539174"/>
          </a:xfrm>
          <a:prstGeom prst="rect">
            <a:avLst/>
          </a:prstGeom>
          <a:solidFill>
            <a:schemeClr val="accent6"/>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ZooKeeper</a:t>
            </a:r>
            <a:endParaRPr lang="en-US" sz="1400" dirty="0" smtClean="0"/>
          </a:p>
        </p:txBody>
      </p:sp>
      <p:sp>
        <p:nvSpPr>
          <p:cNvPr id="12" name="Rectangle 11"/>
          <p:cNvSpPr/>
          <p:nvPr/>
        </p:nvSpPr>
        <p:spPr>
          <a:xfrm>
            <a:off x="5266417" y="2138390"/>
            <a:ext cx="1401701" cy="539174"/>
          </a:xfrm>
          <a:prstGeom prst="rect">
            <a:avLst/>
          </a:prstGeom>
          <a:solidFill>
            <a:schemeClr val="accent6"/>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ZooKeeper</a:t>
            </a:r>
            <a:endParaRPr lang="en-US" sz="1400" dirty="0" smtClean="0"/>
          </a:p>
        </p:txBody>
      </p:sp>
      <p:sp>
        <p:nvSpPr>
          <p:cNvPr id="13" name="Rectangle 12"/>
          <p:cNvSpPr/>
          <p:nvPr/>
        </p:nvSpPr>
        <p:spPr>
          <a:xfrm>
            <a:off x="5266417" y="2829964"/>
            <a:ext cx="1401701" cy="539174"/>
          </a:xfrm>
          <a:prstGeom prst="rect">
            <a:avLst/>
          </a:prstGeom>
          <a:solidFill>
            <a:schemeClr val="accent6"/>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ZooKeeper</a:t>
            </a:r>
            <a:endParaRPr lang="en-US" sz="1400" dirty="0" smtClean="0"/>
          </a:p>
        </p:txBody>
      </p:sp>
      <p:sp>
        <p:nvSpPr>
          <p:cNvPr id="14" name="Rectangle 13"/>
          <p:cNvSpPr/>
          <p:nvPr/>
        </p:nvSpPr>
        <p:spPr>
          <a:xfrm>
            <a:off x="7854195" y="1446816"/>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endParaRPr lang="en-US" sz="1400" dirty="0" smtClean="0"/>
          </a:p>
        </p:txBody>
      </p:sp>
      <p:sp>
        <p:nvSpPr>
          <p:cNvPr id="15" name="Rectangle 14"/>
          <p:cNvSpPr/>
          <p:nvPr/>
        </p:nvSpPr>
        <p:spPr>
          <a:xfrm>
            <a:off x="7854195" y="2138390"/>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endParaRPr lang="en-US" sz="1400" dirty="0" smtClean="0"/>
          </a:p>
        </p:txBody>
      </p:sp>
      <p:sp>
        <p:nvSpPr>
          <p:cNvPr id="16" name="Rectangle 15"/>
          <p:cNvSpPr/>
          <p:nvPr/>
        </p:nvSpPr>
        <p:spPr>
          <a:xfrm>
            <a:off x="7854195" y="2819878"/>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endParaRPr lang="en-US" sz="1400" dirty="0" smtClean="0"/>
          </a:p>
        </p:txBody>
      </p:sp>
      <p:sp>
        <p:nvSpPr>
          <p:cNvPr id="18" name="Rectangle 17"/>
          <p:cNvSpPr/>
          <p:nvPr/>
        </p:nvSpPr>
        <p:spPr>
          <a:xfrm>
            <a:off x="7854195" y="775115"/>
            <a:ext cx="1401701" cy="539174"/>
          </a:xfrm>
          <a:prstGeom prst="rect">
            <a:avLst/>
          </a:prstGeom>
          <a:solidFill>
            <a:schemeClr val="accent2">
              <a:lumMod val="75000"/>
            </a:schemeClr>
          </a:solidFill>
          <a:ln>
            <a:noFill/>
          </a:ln>
          <a:effectLst>
            <a:outerShdw blurRad="50800" dist="38100" dir="27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Supervisor</a:t>
            </a:r>
            <a:endParaRPr lang="en-US" sz="1400" dirty="0" smtClean="0"/>
          </a:p>
        </p:txBody>
      </p:sp>
      <p:sp>
        <p:nvSpPr>
          <p:cNvPr id="19" name="Left-Right Arrow 18"/>
          <p:cNvSpPr/>
          <p:nvPr/>
        </p:nvSpPr>
        <p:spPr>
          <a:xfrm>
            <a:off x="4419180" y="2252948"/>
            <a:ext cx="599017" cy="28756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
        <p:nvSpPr>
          <p:cNvPr id="20" name="Left-Right Arrow 19"/>
          <p:cNvSpPr/>
          <p:nvPr/>
        </p:nvSpPr>
        <p:spPr>
          <a:xfrm>
            <a:off x="6955669" y="2261568"/>
            <a:ext cx="599017" cy="287560"/>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err="1"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79375"/>
            <a:ext cx="10515600" cy="1024255"/>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Storm architecture</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pic>
        <p:nvPicPr>
          <p:cNvPr id="21" name="Picture 20"/>
          <p:cNvPicPr>
            <a:picLocks noChangeAspect="1"/>
          </p:cNvPicPr>
          <p:nvPr/>
        </p:nvPicPr>
        <p:blipFill>
          <a:blip r:embed="rId1"/>
          <a:stretch>
            <a:fillRect/>
          </a:stretch>
        </p:blipFill>
        <p:spPr>
          <a:xfrm>
            <a:off x="1403985" y="1388745"/>
            <a:ext cx="8256270" cy="48768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4370" y="187325"/>
            <a:ext cx="10515600" cy="891540"/>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Storm architecture: ZooKeeper</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92175" y="1101217"/>
            <a:ext cx="8456178" cy="5255490"/>
          </a:xfrm>
        </p:spPr>
        <p:txBody>
          <a:bodyPr/>
          <a:lstStyle/>
          <a:p>
            <a:r>
              <a:rPr lang="en-US" sz="2000" dirty="0" smtClean="0">
                <a:sym typeface="Wingdings" panose="05000000000000000000"/>
              </a:rPr>
              <a:t>Storm requires </a:t>
            </a:r>
            <a:r>
              <a:rPr lang="en-US" sz="2000" b="1" dirty="0" smtClean="0">
                <a:sym typeface="Wingdings" panose="05000000000000000000"/>
              </a:rPr>
              <a:t>ZooKeeper</a:t>
            </a:r>
            <a:endParaRPr lang="en-US" sz="2000" b="1" dirty="0" smtClean="0">
              <a:sym typeface="Wingdings" panose="05000000000000000000"/>
            </a:endParaRPr>
          </a:p>
          <a:p>
            <a:pPr lvl="1"/>
            <a:r>
              <a:rPr lang="en-US" sz="1800" dirty="0" smtClean="0">
                <a:sym typeface="Wingdings" panose="05000000000000000000"/>
              </a:rPr>
              <a:t>0.9.2+ uses ZK 3.4.5</a:t>
            </a:r>
            <a:endParaRPr lang="en-US" sz="1800" dirty="0" smtClean="0">
              <a:sym typeface="Wingdings" panose="05000000000000000000"/>
            </a:endParaRPr>
          </a:p>
          <a:p>
            <a:pPr lvl="1"/>
            <a:r>
              <a:rPr lang="en-US" sz="1800" dirty="0" smtClean="0">
                <a:sym typeface="Wingdings" panose="05000000000000000000"/>
              </a:rPr>
              <a:t>Storm typically puts less load on ZK than Kafka (but ZK is still a bottleneck), but caution: often you have many more Storm nodes than Kafka nodes</a:t>
            </a:r>
            <a:endParaRPr lang="en-US" sz="1800" dirty="0">
              <a:sym typeface="Wingdings" panose="05000000000000000000"/>
            </a:endParaRPr>
          </a:p>
          <a:p>
            <a:r>
              <a:rPr lang="en-US" sz="2000" dirty="0" smtClean="0">
                <a:sym typeface="Wingdings" panose="05000000000000000000"/>
              </a:rPr>
              <a:t>ZooKeeper</a:t>
            </a:r>
            <a:endParaRPr lang="en-US" sz="2000" dirty="0" smtClean="0">
              <a:sym typeface="Wingdings" panose="05000000000000000000"/>
            </a:endParaRPr>
          </a:p>
          <a:p>
            <a:pPr lvl="1"/>
            <a:r>
              <a:rPr lang="en-US" sz="1800" dirty="0" smtClean="0">
                <a:sym typeface="Wingdings" panose="05000000000000000000"/>
              </a:rPr>
              <a:t>NOT used for message passing, which is done via </a:t>
            </a:r>
            <a:r>
              <a:rPr lang="en-US" sz="1800" dirty="0" err="1" smtClean="0">
                <a:sym typeface="Wingdings" panose="05000000000000000000"/>
              </a:rPr>
              <a:t>Netty</a:t>
            </a:r>
            <a:r>
              <a:rPr lang="en-US" sz="1800" dirty="0" smtClean="0">
                <a:sym typeface="Wingdings" panose="05000000000000000000"/>
              </a:rPr>
              <a:t> in 0.9</a:t>
            </a:r>
            <a:endParaRPr lang="en-US" sz="1800" dirty="0" smtClean="0">
              <a:sym typeface="Wingdings" panose="05000000000000000000"/>
            </a:endParaRPr>
          </a:p>
          <a:p>
            <a:pPr lvl="1"/>
            <a:r>
              <a:rPr lang="en-US" sz="1800" dirty="0" smtClean="0">
                <a:sym typeface="Wingdings" panose="05000000000000000000"/>
              </a:rPr>
              <a:t>Used for coordination purposes, and to store state and statistics</a:t>
            </a:r>
            <a:endParaRPr lang="en-US" sz="1800" dirty="0" smtClean="0">
              <a:sym typeface="Wingdings" panose="05000000000000000000"/>
            </a:endParaRPr>
          </a:p>
          <a:p>
            <a:pPr lvl="2"/>
            <a:r>
              <a:rPr lang="en-US" sz="1600" dirty="0" smtClean="0">
                <a:sym typeface="Wingdings" panose="05000000000000000000"/>
              </a:rPr>
              <a:t>Register + discover Supervisors, detect failed nodes, …</a:t>
            </a:r>
            <a:endParaRPr lang="en-US" sz="1600" dirty="0" smtClean="0">
              <a:sym typeface="Wingdings" panose="05000000000000000000"/>
            </a:endParaRPr>
          </a:p>
          <a:p>
            <a:pPr lvl="3"/>
            <a:r>
              <a:rPr lang="en-US" sz="1400" dirty="0" smtClean="0">
                <a:sym typeface="Wingdings" panose="05000000000000000000"/>
              </a:rPr>
              <a:t>Example: To add a new Supervisor node, just start it.</a:t>
            </a:r>
            <a:endParaRPr lang="en-US" sz="1400" dirty="0" smtClean="0">
              <a:sym typeface="Wingdings" panose="05000000000000000000"/>
            </a:endParaRPr>
          </a:p>
          <a:p>
            <a:pPr lvl="2"/>
            <a:r>
              <a:rPr lang="en-US" sz="1600" dirty="0" smtClean="0">
                <a:sym typeface="Wingdings" panose="05000000000000000000"/>
              </a:rPr>
              <a:t>This allows Storm’s components to be stateless.  “kill -9” away!</a:t>
            </a:r>
            <a:endParaRPr lang="en-US" sz="1600" dirty="0" smtClean="0">
              <a:sym typeface="Wingdings" panose="05000000000000000000"/>
            </a:endParaRPr>
          </a:p>
          <a:p>
            <a:pPr lvl="3"/>
            <a:r>
              <a:rPr lang="en-US" sz="1400" dirty="0" smtClean="0">
                <a:sym typeface="Wingdings" panose="05000000000000000000"/>
              </a:rPr>
              <a:t>Example: Supervisors/Nimbus can be restarted without affecting running topologies.</a:t>
            </a:r>
            <a:endParaRPr lang="en-US" sz="1400" dirty="0" smtClean="0">
              <a:sym typeface="Wingdings" panose="05000000000000000000"/>
            </a:endParaRPr>
          </a:p>
          <a:p>
            <a:pPr lvl="1"/>
            <a:r>
              <a:rPr lang="en-US" sz="1800" dirty="0" smtClean="0">
                <a:sym typeface="Wingdings" panose="05000000000000000000"/>
              </a:rPr>
              <a:t>Used for heartbeats </a:t>
            </a:r>
            <a:endParaRPr lang="en-US" sz="1800" dirty="0" smtClean="0">
              <a:sym typeface="Wingdings" panose="05000000000000000000"/>
            </a:endParaRPr>
          </a:p>
          <a:p>
            <a:pPr lvl="2"/>
            <a:r>
              <a:rPr lang="en-US" sz="1600" dirty="0" smtClean="0">
                <a:sym typeface="Wingdings" panose="05000000000000000000"/>
              </a:rPr>
              <a:t>Workers heartbeat the status of child executor threads to Nimbus via ZK.</a:t>
            </a:r>
            <a:endParaRPr lang="en-US" sz="1600" dirty="0" smtClean="0">
              <a:sym typeface="Wingdings" panose="05000000000000000000"/>
            </a:endParaRPr>
          </a:p>
          <a:p>
            <a:pPr lvl="2"/>
            <a:r>
              <a:rPr lang="en-US" sz="1600" dirty="0">
                <a:sym typeface="Wingdings" panose="05000000000000000000"/>
              </a:rPr>
              <a:t>S</a:t>
            </a:r>
            <a:r>
              <a:rPr lang="en-US" sz="1600" dirty="0" smtClean="0">
                <a:sym typeface="Wingdings" panose="05000000000000000000"/>
              </a:rPr>
              <a:t>upervisor processes heartbeat their own status to Nimbus via ZK.</a:t>
            </a:r>
            <a:endParaRPr lang="en-US" sz="1600" dirty="0" smtClean="0">
              <a:sym typeface="Wingdings" panose="05000000000000000000"/>
            </a:endParaRPr>
          </a:p>
          <a:p>
            <a:pPr lvl="1"/>
            <a:r>
              <a:rPr lang="en-US" sz="1800" dirty="0">
                <a:sym typeface="Wingdings" panose="05000000000000000000"/>
              </a:rPr>
              <a:t>Stores recent task errors (deleted on topology shutdown)</a:t>
            </a:r>
            <a:endParaRPr lang="en-US" sz="1800" dirty="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170" y="201930"/>
            <a:ext cx="10515600" cy="1040765"/>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Storm architecture: fault tolerance</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06425" y="1253490"/>
            <a:ext cx="10515600" cy="4351338"/>
          </a:xfrm>
        </p:spPr>
        <p:txBody>
          <a:bodyPr/>
          <a:lstStyle/>
          <a:p>
            <a:r>
              <a:rPr lang="en-US" sz="2000" dirty="0" smtClean="0">
                <a:sym typeface="Wingdings" panose="05000000000000000000"/>
              </a:rPr>
              <a:t>What happens when </a:t>
            </a:r>
            <a:r>
              <a:rPr lang="en-US" sz="2000" b="1" dirty="0" smtClean="0">
                <a:sym typeface="Wingdings" panose="05000000000000000000"/>
              </a:rPr>
              <a:t>Nimbus</a:t>
            </a:r>
            <a:r>
              <a:rPr lang="en-US" sz="2000" dirty="0" smtClean="0">
                <a:sym typeface="Wingdings" panose="05000000000000000000"/>
              </a:rPr>
              <a:t> dies (master node)?</a:t>
            </a:r>
            <a:endParaRPr lang="en-US" sz="2000" dirty="0" smtClean="0">
              <a:sym typeface="Wingdings" panose="05000000000000000000"/>
            </a:endParaRPr>
          </a:p>
          <a:p>
            <a:pPr lvl="1"/>
            <a:r>
              <a:rPr lang="en-US" sz="1800" dirty="0" smtClean="0"/>
              <a:t>If Nimbus is run under process supervision as recommended (e.g. via </a:t>
            </a:r>
            <a:r>
              <a:rPr lang="en-US" sz="1800" dirty="0" smtClean="0">
                <a:hlinkClick r:id="rId1"/>
              </a:rPr>
              <a:t>supervisord</a:t>
            </a:r>
            <a:r>
              <a:rPr lang="en-US" sz="1800" dirty="0" smtClean="0"/>
              <a:t>), it will restart like nothing happened.</a:t>
            </a:r>
            <a:endParaRPr lang="en-US" sz="1800" dirty="0" smtClean="0"/>
          </a:p>
          <a:p>
            <a:pPr lvl="1"/>
            <a:r>
              <a:rPr lang="en-US" sz="1800" dirty="0" smtClean="0"/>
              <a:t>While Nimbus is down:</a:t>
            </a:r>
            <a:endParaRPr lang="en-US" sz="1800" dirty="0" smtClean="0"/>
          </a:p>
          <a:p>
            <a:pPr lvl="2"/>
            <a:r>
              <a:rPr lang="en-US" sz="1600" dirty="0" smtClean="0"/>
              <a:t>Existing topologies will continue to run, but you </a:t>
            </a:r>
            <a:r>
              <a:rPr lang="en-US" sz="1600" dirty="0"/>
              <a:t>cannot submit new topologies</a:t>
            </a:r>
            <a:r>
              <a:rPr lang="en-US" sz="1600" dirty="0" smtClean="0"/>
              <a:t>.</a:t>
            </a:r>
            <a:endParaRPr lang="en-US" sz="1600" dirty="0" smtClean="0"/>
          </a:p>
          <a:p>
            <a:pPr lvl="2"/>
            <a:r>
              <a:rPr lang="en-US" sz="1600" dirty="0" smtClean="0"/>
              <a:t>Running worker processes will not be affected.  Also, Supervisors will restart their (local) workers if needed.  However, failed tasks will not be reassigned to other machines, as this is the responsibility of Nimbus.</a:t>
            </a:r>
            <a:endParaRPr lang="en-US" sz="1600" dirty="0" smtClean="0"/>
          </a:p>
          <a:p>
            <a:r>
              <a:rPr lang="en-US" sz="2000" dirty="0" smtClean="0"/>
              <a:t>What happens when a </a:t>
            </a:r>
            <a:r>
              <a:rPr lang="en-US" sz="2000" b="1" dirty="0" smtClean="0"/>
              <a:t>Supervisor</a:t>
            </a:r>
            <a:r>
              <a:rPr lang="en-US" sz="2000" dirty="0" smtClean="0"/>
              <a:t> dies (slave node)?</a:t>
            </a:r>
            <a:endParaRPr lang="en-US" sz="2000" dirty="0" smtClean="0"/>
          </a:p>
          <a:p>
            <a:pPr lvl="1"/>
            <a:r>
              <a:rPr lang="en-US" sz="1800" dirty="0" smtClean="0"/>
              <a:t>If Supervisor run under process supervision as recommended (e.g. via </a:t>
            </a:r>
            <a:r>
              <a:rPr lang="en-US" sz="1800" dirty="0" err="1" smtClean="0"/>
              <a:t>supervisord</a:t>
            </a:r>
            <a:r>
              <a:rPr lang="en-US" sz="1800" dirty="0" smtClean="0"/>
              <a:t>), will restart like nothing happened.</a:t>
            </a:r>
            <a:endParaRPr lang="en-US" sz="1800" dirty="0" smtClean="0"/>
          </a:p>
          <a:p>
            <a:pPr lvl="1"/>
            <a:r>
              <a:rPr lang="en-US" sz="1800" dirty="0" smtClean="0"/>
              <a:t>Running worker processes will not be affected.</a:t>
            </a:r>
            <a:endParaRPr lang="en-US" sz="1800" dirty="0" smtClean="0"/>
          </a:p>
          <a:p>
            <a:r>
              <a:rPr lang="en-US" sz="2000" dirty="0" smtClean="0"/>
              <a:t>What happens when a </a:t>
            </a:r>
            <a:r>
              <a:rPr lang="en-US" sz="2000" b="1" dirty="0" smtClean="0"/>
              <a:t>worker process </a:t>
            </a:r>
            <a:r>
              <a:rPr lang="en-US" sz="2000" dirty="0" smtClean="0"/>
              <a:t>dies?</a:t>
            </a:r>
            <a:endParaRPr lang="en-US" sz="2000" dirty="0" smtClean="0"/>
          </a:p>
          <a:p>
            <a:pPr lvl="1"/>
            <a:r>
              <a:rPr lang="en-US" sz="1800" dirty="0" smtClean="0"/>
              <a:t>It's parent Supervisor will restart it.  </a:t>
            </a:r>
            <a:r>
              <a:rPr lang="en-US" sz="1800" dirty="0"/>
              <a:t>If it continuously fails on startup and is unable to heartbeat to Nimbus, Nimbus will reassign the worker to another machine.</a:t>
            </a:r>
            <a:endParaRPr lang="en-US" sz="1800" dirty="0" smtClean="0"/>
          </a:p>
          <a:p>
            <a:pPr lvl="1"/>
            <a:endParaRPr lang="en-US" dirty="0" smtClean="0"/>
          </a:p>
          <a:p>
            <a:pPr lvl="1"/>
            <a:endParaRPr lang="en-US" sz="1800" dirty="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55" y="403860"/>
            <a:ext cx="10515600" cy="701675"/>
          </a:xfrm>
        </p:spPr>
        <p:txBody>
          <a:bodyPr>
            <a:noAutofit/>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Storm hardware specs</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70535" y="1512570"/>
            <a:ext cx="10515600" cy="4351338"/>
          </a:xfrm>
        </p:spPr>
        <p:txBody>
          <a:bodyPr/>
          <a:lstStyle/>
          <a:p>
            <a:r>
              <a:rPr lang="en-US" dirty="0" smtClean="0">
                <a:sym typeface="Wingdings" panose="05000000000000000000"/>
              </a:rPr>
              <a:t>ZooKeeper</a:t>
            </a:r>
            <a:endParaRPr lang="en-US" dirty="0" smtClean="0">
              <a:sym typeface="Wingdings" panose="05000000000000000000"/>
            </a:endParaRPr>
          </a:p>
          <a:p>
            <a:pPr lvl="1"/>
            <a:r>
              <a:rPr lang="en-US" sz="1800" dirty="0" smtClean="0">
                <a:sym typeface="Wingdings" panose="05000000000000000000"/>
              </a:rPr>
              <a:t>Preferably use dedicated machines because ZK is a bottleneck for Storm</a:t>
            </a:r>
            <a:endParaRPr lang="en-US" sz="1800" dirty="0" smtClean="0">
              <a:sym typeface="Wingdings" panose="05000000000000000000"/>
            </a:endParaRPr>
          </a:p>
          <a:p>
            <a:pPr lvl="2"/>
            <a:r>
              <a:rPr lang="en-US" sz="1600" dirty="0" smtClean="0">
                <a:sym typeface="Wingdings" panose="05000000000000000000"/>
              </a:rPr>
              <a:t>1 ZK instance per machine</a:t>
            </a:r>
            <a:endParaRPr lang="en-US" sz="1600" dirty="0" smtClean="0">
              <a:sym typeface="Wingdings" panose="05000000000000000000"/>
            </a:endParaRPr>
          </a:p>
          <a:p>
            <a:pPr lvl="2"/>
            <a:r>
              <a:rPr lang="en-US" sz="1600" dirty="0" smtClean="0">
                <a:sym typeface="Wingdings" panose="05000000000000000000"/>
              </a:rPr>
              <a:t>Using VMs may work in some situations.  Keep in mind other VMs or processes running on the shared host machine may impact ZK performance, particularly if they cause I/O load. </a:t>
            </a:r>
            <a:r>
              <a:rPr lang="en-US" sz="1600" dirty="0">
                <a:sym typeface="Wingdings" panose="05000000000000000000"/>
              </a:rPr>
              <a:t>(</a:t>
            </a:r>
            <a:r>
              <a:rPr lang="en-US" sz="1600" dirty="0">
                <a:sym typeface="Wingdings" panose="05000000000000000000"/>
                <a:hlinkClick r:id="rId1"/>
              </a:rPr>
              <a:t>source</a:t>
            </a:r>
            <a:r>
              <a:rPr lang="en-US" sz="1600" dirty="0" smtClean="0">
                <a:sym typeface="Wingdings" panose="05000000000000000000"/>
              </a:rPr>
              <a:t>)</a:t>
            </a:r>
            <a:endParaRPr lang="en-US" sz="1600" dirty="0" smtClean="0">
              <a:sym typeface="Wingdings" panose="05000000000000000000"/>
            </a:endParaRPr>
          </a:p>
          <a:p>
            <a:pPr lvl="1"/>
            <a:r>
              <a:rPr lang="en-US" sz="1800" dirty="0" smtClean="0">
                <a:sym typeface="Wingdings" panose="05000000000000000000"/>
              </a:rPr>
              <a:t>I/O is a bottleneck for ZooKeeper</a:t>
            </a:r>
            <a:endParaRPr lang="en-US" sz="1800" dirty="0" smtClean="0">
              <a:sym typeface="Wingdings" panose="05000000000000000000"/>
            </a:endParaRPr>
          </a:p>
          <a:p>
            <a:pPr lvl="2"/>
            <a:r>
              <a:rPr lang="en-US" sz="1600" dirty="0" smtClean="0">
                <a:sym typeface="Wingdings" panose="05000000000000000000"/>
              </a:rPr>
              <a:t>Put </a:t>
            </a:r>
            <a:r>
              <a:rPr lang="en-US" sz="1600" dirty="0">
                <a:sym typeface="Wingdings" panose="05000000000000000000"/>
              </a:rPr>
              <a:t>ZK storage on its own disk </a:t>
            </a:r>
            <a:r>
              <a:rPr lang="en-US" sz="1600" dirty="0" smtClean="0">
                <a:sym typeface="Wingdings" panose="05000000000000000000"/>
              </a:rPr>
              <a:t>device</a:t>
            </a:r>
            <a:endParaRPr lang="en-US" sz="1600" dirty="0" smtClean="0">
              <a:sym typeface="Wingdings" panose="05000000000000000000"/>
            </a:endParaRPr>
          </a:p>
          <a:p>
            <a:pPr lvl="2"/>
            <a:r>
              <a:rPr lang="en-US" sz="1600" dirty="0">
                <a:sym typeface="Wingdings" panose="05000000000000000000"/>
              </a:rPr>
              <a:t>SSD’s dramatically improve </a:t>
            </a:r>
            <a:r>
              <a:rPr lang="en-US" sz="1600" dirty="0" smtClean="0">
                <a:sym typeface="Wingdings" panose="05000000000000000000"/>
              </a:rPr>
              <a:t>performance</a:t>
            </a:r>
            <a:endParaRPr lang="en-US" sz="1600" dirty="0">
              <a:sym typeface="Wingdings" panose="05000000000000000000"/>
            </a:endParaRPr>
          </a:p>
          <a:p>
            <a:pPr lvl="2"/>
            <a:r>
              <a:rPr lang="en-US" sz="1600" dirty="0">
                <a:sym typeface="Wingdings" panose="05000000000000000000"/>
              </a:rPr>
              <a:t>Normally, ZK will sync to disk on every write</a:t>
            </a:r>
            <a:r>
              <a:rPr lang="en-US" sz="1600" dirty="0" smtClean="0">
                <a:sym typeface="Wingdings" panose="05000000000000000000"/>
              </a:rPr>
              <a:t>, and that causes two seeks (1x for the data, 1x for the data log).  This may add up significantly when all the workers are </a:t>
            </a:r>
            <a:r>
              <a:rPr lang="en-US" sz="1600" dirty="0" err="1" smtClean="0">
                <a:sym typeface="Wingdings" panose="05000000000000000000"/>
              </a:rPr>
              <a:t>heartbeating</a:t>
            </a:r>
            <a:r>
              <a:rPr lang="en-US" sz="1600" dirty="0" smtClean="0">
                <a:sym typeface="Wingdings" panose="05000000000000000000"/>
              </a:rPr>
              <a:t> to ZK. (</a:t>
            </a:r>
            <a:r>
              <a:rPr lang="en-US" sz="1600" dirty="0" smtClean="0">
                <a:sym typeface="Wingdings" panose="05000000000000000000"/>
                <a:hlinkClick r:id="rId1"/>
              </a:rPr>
              <a:t>source</a:t>
            </a:r>
            <a:r>
              <a:rPr lang="en-US" sz="1600" dirty="0" smtClean="0">
                <a:sym typeface="Wingdings" panose="05000000000000000000"/>
              </a:rPr>
              <a:t>)</a:t>
            </a:r>
            <a:endParaRPr lang="en-US" sz="1600" dirty="0" smtClean="0">
              <a:sym typeface="Wingdings" panose="05000000000000000000"/>
            </a:endParaRPr>
          </a:p>
          <a:p>
            <a:pPr lvl="2"/>
            <a:r>
              <a:rPr lang="en-US" sz="1600" dirty="0" smtClean="0">
                <a:sym typeface="Wingdings" panose="05000000000000000000"/>
              </a:rPr>
              <a:t>Monitor I/O load on the ZK nodes</a:t>
            </a:r>
            <a:endParaRPr lang="en-US" sz="1600" dirty="0" smtClean="0">
              <a:sym typeface="Wingdings" panose="05000000000000000000"/>
            </a:endParaRPr>
          </a:p>
          <a:p>
            <a:pPr lvl="1"/>
            <a:r>
              <a:rPr lang="en-US" sz="1800" dirty="0" smtClean="0">
                <a:sym typeface="Wingdings" panose="05000000000000000000"/>
              </a:rPr>
              <a:t>Preferably run ZK ensembles with nodes &gt;= 3 in production environments so that you can tolerate the failure of 1 ZK server (incl. e.g. maintenance)</a:t>
            </a:r>
            <a:endParaRPr lang="en-US" sz="18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9235"/>
            <a:ext cx="10515600" cy="877570"/>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Storm hardware specs</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703705"/>
            <a:ext cx="10515600" cy="4351338"/>
          </a:xfrm>
        </p:spPr>
        <p:txBody>
          <a:bodyPr/>
          <a:lstStyle/>
          <a:p>
            <a:r>
              <a:rPr lang="en-US" dirty="0" smtClean="0">
                <a:sym typeface="Wingdings" panose="05000000000000000000"/>
              </a:rPr>
              <a:t>Nimbus aka master node</a:t>
            </a:r>
            <a:endParaRPr lang="en-US" dirty="0" smtClean="0">
              <a:sym typeface="Wingdings" panose="05000000000000000000"/>
            </a:endParaRPr>
          </a:p>
          <a:p>
            <a:pPr lvl="1"/>
            <a:r>
              <a:rPr lang="en-US" sz="1800" dirty="0" smtClean="0">
                <a:sym typeface="Wingdings" panose="05000000000000000000"/>
              </a:rPr>
              <a:t>Comparatively little load on Nimbus, so a medium-sized machine suffices</a:t>
            </a:r>
            <a:endParaRPr lang="en-US" sz="1800" dirty="0" smtClean="0">
              <a:sym typeface="Wingdings" panose="05000000000000000000"/>
            </a:endParaRPr>
          </a:p>
          <a:p>
            <a:pPr lvl="1"/>
            <a:r>
              <a:rPr lang="en-US" sz="1800" dirty="0" smtClean="0">
                <a:sym typeface="Wingdings" panose="05000000000000000000"/>
              </a:rPr>
              <a:t>EC2 example: m1.xlarge @ </a:t>
            </a:r>
            <a:r>
              <a:rPr lang="it-IT" sz="1800" dirty="0">
                <a:sym typeface="Wingdings" panose="05000000000000000000"/>
              </a:rPr>
              <a:t>$</a:t>
            </a:r>
            <a:r>
              <a:rPr lang="it-IT" sz="1800" dirty="0" smtClean="0">
                <a:sym typeface="Wingdings" panose="05000000000000000000"/>
              </a:rPr>
              <a:t>0.27/hour</a:t>
            </a:r>
            <a:endParaRPr lang="it-IT" sz="1800" dirty="0" smtClean="0">
              <a:sym typeface="Wingdings" panose="05000000000000000000"/>
            </a:endParaRPr>
          </a:p>
          <a:p>
            <a:pPr lvl="1"/>
            <a:r>
              <a:rPr lang="it-IT" sz="1800" dirty="0" smtClean="0">
                <a:sym typeface="Wingdings" panose="05000000000000000000"/>
              </a:rPr>
              <a:t>Check monitoring stats to see if the machine can keep up</a:t>
            </a:r>
            <a:endParaRPr lang="en-US" sz="18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5660"/>
          </a:xfrm>
        </p:spPr>
        <p:txBody>
          <a:bodyPr/>
          <a:lstStyle/>
          <a:p>
            <a:r>
              <a:rPr lang="en-US" dirty="0" smtClean="0">
                <a:solidFill>
                  <a:schemeClr val="accent1"/>
                </a:solidFill>
                <a:effectLst>
                  <a:outerShdw blurRad="38100" dist="25400" dir="5400000" algn="ctr" rotWithShape="0">
                    <a:srgbClr val="6E747A">
                      <a:alpha val="43000"/>
                    </a:srgbClr>
                  </a:outerShdw>
                </a:effectLst>
              </a:rPr>
              <a:t>Storm hardware specs</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838200" y="1602740"/>
            <a:ext cx="10515600" cy="4351338"/>
          </a:xfrm>
        </p:spPr>
        <p:txBody>
          <a:bodyPr/>
          <a:lstStyle/>
          <a:p>
            <a:r>
              <a:rPr lang="en-US" sz="2200" dirty="0" smtClean="0">
                <a:sym typeface="Wingdings" panose="05000000000000000000"/>
              </a:rPr>
              <a:t>Storm Supervisor aka slave nodes</a:t>
            </a:r>
            <a:endParaRPr lang="en-US" sz="2200" dirty="0" smtClean="0">
              <a:sym typeface="Wingdings" panose="05000000000000000000"/>
            </a:endParaRPr>
          </a:p>
          <a:p>
            <a:pPr lvl="1"/>
            <a:r>
              <a:rPr lang="en-US" sz="1800" dirty="0" smtClean="0">
                <a:sym typeface="Wingdings" panose="05000000000000000000"/>
              </a:rPr>
              <a:t>Exact specs depend on anticipated usage – e.g. CPU heavy, I/O heavy, …</a:t>
            </a:r>
            <a:endParaRPr lang="en-US" sz="1800" dirty="0" smtClean="0">
              <a:sym typeface="Wingdings" panose="05000000000000000000"/>
            </a:endParaRPr>
          </a:p>
          <a:p>
            <a:pPr lvl="2"/>
            <a:r>
              <a:rPr lang="en-US" sz="1600" dirty="0" smtClean="0">
                <a:sym typeface="Wingdings" panose="05000000000000000000"/>
              </a:rPr>
              <a:t>CPU heavy: e.g. machine learning</a:t>
            </a:r>
            <a:endParaRPr lang="en-US" sz="1600" dirty="0" smtClean="0">
              <a:sym typeface="Wingdings" panose="05000000000000000000"/>
            </a:endParaRPr>
          </a:p>
          <a:p>
            <a:pPr lvl="2"/>
            <a:r>
              <a:rPr lang="en-US" sz="1600" dirty="0" smtClean="0">
                <a:sym typeface="Wingdings" panose="05000000000000000000"/>
              </a:rPr>
              <a:t>CPU light: e.g. rolling windows, pre-aggregation (here: get more RAM)</a:t>
            </a:r>
            <a:endParaRPr lang="en-US" sz="1600" dirty="0" smtClean="0">
              <a:sym typeface="Wingdings" panose="05000000000000000000"/>
            </a:endParaRPr>
          </a:p>
          <a:p>
            <a:pPr lvl="1"/>
            <a:r>
              <a:rPr lang="en-US" sz="1800" dirty="0" smtClean="0">
                <a:sym typeface="Wingdings" panose="05000000000000000000"/>
              </a:rPr>
              <a:t>CPU cores</a:t>
            </a:r>
            <a:endParaRPr lang="en-US" sz="1800" dirty="0" smtClean="0">
              <a:sym typeface="Wingdings" panose="05000000000000000000"/>
            </a:endParaRPr>
          </a:p>
          <a:p>
            <a:pPr lvl="2"/>
            <a:r>
              <a:rPr lang="en-US" sz="1600" dirty="0" smtClean="0">
                <a:sym typeface="Wingdings" panose="05000000000000000000"/>
              </a:rPr>
              <a:t>More is usually better – the more you have the more threads you can support (i.e. parallelism).  And Storm potentially uses a </a:t>
            </a:r>
            <a:r>
              <a:rPr lang="en-US" sz="1600" i="1" dirty="0" smtClean="0">
                <a:sym typeface="Wingdings" panose="05000000000000000000"/>
              </a:rPr>
              <a:t>lot </a:t>
            </a:r>
            <a:r>
              <a:rPr lang="en-US" sz="1600" dirty="0" smtClean="0">
                <a:sym typeface="Wingdings" panose="05000000000000000000"/>
              </a:rPr>
              <a:t>of threads.</a:t>
            </a:r>
            <a:endParaRPr lang="en-US" sz="1600" dirty="0" smtClean="0">
              <a:sym typeface="Wingdings" panose="05000000000000000000"/>
            </a:endParaRPr>
          </a:p>
          <a:p>
            <a:pPr lvl="1"/>
            <a:r>
              <a:rPr lang="en-US" sz="1800" dirty="0" smtClean="0">
                <a:sym typeface="Wingdings" panose="05000000000000000000"/>
              </a:rPr>
              <a:t>Memory</a:t>
            </a:r>
            <a:endParaRPr lang="en-US" sz="1800" dirty="0" smtClean="0">
              <a:sym typeface="Wingdings" panose="05000000000000000000"/>
            </a:endParaRPr>
          </a:p>
          <a:p>
            <a:pPr lvl="2"/>
            <a:r>
              <a:rPr lang="en-US" sz="1600" dirty="0" smtClean="0">
                <a:sym typeface="Wingdings" panose="05000000000000000000"/>
              </a:rPr>
              <a:t>Highly specific to actual use case</a:t>
            </a:r>
            <a:endParaRPr lang="en-US" sz="1600" dirty="0" smtClean="0">
              <a:sym typeface="Wingdings" panose="05000000000000000000"/>
            </a:endParaRPr>
          </a:p>
          <a:p>
            <a:pPr lvl="2"/>
            <a:r>
              <a:rPr lang="en-US" sz="1600" dirty="0" smtClean="0">
                <a:sym typeface="Wingdings" panose="05000000000000000000"/>
              </a:rPr>
              <a:t>Considerations:  #workers (= JVMs) per node? Are you caching and/or holding in-memory state?</a:t>
            </a:r>
            <a:endParaRPr lang="en-US" sz="1600" dirty="0" smtClean="0">
              <a:sym typeface="Wingdings" panose="05000000000000000000"/>
            </a:endParaRPr>
          </a:p>
          <a:p>
            <a:pPr lvl="1"/>
            <a:r>
              <a:rPr lang="en-US" sz="1800" dirty="0" smtClean="0">
                <a:sym typeface="Wingdings" panose="05000000000000000000"/>
              </a:rPr>
              <a:t>Network: 1GigE</a:t>
            </a:r>
            <a:endParaRPr lang="en-US" sz="1800" dirty="0" smtClean="0">
              <a:sym typeface="Wingdings" panose="05000000000000000000"/>
            </a:endParaRPr>
          </a:p>
          <a:p>
            <a:pPr lvl="2"/>
            <a:r>
              <a:rPr lang="en-US" sz="1600" dirty="0" smtClean="0">
                <a:sym typeface="Wingdings" panose="05000000000000000000"/>
              </a:rPr>
              <a:t>Use bonded NICs or 10GigE if needed</a:t>
            </a:r>
            <a:endParaRPr lang="en-US" sz="1800" dirty="0" smtClean="0">
              <a:sym typeface="Wingdings" panose="05000000000000000000"/>
            </a:endParaRPr>
          </a:p>
          <a:p>
            <a:pPr lvl="1"/>
            <a:r>
              <a:rPr lang="en-US" sz="1800" dirty="0" smtClean="0">
                <a:sym typeface="Wingdings" panose="05000000000000000000"/>
              </a:rPr>
              <a:t>EC2 examples: c1.xlarge @ </a:t>
            </a:r>
            <a:r>
              <a:rPr lang="it-IT" sz="1800" dirty="0">
                <a:sym typeface="Wingdings" panose="05000000000000000000"/>
              </a:rPr>
              <a:t>$</a:t>
            </a:r>
            <a:r>
              <a:rPr lang="it-IT" sz="1800" dirty="0" smtClean="0">
                <a:sym typeface="Wingdings" panose="05000000000000000000"/>
              </a:rPr>
              <a:t>0.36/hour, c3.2xlarges @ </a:t>
            </a:r>
            <a:r>
              <a:rPr lang="it-IT" sz="1800" dirty="0">
                <a:sym typeface="Wingdings" panose="05000000000000000000"/>
              </a:rPr>
              <a:t>$</a:t>
            </a:r>
            <a:r>
              <a:rPr lang="it-IT" sz="1800" dirty="0" smtClean="0">
                <a:sym typeface="Wingdings" panose="05000000000000000000"/>
              </a:rPr>
              <a:t>0.42/</a:t>
            </a:r>
            <a:r>
              <a:rPr lang="it-IT" sz="1800" dirty="0">
                <a:sym typeface="Wingdings" panose="05000000000000000000"/>
              </a:rPr>
              <a:t>hour</a:t>
            </a:r>
            <a:endParaRPr lang="en-US" sz="1800" dirty="0" smtClean="0">
              <a:sym typeface="Wingdings" panose="05000000000000000000"/>
            </a:endParaRPr>
          </a:p>
          <a:p>
            <a:endParaRPr lang="en-US"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31545"/>
          </a:xfrm>
        </p:spPr>
        <p:txBody>
          <a:bodyPr/>
          <a:lstStyle/>
          <a:p>
            <a:r>
              <a:rPr lang="en-US" dirty="0" smtClean="0">
                <a:solidFill>
                  <a:schemeClr val="accent1"/>
                </a:solidFill>
                <a:effectLst>
                  <a:outerShdw blurRad="38100" dist="25400" dir="5400000" algn="ctr" rotWithShape="0">
                    <a:srgbClr val="6E747A">
                      <a:alpha val="43000"/>
                    </a:srgbClr>
                  </a:outerShdw>
                </a:effectLst>
              </a:rPr>
              <a:t>Deploying Storm</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endParaRPr lang="en-US" sz="2000" dirty="0" smtClean="0">
              <a:sym typeface="Wingdings" panose="05000000000000000000"/>
            </a:endParaRPr>
          </a:p>
          <a:p>
            <a:r>
              <a:rPr lang="en-US" sz="2000" dirty="0" smtClean="0">
                <a:sym typeface="Wingdings" panose="05000000000000000000"/>
              </a:rPr>
              <a:t>Puppet module</a:t>
            </a:r>
            <a:endParaRPr lang="en-US" sz="2000" dirty="0" smtClean="0">
              <a:sym typeface="Wingdings" panose="05000000000000000000"/>
            </a:endParaRPr>
          </a:p>
          <a:p>
            <a:pPr lvl="1"/>
            <a:r>
              <a:rPr lang="en-US" sz="1800" dirty="0">
                <a:sym typeface="Wingdings" panose="05000000000000000000"/>
                <a:hlinkClick r:id="rId1"/>
              </a:rPr>
              <a:t>https://github.com/miguno/puppet-</a:t>
            </a:r>
            <a:r>
              <a:rPr lang="en-US" sz="1800" dirty="0" smtClean="0">
                <a:sym typeface="Wingdings" panose="05000000000000000000"/>
                <a:hlinkClick r:id="rId1"/>
              </a:rPr>
              <a:t>storm</a:t>
            </a:r>
            <a:endParaRPr lang="en-US" sz="1800" dirty="0" smtClean="0">
              <a:sym typeface="Wingdings" panose="05000000000000000000"/>
            </a:endParaRPr>
          </a:p>
          <a:p>
            <a:pPr lvl="1"/>
            <a:r>
              <a:rPr lang="en-US" sz="1800" dirty="0" err="1" smtClean="0">
                <a:sym typeface="Wingdings" panose="05000000000000000000"/>
              </a:rPr>
              <a:t>Hiera</a:t>
            </a:r>
            <a:r>
              <a:rPr lang="en-US" sz="1800" dirty="0">
                <a:sym typeface="Wingdings" panose="05000000000000000000"/>
              </a:rPr>
              <a:t>-compatible, </a:t>
            </a:r>
            <a:r>
              <a:rPr lang="en-US" sz="1800" dirty="0" err="1">
                <a:sym typeface="Wingdings" panose="05000000000000000000"/>
              </a:rPr>
              <a:t>rspec</a:t>
            </a:r>
            <a:r>
              <a:rPr lang="en-US" sz="1800" dirty="0">
                <a:sym typeface="Wingdings" panose="05000000000000000000"/>
              </a:rPr>
              <a:t> tests, Travis CI setup (e.g. to test against multiple versions of Puppet and Ruby, Puppet style checker/lint, etc.</a:t>
            </a:r>
            <a:r>
              <a:rPr lang="en-US" sz="1800" dirty="0" smtClean="0">
                <a:sym typeface="Wingdings" panose="05000000000000000000"/>
              </a:rPr>
              <a:t>)</a:t>
            </a:r>
            <a:endParaRPr lang="en-US" sz="1800" dirty="0" smtClean="0">
              <a:sym typeface="Wingdings" panose="05000000000000000000"/>
            </a:endParaRPr>
          </a:p>
          <a:p>
            <a:endParaRPr lang="en-US" sz="2000" dirty="0" smtClean="0">
              <a:sym typeface="Wingdings" panose="05000000000000000000"/>
            </a:endParaRPr>
          </a:p>
          <a:p>
            <a:r>
              <a:rPr lang="en-US" sz="2000" dirty="0" smtClean="0">
                <a:sym typeface="Wingdings" panose="05000000000000000000"/>
              </a:rPr>
              <a:t>RPM packaging script for RHEL 6</a:t>
            </a:r>
            <a:endParaRPr lang="en-US" sz="2000" dirty="0" smtClean="0">
              <a:sym typeface="Wingdings" panose="05000000000000000000"/>
            </a:endParaRPr>
          </a:p>
          <a:p>
            <a:pPr lvl="1"/>
            <a:r>
              <a:rPr lang="en-US" sz="1800" dirty="0">
                <a:sym typeface="Wingdings" panose="05000000000000000000"/>
                <a:hlinkClick r:id="rId2"/>
              </a:rPr>
              <a:t>https://github.com/miguno/wirbelsturm-rpm-</a:t>
            </a:r>
            <a:r>
              <a:rPr lang="en-US" sz="1800" dirty="0" smtClean="0">
                <a:sym typeface="Wingdings" panose="05000000000000000000"/>
                <a:hlinkClick r:id="rId2"/>
              </a:rPr>
              <a:t>storm</a:t>
            </a:r>
            <a:r>
              <a:rPr lang="en-US" sz="1800" dirty="0" smtClean="0">
                <a:sym typeface="Wingdings" panose="05000000000000000000"/>
              </a:rPr>
              <a:t> </a:t>
            </a:r>
            <a:endParaRPr lang="en-US" sz="1800" dirty="0">
              <a:sym typeface="Wingdings" panose="05000000000000000000"/>
            </a:endParaRPr>
          </a:p>
          <a:p>
            <a:pPr lvl="1"/>
            <a:r>
              <a:rPr lang="en-US" sz="1800" dirty="0" smtClean="0">
                <a:sym typeface="Wingdings" panose="05000000000000000000"/>
              </a:rPr>
              <a:t>Digitally signed by </a:t>
            </a:r>
            <a:r>
              <a:rPr lang="en-US" sz="1800" dirty="0" err="1" smtClean="0">
                <a:sym typeface="Wingdings" panose="05000000000000000000"/>
              </a:rPr>
              <a:t>yum@michael-noll.com</a:t>
            </a:r>
            <a:endParaRPr lang="en-US" sz="1800" dirty="0" smtClean="0">
              <a:sym typeface="Wingdings" panose="05000000000000000000"/>
            </a:endParaRPr>
          </a:p>
          <a:p>
            <a:pPr lvl="1"/>
            <a:r>
              <a:rPr lang="en-US" sz="1800" dirty="0" smtClean="0">
                <a:sym typeface="Wingdings" panose="05000000000000000000"/>
              </a:rPr>
              <a:t>RPM is built on a Wirbelsturm-managed build server</a:t>
            </a:r>
            <a:endParaRPr lang="en-US" sz="1800" dirty="0" smtClean="0">
              <a:sym typeface="Wingdings" panose="05000000000000000000"/>
            </a:endParaRPr>
          </a:p>
          <a:p>
            <a:endParaRPr lang="en-US" sz="2000" dirty="0" smtClean="0">
              <a:sym typeface="Wingdings" panose="05000000000000000000"/>
            </a:endParaRPr>
          </a:p>
          <a:p>
            <a:r>
              <a:rPr lang="en-US" sz="2000" dirty="0" smtClean="0">
                <a:sym typeface="Wingdings" panose="05000000000000000000"/>
              </a:rPr>
              <a:t>See later slides on Wirbelsturm for 1-click off-the-shelf cluster setups.</a:t>
            </a:r>
            <a:endParaRPr lang="en-US" sz="20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pic>
        <p:nvPicPr>
          <p:cNvPr id="7" name="Picture 6" descr="Screen Shot 2014-06-11 at 08.39.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475" y="520645"/>
            <a:ext cx="3423785" cy="1696932"/>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creen Shot 2014-06-11 at 08.42.3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4290" y="2385695"/>
            <a:ext cx="7306310" cy="3637915"/>
          </a:xfrm>
          <a:prstGeom prst="rect">
            <a:avLst/>
          </a:prstGeom>
        </p:spPr>
      </p:pic>
      <p:sp>
        <p:nvSpPr>
          <p:cNvPr id="2" name="Title 1"/>
          <p:cNvSpPr>
            <a:spLocks noGrp="1"/>
          </p:cNvSpPr>
          <p:nvPr>
            <p:ph type="title"/>
          </p:nvPr>
        </p:nvSpPr>
        <p:spPr>
          <a:xfrm>
            <a:off x="838200" y="365125"/>
            <a:ext cx="10515600" cy="931545"/>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Deploying Storm</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r>
              <a:rPr lang="en-US" sz="2000" dirty="0" err="1" smtClean="0">
                <a:sym typeface="Wingdings" panose="05000000000000000000"/>
              </a:rPr>
              <a:t>Hiera</a:t>
            </a:r>
            <a:r>
              <a:rPr lang="en-US" sz="2000" dirty="0" smtClean="0">
                <a:sym typeface="Wingdings" panose="05000000000000000000"/>
              </a:rPr>
              <a:t> example for a Storm slave node</a:t>
            </a:r>
            <a:endParaRPr lang="en-US" sz="2000" dirty="0" smtClean="0">
              <a:sym typeface="Wingdings" panose="05000000000000000000"/>
            </a:endParaRPr>
          </a:p>
          <a:p>
            <a:endParaRPr lang="en-US" sz="2000" dirty="0">
              <a:sym typeface="Wingdings" panose="05000000000000000000"/>
            </a:endParaRPr>
          </a:p>
          <a:p>
            <a:endParaRPr lang="en-US" sz="2000" dirty="0" smtClean="0">
              <a:sym typeface="Wingdings" panose="05000000000000000000"/>
            </a:endParaRPr>
          </a:p>
          <a:p>
            <a:endParaRPr lang="en-US" sz="2000" dirty="0">
              <a:sym typeface="Wingdings" panose="05000000000000000000"/>
            </a:endParaRPr>
          </a:p>
          <a:p>
            <a:endParaRPr lang="en-US" sz="2000" dirty="0" smtClean="0">
              <a:sym typeface="Wingdings" panose="05000000000000000000"/>
            </a:endParaRPr>
          </a:p>
          <a:p>
            <a:endParaRPr lang="en-US" sz="2000" dirty="0">
              <a:sym typeface="Wingdings" panose="05000000000000000000"/>
            </a:endParaRPr>
          </a:p>
          <a:p>
            <a:endParaRPr lang="en-US" sz="2000" dirty="0" smtClean="0">
              <a:sym typeface="Wingdings" panose="05000000000000000000"/>
            </a:endParaRPr>
          </a:p>
          <a:p>
            <a:endParaRPr lang="en-US" sz="2000" dirty="0">
              <a:sym typeface="Wingdings" panose="05000000000000000000"/>
            </a:endParaRPr>
          </a:p>
          <a:p>
            <a:pPr marL="0" indent="0">
              <a:buNone/>
            </a:pPr>
            <a:endParaRPr lang="en-US" sz="20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70" y="351790"/>
            <a:ext cx="10515600" cy="836930"/>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Operating Storm</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483870" y="1596390"/>
            <a:ext cx="10515600" cy="4351338"/>
          </a:xfrm>
        </p:spPr>
        <p:txBody>
          <a:bodyPr/>
          <a:lstStyle/>
          <a:p>
            <a:r>
              <a:rPr lang="en-US" sz="2000" dirty="0" smtClean="0">
                <a:sym typeface="Wingdings" panose="05000000000000000000"/>
              </a:rPr>
              <a:t>Typical operations tasks include:</a:t>
            </a:r>
            <a:endParaRPr lang="en-US" sz="2000" dirty="0" smtClean="0">
              <a:sym typeface="Wingdings" panose="05000000000000000000"/>
            </a:endParaRPr>
          </a:p>
          <a:p>
            <a:pPr lvl="1"/>
            <a:r>
              <a:rPr lang="en-US" sz="1800" dirty="0">
                <a:sym typeface="Wingdings" panose="05000000000000000000"/>
              </a:rPr>
              <a:t>Monitoring topologies for P&amp;S (“Don’t let our pipes blow up!”</a:t>
            </a:r>
            <a:r>
              <a:rPr lang="en-US" sz="1800" dirty="0" smtClean="0">
                <a:sym typeface="Wingdings" panose="05000000000000000000"/>
              </a:rPr>
              <a:t>)</a:t>
            </a:r>
            <a:endParaRPr lang="en-US" sz="1800" dirty="0" smtClean="0">
              <a:sym typeface="Wingdings" panose="05000000000000000000"/>
            </a:endParaRPr>
          </a:p>
          <a:p>
            <a:pPr lvl="2"/>
            <a:r>
              <a:rPr lang="en-US" sz="1600" dirty="0" smtClean="0">
                <a:sym typeface="Wingdings" panose="05000000000000000000"/>
              </a:rPr>
              <a:t>Tackling P&amp;S in Storm is a joint Ops-</a:t>
            </a:r>
            <a:r>
              <a:rPr lang="en-US" sz="1600" dirty="0" err="1" smtClean="0">
                <a:sym typeface="Wingdings" panose="05000000000000000000"/>
              </a:rPr>
              <a:t>Dev</a:t>
            </a:r>
            <a:r>
              <a:rPr lang="en-US" sz="1600" dirty="0" smtClean="0">
                <a:sym typeface="Wingdings" panose="05000000000000000000"/>
              </a:rPr>
              <a:t> effort.</a:t>
            </a:r>
            <a:endParaRPr lang="en-US" sz="1600" dirty="0">
              <a:sym typeface="Wingdings" panose="05000000000000000000"/>
            </a:endParaRPr>
          </a:p>
          <a:p>
            <a:pPr lvl="1"/>
            <a:r>
              <a:rPr lang="en-US" sz="1800" dirty="0" smtClean="0">
                <a:sym typeface="Wingdings" panose="05000000000000000000"/>
              </a:rPr>
              <a:t>Adding or removing slave nodes, i.e. nodes that run Supervisors</a:t>
            </a:r>
            <a:endParaRPr lang="en-US" sz="1800" dirty="0" smtClean="0">
              <a:sym typeface="Wingdings" panose="05000000000000000000"/>
            </a:endParaRPr>
          </a:p>
          <a:p>
            <a:pPr lvl="1"/>
            <a:r>
              <a:rPr lang="en-US" sz="1800" dirty="0" smtClean="0">
                <a:sym typeface="Wingdings" panose="05000000000000000000"/>
              </a:rPr>
              <a:t>Apps management: new topologies, swapping topologies, …</a:t>
            </a:r>
            <a:endParaRPr lang="en-US" sz="1800" dirty="0" smtClean="0">
              <a:sym typeface="Wingdings" panose="05000000000000000000"/>
            </a:endParaRPr>
          </a:p>
          <a:p>
            <a:pPr lvl="1"/>
            <a:endParaRPr lang="en-US" sz="1100" dirty="0">
              <a:sym typeface="Wingdings" panose="05000000000000000000"/>
            </a:endParaRPr>
          </a:p>
          <a:p>
            <a:r>
              <a:rPr lang="en-US" sz="2000" dirty="0" smtClean="0">
                <a:sym typeface="Wingdings" panose="05000000000000000000"/>
              </a:rPr>
              <a:t>See </a:t>
            </a:r>
            <a:r>
              <a:rPr lang="en-US" sz="2000" dirty="0">
                <a:sym typeface="Wingdings" panose="05000000000000000000"/>
              </a:rPr>
              <a:t>O</a:t>
            </a:r>
            <a:r>
              <a:rPr lang="en-US" sz="2000" dirty="0" smtClean="0">
                <a:sym typeface="Wingdings" panose="05000000000000000000"/>
              </a:rPr>
              <a:t>ps-related references at the end of this part</a:t>
            </a:r>
            <a:endParaRPr lang="en-US" sz="20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256540"/>
            <a:ext cx="10515600" cy="755015"/>
          </a:xfrm>
        </p:spPr>
        <p:txBody>
          <a:bodyPr/>
          <a:p>
            <a:r>
              <a:rPr lang="zh-CN" altLang="en-US">
                <a:solidFill>
                  <a:schemeClr val="accent1"/>
                </a:solidFill>
                <a:effectLst>
                  <a:outerShdw blurRad="38100" dist="25400" dir="5400000" algn="ctr" rotWithShape="0">
                    <a:srgbClr val="6E747A">
                      <a:alpha val="43000"/>
                    </a:srgbClr>
                  </a:outerShdw>
                </a:effectLst>
              </a:rPr>
              <a:t>应用场景</a:t>
            </a:r>
            <a:endParaRPr lang="zh-CN" altLang="en-US">
              <a:solidFill>
                <a:schemeClr val="accent1"/>
              </a:solidFill>
              <a:effectLst>
                <a:outerShdw blurRad="38100" dist="25400" dir="5400000" algn="ctr" rotWithShape="0">
                  <a:srgbClr val="6E747A">
                    <a:alpha val="43000"/>
                  </a:srgbClr>
                </a:outerShdw>
              </a:effectLst>
            </a:endParaRPr>
          </a:p>
        </p:txBody>
      </p:sp>
      <p:sp>
        <p:nvSpPr>
          <p:cNvPr id="6147" name="内容占位符 2"/>
          <p:cNvSpPr>
            <a:spLocks noGrp="1"/>
          </p:cNvSpPr>
          <p:nvPr>
            <p:ph idx="1"/>
          </p:nvPr>
        </p:nvSpPr>
        <p:spPr>
          <a:xfrm>
            <a:off x="838200" y="1303655"/>
            <a:ext cx="10607675" cy="4537075"/>
          </a:xfrm>
        </p:spPr>
        <p:txBody>
          <a:bodyPr vert="horz" wrap="square" lIns="91440" tIns="45720" rIns="91440" bIns="45720" numCol="1" anchor="t" anchorCtr="0" compatLnSpc="1"/>
          <a:p>
            <a:pPr marL="342900" marR="0" lvl="0" indent="-342900" algn="l" defTabSz="914400" rtl="0" eaLnBrk="0" fontAlgn="base" latinLnBrk="0" hangingPunct="0">
              <a:lnSpc>
                <a:spcPct val="110000"/>
              </a:lnSpc>
              <a:spcBef>
                <a:spcPct val="30000"/>
              </a:spcBef>
              <a:spcAft>
                <a:spcPct val="0"/>
              </a:spcAft>
              <a:buClrTx/>
              <a:buSzTx/>
              <a:buFontTx/>
              <a:buChar char="•"/>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流数据处理</a:t>
            </a:r>
            <a:b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b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Storm</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可以用来处理源源不断流进来的消息，处理之后将结果写入到某个存储中去。</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10000"/>
              </a:lnSpc>
              <a:spcBef>
                <a:spcPct val="30000"/>
              </a:spcBef>
              <a:spcAft>
                <a:spcPct val="0"/>
              </a:spcAft>
              <a:buClrTx/>
              <a:buSzTx/>
              <a:buFontTx/>
              <a:buChar char="•"/>
              <a:defRPr/>
            </a:pP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分布式</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RPC</a:t>
            </a: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a:p>
            <a:pPr marL="342900" marR="0" lvl="0" indent="-342900" algn="l" defTabSz="914400" rtl="0" eaLnBrk="0" fontAlgn="base" latinLnBrk="0" hangingPunct="0">
              <a:lnSpc>
                <a:spcPct val="110000"/>
              </a:lnSpc>
              <a:spcBef>
                <a:spcPct val="30000"/>
              </a:spcBef>
              <a:spcAft>
                <a:spcPct val="0"/>
              </a:spcAft>
              <a:buClrTx/>
              <a:buSzTx/>
              <a:buFontTx/>
              <a:buNone/>
              <a:defRPr/>
            </a:pPr>
            <a:r>
              <a:rPr kumimoji="0" lang="en-US" altLang="zh-CN" sz="2000" b="0" i="0" u="none" strike="noStrike" kern="0" cap="none" spc="0" normalizeH="0" baseline="0" noProof="0" dirty="0" smtClean="0">
                <a:ln>
                  <a:noFill/>
                </a:ln>
                <a:solidFill>
                  <a:schemeClr val="tx1"/>
                </a:solidFill>
                <a:effectLst/>
                <a:uLnTx/>
                <a:uFillTx/>
                <a:latin typeface="+mn-ea"/>
                <a:ea typeface="+mn-ea"/>
                <a:cs typeface="+mn-cs"/>
              </a:rPr>
              <a:t>	</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由于</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storm</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的处理组件是分布式的，而且处理延迟极低，所以可以作为一个通用的分布式</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rpc</a:t>
            </a:r>
            <a:r>
              <a:rPr kumimoji="0" lang="zh-CN" altLang="en-US" sz="2000" b="0" i="0" u="none" strike="noStrike" kern="0" cap="none" spc="0" normalizeH="0" baseline="0" noProof="0" dirty="0" smtClean="0">
                <a:ln>
                  <a:noFill/>
                </a:ln>
                <a:solidFill>
                  <a:schemeClr val="tx1"/>
                </a:solidFill>
                <a:effectLst/>
                <a:uLnTx/>
                <a:uFillTx/>
                <a:latin typeface="+mn-lt"/>
                <a:ea typeface="+mn-ea"/>
                <a:cs typeface="+mn-cs"/>
              </a:rPr>
              <a:t>框架来使用。</a:t>
            </a:r>
            <a:endParaRPr kumimoji="0" lang="en-US" altLang="zh-CN" sz="2000" b="0" i="0" u="none" strike="noStrike" kern="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070"/>
            <a:ext cx="10515600" cy="917575"/>
          </a:xfrm>
        </p:spPr>
        <p:txBody>
          <a:bodyPr>
            <a:scene3d>
              <a:camera prst="orthographicFront"/>
              <a:lightRig rig="threePt" dir="t"/>
            </a:scene3d>
          </a:bodyPr>
          <a:lstStyle/>
          <a:p>
            <a:r>
              <a:rPr lang="en-US" dirty="0" smtClean="0">
                <a:solidFill>
                  <a:schemeClr val="accent1"/>
                </a:solidFill>
                <a:effectLst>
                  <a:outerShdw blurRad="38100" dist="25400" dir="5400000" algn="ctr" rotWithShape="0">
                    <a:srgbClr val="6E747A">
                      <a:alpha val="43000"/>
                    </a:srgbClr>
                  </a:outerShdw>
                </a:effectLst>
              </a:rPr>
              <a:t>Storm security</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lstStyle/>
          <a:p>
            <a:r>
              <a:rPr lang="en-US" sz="2000" dirty="0" smtClean="0">
                <a:sym typeface="Wingdings" panose="05000000000000000000"/>
              </a:rPr>
              <a:t>Original design was not created with security in mind.</a:t>
            </a:r>
            <a:endParaRPr lang="en-US" sz="2000" dirty="0" smtClean="0">
              <a:sym typeface="Wingdings" panose="05000000000000000000"/>
            </a:endParaRPr>
          </a:p>
          <a:p>
            <a:r>
              <a:rPr lang="en-US" sz="2000" dirty="0" smtClean="0">
                <a:sym typeface="Wingdings" panose="05000000000000000000"/>
              </a:rPr>
              <a:t>Security features are now being added, e.g. from Yahoo!’s fork.</a:t>
            </a:r>
            <a:endParaRPr lang="en-US" sz="2000" dirty="0" smtClean="0">
              <a:sym typeface="Wingdings" panose="05000000000000000000"/>
            </a:endParaRPr>
          </a:p>
          <a:p>
            <a:r>
              <a:rPr lang="en-US" sz="2000" dirty="0" smtClean="0">
                <a:sym typeface="Wingdings" panose="05000000000000000000"/>
              </a:rPr>
              <a:t>State of security in Storm 0.9.x:</a:t>
            </a:r>
            <a:endParaRPr lang="en-US" sz="2000" dirty="0" smtClean="0">
              <a:sym typeface="Wingdings" panose="05000000000000000000"/>
            </a:endParaRPr>
          </a:p>
          <a:p>
            <a:pPr lvl="1"/>
            <a:r>
              <a:rPr lang="en-US" sz="1600" dirty="0" smtClean="0">
                <a:sym typeface="Wingdings" panose="05000000000000000000"/>
              </a:rPr>
              <a:t>No authentication, no authorization.</a:t>
            </a:r>
            <a:endParaRPr lang="en-US" sz="1600" dirty="0" smtClean="0">
              <a:sym typeface="Wingdings" panose="05000000000000000000"/>
            </a:endParaRPr>
          </a:p>
          <a:p>
            <a:pPr lvl="1"/>
            <a:r>
              <a:rPr lang="en-US" sz="1600" dirty="0" smtClean="0">
                <a:sym typeface="Wingdings" panose="05000000000000000000"/>
              </a:rPr>
              <a:t>No encryption of data in transit, i.e. between workers.</a:t>
            </a:r>
            <a:endParaRPr lang="en-US" sz="1600" dirty="0" smtClean="0">
              <a:sym typeface="Wingdings" panose="05000000000000000000"/>
            </a:endParaRPr>
          </a:p>
          <a:p>
            <a:pPr lvl="1"/>
            <a:r>
              <a:rPr lang="en-US" sz="1600" dirty="0" smtClean="0">
                <a:sym typeface="Wingdings" panose="05000000000000000000"/>
              </a:rPr>
              <a:t>No access restrictions on data stored in ZooKeeper.</a:t>
            </a:r>
            <a:endParaRPr lang="en-US" sz="1600" dirty="0" smtClean="0">
              <a:sym typeface="Wingdings" panose="05000000000000000000"/>
            </a:endParaRPr>
          </a:p>
          <a:p>
            <a:pPr lvl="1"/>
            <a:r>
              <a:rPr lang="en-US" sz="1600" dirty="0" smtClean="0">
                <a:sym typeface="Wingdings" panose="05000000000000000000"/>
              </a:rPr>
              <a:t>Arbitrary user code can be run on nodes if Nimbus’ Thrift port is not locked down.</a:t>
            </a:r>
            <a:endParaRPr lang="en-US" sz="1600" dirty="0" smtClean="0">
              <a:sym typeface="Wingdings" panose="05000000000000000000"/>
            </a:endParaRPr>
          </a:p>
          <a:p>
            <a:pPr lvl="1"/>
            <a:r>
              <a:rPr lang="en-US" sz="1600" dirty="0" smtClean="0">
                <a:sym typeface="Wingdings" panose="05000000000000000000"/>
              </a:rPr>
              <a:t>This list goes on.</a:t>
            </a:r>
            <a:endParaRPr lang="en-US" sz="1600" dirty="0" smtClean="0">
              <a:sym typeface="Wingdings" panose="05000000000000000000"/>
            </a:endParaRPr>
          </a:p>
          <a:p>
            <a:endParaRPr lang="en-US" sz="2000" dirty="0" smtClean="0">
              <a:sym typeface="Wingdings" panose="05000000000000000000"/>
            </a:endParaRPr>
          </a:p>
          <a:p>
            <a:r>
              <a:rPr lang="en-US" sz="2000" dirty="0" smtClean="0">
                <a:sym typeface="Wingdings" panose="05000000000000000000"/>
              </a:rPr>
              <a:t>Further details plus recommendations on hardening Storm:</a:t>
            </a:r>
            <a:endParaRPr lang="en-US" sz="2000" dirty="0" smtClean="0">
              <a:sym typeface="Wingdings" panose="05000000000000000000"/>
            </a:endParaRPr>
          </a:p>
          <a:p>
            <a:pPr lvl="1"/>
            <a:r>
              <a:rPr lang="en-US" sz="1800" dirty="0">
                <a:sym typeface="Wingdings" panose="05000000000000000000"/>
                <a:hlinkClick r:id="rId1"/>
              </a:rPr>
              <a:t>https://github.com/apache/incubator-storm/blob/master/</a:t>
            </a:r>
            <a:r>
              <a:rPr lang="en-US" sz="1800" dirty="0" smtClean="0">
                <a:sym typeface="Wingdings" panose="05000000000000000000"/>
                <a:hlinkClick r:id="rId1"/>
              </a:rPr>
              <a:t>SECURITY.md</a:t>
            </a:r>
            <a:r>
              <a:rPr lang="en-US" sz="1800" dirty="0" smtClean="0">
                <a:sym typeface="Wingdings" panose="05000000000000000000"/>
              </a:rPr>
              <a:t> </a:t>
            </a:r>
            <a:endParaRPr lang="en-US" sz="18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0395" y="351155"/>
            <a:ext cx="10515600" cy="659765"/>
          </a:xfrm>
        </p:spPr>
        <p:txBody>
          <a:bodyPr>
            <a:noAutofit/>
          </a:bodyPr>
          <a:lstStyle/>
          <a:p>
            <a:r>
              <a:rPr lang="en-US" dirty="0" smtClean="0">
                <a:solidFill>
                  <a:schemeClr val="accent1"/>
                </a:solidFill>
                <a:effectLst>
                  <a:outerShdw blurRad="38100" dist="25400" dir="5400000" algn="ctr" rotWithShape="0">
                    <a:srgbClr val="6E747A">
                      <a:alpha val="43000"/>
                    </a:srgbClr>
                  </a:outerShdw>
                </a:effectLst>
              </a:rPr>
              <a:t>Monitoring Storm</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a:xfrm>
            <a:off x="620395" y="1458595"/>
            <a:ext cx="10515600" cy="4351338"/>
          </a:xfrm>
        </p:spPr>
        <p:txBody>
          <a:bodyPr/>
          <a:lstStyle/>
          <a:p>
            <a:r>
              <a:rPr lang="en-US" sz="2000" dirty="0" smtClean="0">
                <a:solidFill>
                  <a:schemeClr val="accent1"/>
                </a:solidFill>
                <a:effectLst>
                  <a:outerShdw blurRad="38100" dist="25400" dir="5400000" algn="ctr" rotWithShape="0">
                    <a:srgbClr val="6E747A">
                      <a:alpha val="43000"/>
                    </a:srgbClr>
                  </a:outerShdw>
                </a:effectLst>
                <a:sym typeface="Wingdings" panose="05000000000000000000"/>
              </a:rPr>
              <a:t>Storm UI</a:t>
            </a:r>
            <a:endParaRPr lang="en-US" sz="2000" dirty="0" smtClean="0">
              <a:solidFill>
                <a:schemeClr val="accent1"/>
              </a:solidFill>
              <a:effectLst>
                <a:outerShdw blurRad="38100" dist="25400" dir="5400000" algn="ctr" rotWithShape="0">
                  <a:srgbClr val="6E747A">
                    <a:alpha val="43000"/>
                  </a:srgbClr>
                </a:outerShdw>
              </a:effectLst>
              <a:sym typeface="Wingdings" panose="05000000000000000000"/>
            </a:endParaRPr>
          </a:p>
          <a:p>
            <a:r>
              <a:rPr lang="en-US" sz="2000" dirty="0" smtClean="0">
                <a:sym typeface="Wingdings" panose="05000000000000000000"/>
              </a:rPr>
              <a:t>Use standard monitoring tools such as Graphite &amp; friends</a:t>
            </a:r>
            <a:endParaRPr lang="en-US" sz="2000" dirty="0" smtClean="0">
              <a:sym typeface="Wingdings" panose="05000000000000000000"/>
            </a:endParaRPr>
          </a:p>
          <a:p>
            <a:pPr lvl="1"/>
            <a:r>
              <a:rPr lang="en-US" sz="1800" dirty="0" smtClean="0">
                <a:sym typeface="Wingdings" panose="05000000000000000000"/>
              </a:rPr>
              <a:t>Graphite</a:t>
            </a:r>
            <a:endParaRPr lang="en-US" sz="1800" dirty="0" smtClean="0">
              <a:sym typeface="Wingdings" panose="05000000000000000000"/>
            </a:endParaRPr>
          </a:p>
          <a:p>
            <a:pPr marL="852805" lvl="3"/>
            <a:r>
              <a:rPr lang="en-US" dirty="0" smtClean="0">
                <a:sym typeface="Wingdings" panose="05000000000000000000"/>
                <a:hlinkClick r:id="rId1"/>
              </a:rPr>
              <a:t>https</a:t>
            </a:r>
            <a:r>
              <a:rPr lang="en-US" dirty="0">
                <a:sym typeface="Wingdings" panose="05000000000000000000"/>
                <a:hlinkClick r:id="rId1"/>
              </a:rPr>
              <a:t>://github.com/miguno/puppet-</a:t>
            </a:r>
            <a:r>
              <a:rPr lang="en-US" dirty="0" smtClean="0">
                <a:sym typeface="Wingdings" panose="05000000000000000000"/>
                <a:hlinkClick r:id="rId1"/>
              </a:rPr>
              <a:t>graphite</a:t>
            </a:r>
            <a:endParaRPr lang="en-US" dirty="0" smtClean="0">
              <a:sym typeface="Wingdings" panose="05000000000000000000"/>
            </a:endParaRPr>
          </a:p>
          <a:p>
            <a:pPr marL="852805" lvl="3"/>
            <a:r>
              <a:rPr lang="en-US" dirty="0">
                <a:sym typeface="Wingdings" panose="05000000000000000000"/>
              </a:rPr>
              <a:t>Java API, also used by Kafka: </a:t>
            </a:r>
            <a:r>
              <a:rPr lang="en-US" dirty="0">
                <a:sym typeface="Wingdings" panose="05000000000000000000"/>
                <a:hlinkClick r:id="rId2"/>
              </a:rPr>
              <a:t>http://metrics.codahale.com/</a:t>
            </a:r>
            <a:r>
              <a:rPr lang="en-US" dirty="0">
                <a:sym typeface="Wingdings" panose="05000000000000000000"/>
              </a:rPr>
              <a:t> </a:t>
            </a:r>
            <a:endParaRPr lang="en-US" dirty="0">
              <a:sym typeface="Wingdings" panose="05000000000000000000"/>
            </a:endParaRPr>
          </a:p>
          <a:p>
            <a:r>
              <a:rPr lang="en-US" sz="2000" dirty="0" smtClean="0">
                <a:sym typeface="Wingdings" panose="05000000000000000000"/>
              </a:rPr>
              <a:t>Consider Storm's built-in metrics feature</a:t>
            </a:r>
            <a:endParaRPr lang="en-US" sz="2000" dirty="0" smtClean="0">
              <a:sym typeface="Wingdings" panose="05000000000000000000"/>
            </a:endParaRPr>
          </a:p>
          <a:p>
            <a:r>
              <a:rPr lang="en-US" sz="2000" dirty="0" smtClean="0">
                <a:sym typeface="Wingdings" panose="05000000000000000000"/>
              </a:rPr>
              <a:t>Collect logging files into a central place</a:t>
            </a:r>
            <a:endParaRPr lang="en-US" sz="2000" dirty="0" smtClean="0">
              <a:sym typeface="Wingdings" panose="05000000000000000000"/>
            </a:endParaRPr>
          </a:p>
          <a:p>
            <a:pPr lvl="1"/>
            <a:r>
              <a:rPr lang="en-US" sz="1800" dirty="0" err="1" smtClean="0">
                <a:sym typeface="Wingdings" panose="05000000000000000000"/>
              </a:rPr>
              <a:t>Logstash</a:t>
            </a:r>
            <a:r>
              <a:rPr lang="en-US" sz="1800" dirty="0" smtClean="0">
                <a:sym typeface="Wingdings" panose="05000000000000000000"/>
              </a:rPr>
              <a:t>/</a:t>
            </a:r>
            <a:r>
              <a:rPr lang="en-US" sz="1800" dirty="0" err="1" smtClean="0">
                <a:sym typeface="Wingdings" panose="05000000000000000000"/>
              </a:rPr>
              <a:t>Kibana</a:t>
            </a:r>
            <a:r>
              <a:rPr lang="en-US" sz="1800" dirty="0" smtClean="0">
                <a:sym typeface="Wingdings" panose="05000000000000000000"/>
              </a:rPr>
              <a:t> and friends</a:t>
            </a:r>
            <a:endParaRPr lang="en-US" sz="1800" dirty="0" smtClean="0">
              <a:sym typeface="Wingdings" panose="05000000000000000000"/>
            </a:endParaRPr>
          </a:p>
          <a:p>
            <a:pPr lvl="1"/>
            <a:r>
              <a:rPr lang="en-US" sz="1800" dirty="0" smtClean="0">
                <a:sym typeface="Wingdings" panose="05000000000000000000"/>
              </a:rPr>
              <a:t>Helps with troubleshooting, debugging, etc. – notably if you can correlate logging data with numeric metrics</a:t>
            </a:r>
            <a:endParaRPr lang="en-US" sz="18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10" y="120015"/>
            <a:ext cx="10515600" cy="1325563"/>
          </a:xfrm>
        </p:spPr>
        <p:txBody>
          <a:bodyPr/>
          <a:lstStyle/>
          <a:p>
            <a:r>
              <a:rPr lang="en-US" dirty="0" smtClean="0"/>
              <a:t>Monitoring Storm</a:t>
            </a:r>
            <a:endParaRPr lang="en-US" dirty="0"/>
          </a:p>
        </p:txBody>
      </p:sp>
      <p:sp>
        <p:nvSpPr>
          <p:cNvPr id="3" name="Content Placeholder 2"/>
          <p:cNvSpPr>
            <a:spLocks noGrp="1"/>
          </p:cNvSpPr>
          <p:nvPr>
            <p:ph idx="1"/>
          </p:nvPr>
        </p:nvSpPr>
        <p:spPr>
          <a:xfrm>
            <a:off x="661670" y="1445895"/>
            <a:ext cx="10515600" cy="4351338"/>
          </a:xfrm>
        </p:spPr>
        <p:txBody>
          <a:bodyPr>
            <a:normAutofit lnSpcReduction="10000"/>
          </a:bodyPr>
          <a:lstStyle/>
          <a:p>
            <a:r>
              <a:rPr lang="en-US" sz="2000" dirty="0" smtClean="0">
                <a:sym typeface="Wingdings" panose="05000000000000000000"/>
              </a:rPr>
              <a:t>Built-in Storm UI, listens on </a:t>
            </a:r>
            <a:r>
              <a:rPr lang="en-US" sz="2000" dirty="0" smtClean="0">
                <a:latin typeface="Consolas" panose="020B0609020204030204"/>
                <a:cs typeface="Consolas" panose="020B0609020204030204"/>
                <a:sym typeface="Wingdings" panose="05000000000000000000"/>
              </a:rPr>
              <a:t>8080/</a:t>
            </a:r>
            <a:r>
              <a:rPr lang="en-US" sz="2000" dirty="0" err="1" smtClean="0">
                <a:latin typeface="Consolas" panose="020B0609020204030204"/>
                <a:cs typeface="Consolas" panose="020B0609020204030204"/>
                <a:sym typeface="Wingdings" panose="05000000000000000000"/>
              </a:rPr>
              <a:t>tcp</a:t>
            </a:r>
            <a:r>
              <a:rPr lang="en-US" sz="2000" dirty="0" smtClean="0">
                <a:sym typeface="Wingdings" panose="05000000000000000000"/>
              </a:rPr>
              <a:t> by default</a:t>
            </a:r>
            <a:endParaRPr lang="en-US" sz="2000" dirty="0" smtClean="0">
              <a:sym typeface="Wingdings" panose="05000000000000000000"/>
            </a:endParaRPr>
          </a:p>
          <a:p>
            <a:pPr lvl="1"/>
            <a:endParaRPr lang="en-US" sz="1600" dirty="0" smtClean="0">
              <a:sym typeface="Wingdings" panose="05000000000000000000"/>
            </a:endParaRPr>
          </a:p>
          <a:p>
            <a:endParaRPr lang="en-US" sz="2000" dirty="0" smtClean="0">
              <a:sym typeface="Wingdings" panose="05000000000000000000"/>
            </a:endParaRPr>
          </a:p>
          <a:p>
            <a:endParaRPr lang="en-US" sz="2000" dirty="0">
              <a:sym typeface="Wingdings" panose="05000000000000000000"/>
            </a:endParaRPr>
          </a:p>
          <a:p>
            <a:endParaRPr lang="en-US" sz="2000" dirty="0" smtClean="0">
              <a:sym typeface="Wingdings" panose="05000000000000000000"/>
            </a:endParaRPr>
          </a:p>
          <a:p>
            <a:endParaRPr lang="en-US" sz="2000" dirty="0">
              <a:sym typeface="Wingdings" panose="05000000000000000000"/>
            </a:endParaRPr>
          </a:p>
          <a:p>
            <a:endParaRPr lang="en-US" sz="2000" dirty="0" smtClean="0">
              <a:sym typeface="Wingdings" panose="05000000000000000000"/>
            </a:endParaRPr>
          </a:p>
          <a:p>
            <a:endParaRPr lang="en-US" sz="2000" dirty="0" smtClean="0">
              <a:sym typeface="Wingdings" panose="05000000000000000000"/>
            </a:endParaRPr>
          </a:p>
          <a:p>
            <a:r>
              <a:rPr lang="en-US" sz="2000" dirty="0" smtClean="0">
                <a:sym typeface="Wingdings" panose="05000000000000000000"/>
              </a:rPr>
              <a:t>Storm REST API (new since in 0.9.2)</a:t>
            </a:r>
            <a:endParaRPr lang="en-US" sz="2000" dirty="0" smtClean="0">
              <a:sym typeface="Wingdings" panose="05000000000000000000"/>
            </a:endParaRPr>
          </a:p>
          <a:p>
            <a:pPr lvl="1"/>
            <a:r>
              <a:rPr lang="en-US" sz="1600" dirty="0">
                <a:sym typeface="Wingdings" panose="05000000000000000000"/>
                <a:hlinkClick r:id="rId1"/>
              </a:rPr>
              <a:t>https://github.com/apache/incubator-storm/blob/master/STORM-UI-REST-</a:t>
            </a:r>
            <a:r>
              <a:rPr lang="en-US" sz="1600" dirty="0" smtClean="0">
                <a:sym typeface="Wingdings" panose="05000000000000000000"/>
                <a:hlinkClick r:id="rId1"/>
              </a:rPr>
              <a:t>API.md</a:t>
            </a:r>
            <a:r>
              <a:rPr lang="en-US" sz="1600" dirty="0" smtClean="0">
                <a:sym typeface="Wingdings" panose="05000000000000000000"/>
              </a:rPr>
              <a:t> </a:t>
            </a:r>
            <a:endParaRPr lang="en-US" sz="1600" dirty="0">
              <a:sym typeface="Wingdings" panose="05000000000000000000"/>
            </a:endParaRPr>
          </a:p>
          <a:p>
            <a:r>
              <a:rPr lang="en-US" sz="2000" dirty="0" smtClean="0">
                <a:sym typeface="Wingdings" panose="05000000000000000000"/>
              </a:rPr>
              <a:t>Third-party tools</a:t>
            </a:r>
            <a:endParaRPr lang="en-US" sz="2000" dirty="0" smtClean="0">
              <a:sym typeface="Wingdings" panose="05000000000000000000"/>
            </a:endParaRPr>
          </a:p>
          <a:p>
            <a:pPr lvl="1"/>
            <a:r>
              <a:rPr lang="en-US" sz="1600" dirty="0" smtClean="0">
                <a:sym typeface="Wingdings" panose="05000000000000000000"/>
                <a:hlinkClick r:id="rId2"/>
              </a:rPr>
              <a:t>https</a:t>
            </a:r>
            <a:r>
              <a:rPr lang="en-US" sz="1600" dirty="0">
                <a:sym typeface="Wingdings" panose="05000000000000000000"/>
                <a:hlinkClick r:id="rId2"/>
              </a:rPr>
              <a:t>://github.com/otoolep/</a:t>
            </a:r>
            <a:r>
              <a:rPr lang="en-US" sz="1600" dirty="0" smtClean="0">
                <a:sym typeface="Wingdings" panose="05000000000000000000"/>
                <a:hlinkClick r:id="rId2"/>
              </a:rPr>
              <a:t>stormkafkamon</a:t>
            </a:r>
            <a:r>
              <a:rPr lang="en-US" sz="1600" dirty="0" smtClean="0">
                <a:sym typeface="Wingdings" panose="05000000000000000000"/>
              </a:rPr>
              <a:t> </a:t>
            </a:r>
            <a:endParaRPr lang="en-US" sz="16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pic>
        <p:nvPicPr>
          <p:cNvPr id="6" name="Picture 5" descr="Screen Shot 2014-06-12 at 13.44.0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5115" y="1788795"/>
            <a:ext cx="6341745" cy="2245995"/>
          </a:xfrm>
          <a:prstGeom prst="rect">
            <a:avLst/>
          </a:prstGeom>
          <a:ln>
            <a:solidFill>
              <a:schemeClr val="bg1">
                <a:lumMod val="75000"/>
              </a:schemeClr>
            </a:solidFill>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6145" y="220218"/>
            <a:ext cx="8572500" cy="557784"/>
          </a:xfrm>
        </p:spPr>
        <p:txBody>
          <a:bodyPr>
            <a:noAutofit/>
            <a:scene3d>
              <a:camera prst="orthographicFront"/>
              <a:lightRig rig="threePt" dir="t"/>
            </a:scene3d>
          </a:bodyPr>
          <a:lstStyle/>
          <a:p>
            <a:r>
              <a:rPr lang="en-US" dirty="0">
                <a:solidFill>
                  <a:schemeClr val="accent1"/>
                </a:solidFill>
                <a:effectLst>
                  <a:outerShdw blurRad="38100" dist="25400" dir="5400000" algn="ctr" rotWithShape="0">
                    <a:srgbClr val="6E747A">
                      <a:alpha val="43000"/>
                    </a:srgbClr>
                  </a:outerShdw>
                </a:effectLst>
              </a:rPr>
              <a:t>Monitoring Storm topologies</a:t>
            </a:r>
            <a:endParaRPr lang="en-US" dirty="0">
              <a:solidFill>
                <a:schemeClr val="accent1"/>
              </a:solidFill>
              <a:effectLst>
                <a:outerShdw blurRad="38100" dist="25400" dir="5400000" algn="ctr" rotWithShape="0">
                  <a:srgbClr val="6E747A">
                    <a:alpha val="43000"/>
                  </a:srgbClr>
                </a:outerShdw>
              </a:effectLst>
              <a:sym typeface="Wingdings" panose="05000000000000000000"/>
            </a:endParaRPr>
          </a:p>
        </p:txBody>
      </p:sp>
      <p:sp>
        <p:nvSpPr>
          <p:cNvPr id="3" name="Content Placeholder 2"/>
          <p:cNvSpPr>
            <a:spLocks noGrp="1"/>
          </p:cNvSpPr>
          <p:nvPr>
            <p:ph idx="1"/>
          </p:nvPr>
        </p:nvSpPr>
        <p:spPr>
          <a:xfrm>
            <a:off x="982979" y="1101217"/>
            <a:ext cx="8418929" cy="5255490"/>
          </a:xfrm>
        </p:spPr>
        <p:txBody>
          <a:bodyPr/>
          <a:lstStyle/>
          <a:p>
            <a:r>
              <a:rPr lang="en-US" sz="2000" dirty="0" smtClean="0">
                <a:latin typeface="Helvetica"/>
                <a:cs typeface="Helvetica"/>
              </a:rPr>
              <a:t>Wait – why does the Storm UI report seemingly incorrect numbers?</a:t>
            </a:r>
            <a:endParaRPr lang="en-US" sz="2000" dirty="0" smtClean="0">
              <a:latin typeface="Helvetica"/>
              <a:cs typeface="Helvetica"/>
            </a:endParaRPr>
          </a:p>
          <a:p>
            <a:pPr lvl="1"/>
            <a:r>
              <a:rPr lang="en-US" sz="1800" dirty="0" smtClean="0"/>
              <a:t>Storm </a:t>
            </a:r>
            <a:r>
              <a:rPr lang="en-US" sz="1800" i="1" dirty="0"/>
              <a:t>samples </a:t>
            </a:r>
            <a:r>
              <a:rPr lang="en-US" sz="1800" dirty="0"/>
              <a:t>incoming tuples </a:t>
            </a:r>
            <a:r>
              <a:rPr lang="en-US" sz="1800" dirty="0" smtClean="0"/>
              <a:t>when computing statistics in order to increase performance.</a:t>
            </a:r>
            <a:endParaRPr lang="en-US" sz="1800" dirty="0" smtClean="0"/>
          </a:p>
          <a:p>
            <a:pPr lvl="1"/>
            <a:r>
              <a:rPr lang="en-US" sz="1800" dirty="0" smtClean="0"/>
              <a:t>Sample rate is </a:t>
            </a:r>
            <a:r>
              <a:rPr lang="en-US" sz="1800" dirty="0"/>
              <a:t>configured via </a:t>
            </a:r>
            <a:r>
              <a:rPr lang="en-US" sz="1800" dirty="0" err="1" smtClean="0">
                <a:latin typeface="Consolas" panose="020B0609020204030204"/>
                <a:cs typeface="Consolas" panose="020B0609020204030204"/>
              </a:rPr>
              <a:t>topology.stats.sample.rate</a:t>
            </a:r>
            <a:r>
              <a:rPr lang="en-US" sz="1800" dirty="0" smtClean="0"/>
              <a:t>.</a:t>
            </a:r>
            <a:endParaRPr lang="en-US" sz="1800" dirty="0" smtClean="0"/>
          </a:p>
          <a:p>
            <a:pPr lvl="1"/>
            <a:r>
              <a:rPr lang="en-US" sz="1800" dirty="0" smtClean="0">
                <a:latin typeface="Consolas" panose="020B0609020204030204"/>
                <a:cs typeface="Consolas" panose="020B0609020204030204"/>
              </a:rPr>
              <a:t>0.05</a:t>
            </a:r>
            <a:r>
              <a:rPr lang="en-US" sz="1800" dirty="0" smtClean="0"/>
              <a:t> is the default value</a:t>
            </a:r>
            <a:endParaRPr lang="en-US" sz="1800" dirty="0" smtClean="0"/>
          </a:p>
          <a:p>
            <a:pPr lvl="2"/>
            <a:r>
              <a:rPr lang="en-US" sz="1600" dirty="0" smtClean="0"/>
              <a:t>Here, </a:t>
            </a:r>
            <a:r>
              <a:rPr lang="en-US" sz="1600" dirty="0"/>
              <a:t>Storm will pick a random event of the next 20 events in which to increase the metric count by 20.  So if you have 20 tasks for that bolt, your stats could be off by </a:t>
            </a:r>
            <a:r>
              <a:rPr lang="en-US" sz="1600" dirty="0">
                <a:latin typeface="Consolas" panose="020B0609020204030204"/>
                <a:cs typeface="Consolas" panose="020B0609020204030204"/>
              </a:rPr>
              <a:t>+/- 380</a:t>
            </a:r>
            <a:r>
              <a:rPr lang="en-US" sz="1600" dirty="0"/>
              <a:t>.</a:t>
            </a:r>
            <a:endParaRPr lang="en-US" sz="1600" dirty="0"/>
          </a:p>
          <a:p>
            <a:pPr lvl="1"/>
            <a:r>
              <a:rPr lang="en-US" sz="1800" dirty="0">
                <a:latin typeface="Consolas" panose="020B0609020204030204"/>
                <a:cs typeface="Consolas" panose="020B0609020204030204"/>
              </a:rPr>
              <a:t>1.00</a:t>
            </a:r>
            <a:r>
              <a:rPr lang="en-US" dirty="0" smtClean="0"/>
              <a:t> </a:t>
            </a:r>
            <a:r>
              <a:rPr lang="en-US" sz="1800" dirty="0" smtClean="0"/>
              <a:t>forces Storm to count everything exactly</a:t>
            </a:r>
            <a:endParaRPr lang="en-US" sz="1800" dirty="0" smtClean="0"/>
          </a:p>
          <a:p>
            <a:pPr lvl="2"/>
            <a:r>
              <a:rPr lang="en-US" sz="1600" dirty="0" smtClean="0"/>
              <a:t>This gives you accurate </a:t>
            </a:r>
            <a:r>
              <a:rPr lang="en-US" sz="1600" dirty="0"/>
              <a:t>numbers at the cost of a big performance </a:t>
            </a:r>
            <a:r>
              <a:rPr lang="en-US" sz="1600" dirty="0" smtClean="0"/>
              <a:t>hit.  For testing purposes however this is acceptable and often quite helpful.</a:t>
            </a:r>
            <a:endParaRPr lang="en-US" sz="1600" dirty="0"/>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Monitoring ZooKeeper</a:t>
            </a:r>
            <a:endParaRPr lang="en-US" dirty="0"/>
          </a:p>
        </p:txBody>
      </p:sp>
      <p:sp>
        <p:nvSpPr>
          <p:cNvPr id="3" name="Content Placeholder 2"/>
          <p:cNvSpPr>
            <a:spLocks noGrp="1"/>
          </p:cNvSpPr>
          <p:nvPr>
            <p:ph idx="1"/>
          </p:nvPr>
        </p:nvSpPr>
        <p:spPr/>
        <p:txBody>
          <a:bodyPr/>
          <a:lstStyle/>
          <a:p>
            <a:r>
              <a:rPr lang="en-US" sz="2000" dirty="0" smtClean="0">
                <a:sym typeface="Wingdings" panose="05000000000000000000"/>
              </a:rPr>
              <a:t>Ensemble </a:t>
            </a:r>
            <a:r>
              <a:rPr lang="en-US" sz="2000" dirty="0">
                <a:sym typeface="Wingdings" panose="05000000000000000000"/>
              </a:rPr>
              <a:t>(= cluster) </a:t>
            </a:r>
            <a:r>
              <a:rPr lang="en-US" sz="2000" dirty="0" smtClean="0">
                <a:sym typeface="Wingdings" panose="05000000000000000000"/>
              </a:rPr>
              <a:t>availability</a:t>
            </a:r>
            <a:endParaRPr lang="en-US" sz="2000" dirty="0" smtClean="0">
              <a:sym typeface="Wingdings" panose="05000000000000000000"/>
            </a:endParaRPr>
          </a:p>
          <a:p>
            <a:pPr lvl="1"/>
            <a:r>
              <a:rPr lang="en-US" sz="1800" dirty="0" smtClean="0">
                <a:sym typeface="Wingdings" panose="05000000000000000000"/>
              </a:rPr>
              <a:t>LinkedIn run 5-node ensembles = tolerates 2 dead</a:t>
            </a:r>
            <a:endParaRPr lang="en-US" sz="1800" dirty="0" smtClean="0">
              <a:sym typeface="Wingdings" panose="05000000000000000000"/>
            </a:endParaRPr>
          </a:p>
          <a:p>
            <a:pPr lvl="1"/>
            <a:r>
              <a:rPr lang="en-US" sz="1800" dirty="0" smtClean="0">
                <a:sym typeface="Wingdings" panose="05000000000000000000"/>
              </a:rPr>
              <a:t>Twitter run 13-node ensembles = tolerates 6 dead</a:t>
            </a:r>
            <a:endParaRPr lang="en-US" sz="1800" dirty="0" smtClean="0">
              <a:sym typeface="Wingdings" panose="05000000000000000000"/>
            </a:endParaRPr>
          </a:p>
          <a:p>
            <a:endParaRPr lang="en-US" sz="2000" dirty="0" smtClean="0">
              <a:sym typeface="Wingdings" panose="05000000000000000000"/>
            </a:endParaRPr>
          </a:p>
          <a:p>
            <a:r>
              <a:rPr lang="en-US" sz="2000" dirty="0" smtClean="0">
                <a:sym typeface="Wingdings" panose="05000000000000000000"/>
              </a:rPr>
              <a:t>Latency of requests</a:t>
            </a:r>
            <a:endParaRPr lang="en-US" sz="2000" dirty="0" smtClean="0">
              <a:sym typeface="Wingdings" panose="05000000000000000000"/>
            </a:endParaRPr>
          </a:p>
          <a:p>
            <a:pPr lvl="1"/>
            <a:r>
              <a:rPr lang="en-US" sz="1800" dirty="0">
                <a:sym typeface="Wingdings" panose="05000000000000000000"/>
              </a:rPr>
              <a:t>Metric target is </a:t>
            </a:r>
            <a:r>
              <a:rPr lang="en-US" sz="1800" dirty="0" smtClean="0">
                <a:latin typeface="Consolas" panose="020B0609020204030204"/>
                <a:cs typeface="Consolas" panose="020B0609020204030204"/>
                <a:sym typeface="Wingdings" panose="05000000000000000000"/>
              </a:rPr>
              <a:t>0</a:t>
            </a:r>
            <a:r>
              <a:rPr lang="en-US" sz="1800" dirty="0" smtClean="0">
                <a:sym typeface="Wingdings" panose="05000000000000000000"/>
              </a:rPr>
              <a:t> </a:t>
            </a:r>
            <a:r>
              <a:rPr lang="en-US" sz="1800" dirty="0" err="1" smtClean="0">
                <a:sym typeface="Wingdings" panose="05000000000000000000"/>
              </a:rPr>
              <a:t>ms</a:t>
            </a:r>
            <a:r>
              <a:rPr lang="en-US" sz="1800" dirty="0">
                <a:sym typeface="Wingdings" panose="05000000000000000000"/>
              </a:rPr>
              <a:t> </a:t>
            </a:r>
            <a:r>
              <a:rPr lang="en-US" sz="1800" dirty="0" smtClean="0">
                <a:sym typeface="Wingdings" panose="05000000000000000000"/>
              </a:rPr>
              <a:t>when using SSD’s in ZooKeeper machines.</a:t>
            </a:r>
            <a:endParaRPr lang="en-US" sz="1800" dirty="0">
              <a:sym typeface="Wingdings" panose="05000000000000000000"/>
            </a:endParaRPr>
          </a:p>
          <a:p>
            <a:pPr lvl="2"/>
            <a:r>
              <a:rPr lang="en-US" sz="1600" dirty="0" smtClean="0">
                <a:sym typeface="Wingdings" panose="05000000000000000000"/>
              </a:rPr>
              <a:t>Why?  Because SSD’s are so fast they typically bring down latency below ZK’s metric granularity (which is per-</a:t>
            </a:r>
            <a:r>
              <a:rPr lang="en-US" sz="1600" dirty="0" err="1" smtClean="0">
                <a:sym typeface="Wingdings" panose="05000000000000000000"/>
              </a:rPr>
              <a:t>ms</a:t>
            </a:r>
            <a:r>
              <a:rPr lang="en-US" sz="1600" dirty="0" smtClean="0">
                <a:sym typeface="Wingdings" panose="05000000000000000000"/>
              </a:rPr>
              <a:t>).</a:t>
            </a:r>
            <a:endParaRPr lang="en-US" sz="1600" dirty="0" smtClean="0">
              <a:sym typeface="Wingdings" panose="05000000000000000000"/>
            </a:endParaRPr>
          </a:p>
          <a:p>
            <a:endParaRPr lang="en-US" sz="2000" dirty="0" smtClean="0">
              <a:sym typeface="Wingdings" panose="05000000000000000000"/>
            </a:endParaRPr>
          </a:p>
          <a:p>
            <a:r>
              <a:rPr lang="en-US" sz="2000" dirty="0" smtClean="0">
                <a:sym typeface="Wingdings" panose="05000000000000000000"/>
              </a:rPr>
              <a:t>Outstanding requests</a:t>
            </a:r>
            <a:endParaRPr lang="en-US" sz="2000" dirty="0" smtClean="0">
              <a:sym typeface="Wingdings" panose="05000000000000000000"/>
            </a:endParaRPr>
          </a:p>
          <a:p>
            <a:pPr lvl="1"/>
            <a:r>
              <a:rPr lang="en-US" sz="1800" dirty="0" smtClean="0">
                <a:sym typeface="Wingdings" panose="05000000000000000000"/>
              </a:rPr>
              <a:t>Metric target is </a:t>
            </a:r>
            <a:r>
              <a:rPr lang="en-US" sz="1800" dirty="0" smtClean="0">
                <a:latin typeface="Consolas" panose="020B0609020204030204"/>
                <a:cs typeface="Consolas" panose="020B0609020204030204"/>
                <a:sym typeface="Wingdings" panose="05000000000000000000"/>
              </a:rPr>
              <a:t>0</a:t>
            </a:r>
            <a:r>
              <a:rPr lang="en-US" sz="1800" dirty="0" smtClean="0">
                <a:sym typeface="Wingdings" panose="05000000000000000000"/>
              </a:rPr>
              <a:t>.</a:t>
            </a:r>
            <a:endParaRPr lang="en-US" sz="1800" dirty="0" smtClean="0">
              <a:sym typeface="Wingdings" panose="05000000000000000000"/>
            </a:endParaRPr>
          </a:p>
          <a:p>
            <a:pPr lvl="1"/>
            <a:r>
              <a:rPr lang="en-US" sz="1800" dirty="0" smtClean="0">
                <a:sym typeface="Wingdings" panose="05000000000000000000"/>
              </a:rPr>
              <a:t>Why?  Because ZK processes all incoming requests serially.  Non-zero values mean that requests </a:t>
            </a:r>
            <a:r>
              <a:rPr lang="en-US" sz="1800" dirty="0">
                <a:sym typeface="Wingdings" panose="05000000000000000000"/>
              </a:rPr>
              <a:t>are backing </a:t>
            </a:r>
            <a:r>
              <a:rPr lang="en-US" sz="1800" dirty="0" smtClean="0">
                <a:sym typeface="Wingdings" panose="05000000000000000000"/>
              </a:rPr>
              <a:t>up.</a:t>
            </a:r>
            <a:endParaRPr lang="en-US" sz="18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effectLst>
                  <a:outerShdw blurRad="38100" dist="25400" dir="5400000" algn="ctr" rotWithShape="0">
                    <a:srgbClr val="6E747A">
                      <a:alpha val="43000"/>
                    </a:srgbClr>
                  </a:outerShdw>
                </a:effectLst>
              </a:rPr>
              <a:t>Ops-related references</a:t>
            </a:r>
            <a:endParaRPr lang="en-US" dirty="0">
              <a:solidFill>
                <a:schemeClr val="accent1"/>
              </a:solidFill>
              <a:effectLst>
                <a:outerShdw blurRad="38100" dist="25400" dir="5400000" algn="ctr" rotWithShape="0">
                  <a:srgbClr val="6E747A">
                    <a:alpha val="43000"/>
                  </a:srgbClr>
                </a:outerShdw>
              </a:effectLst>
            </a:endParaRPr>
          </a:p>
        </p:txBody>
      </p:sp>
      <p:sp>
        <p:nvSpPr>
          <p:cNvPr id="3" name="Content Placeholder 2"/>
          <p:cNvSpPr>
            <a:spLocks noGrp="1"/>
          </p:cNvSpPr>
          <p:nvPr>
            <p:ph idx="1"/>
          </p:nvPr>
        </p:nvSpPr>
        <p:spPr/>
        <p:txBody>
          <a:bodyPr>
            <a:normAutofit lnSpcReduction="10000"/>
          </a:bodyPr>
          <a:lstStyle/>
          <a:p>
            <a:r>
              <a:rPr lang="en-US" sz="2000" dirty="0" smtClean="0">
                <a:sym typeface="Wingdings" panose="05000000000000000000"/>
              </a:rPr>
              <a:t>Storm documentation</a:t>
            </a:r>
            <a:endParaRPr lang="en-US" sz="2000" dirty="0" smtClean="0">
              <a:sym typeface="Wingdings" panose="05000000000000000000"/>
            </a:endParaRPr>
          </a:p>
          <a:p>
            <a:pPr lvl="1"/>
            <a:r>
              <a:rPr lang="en-US" sz="1400" dirty="0">
                <a:sym typeface="Wingdings" panose="05000000000000000000"/>
                <a:hlinkClick r:id="rId1"/>
              </a:rPr>
              <a:t>http://</a:t>
            </a:r>
            <a:r>
              <a:rPr lang="en-US" sz="1400" dirty="0" err="1">
                <a:sym typeface="Wingdings" panose="05000000000000000000"/>
                <a:hlinkClick r:id="rId1"/>
              </a:rPr>
              <a:t>storm.incubator.apache.org</a:t>
            </a:r>
            <a:r>
              <a:rPr lang="en-US" sz="1400" dirty="0">
                <a:sym typeface="Wingdings" panose="05000000000000000000"/>
                <a:hlinkClick r:id="rId1"/>
              </a:rPr>
              <a:t>/documentation/</a:t>
            </a:r>
            <a:r>
              <a:rPr lang="en-US" sz="1400" dirty="0" err="1">
                <a:sym typeface="Wingdings" panose="05000000000000000000"/>
                <a:hlinkClick r:id="rId1"/>
              </a:rPr>
              <a:t>Home.html</a:t>
            </a:r>
            <a:endParaRPr lang="en-US" sz="1400" dirty="0" smtClean="0">
              <a:sym typeface="Wingdings" panose="05000000000000000000"/>
            </a:endParaRPr>
          </a:p>
          <a:p>
            <a:r>
              <a:rPr lang="en-US" sz="2000" dirty="0" smtClean="0">
                <a:sym typeface="Wingdings" panose="05000000000000000000"/>
              </a:rPr>
              <a:t>Storm FAQ</a:t>
            </a:r>
            <a:endParaRPr lang="en-US" sz="2000" dirty="0" smtClean="0">
              <a:sym typeface="Wingdings" panose="05000000000000000000"/>
            </a:endParaRPr>
          </a:p>
          <a:p>
            <a:pPr lvl="1"/>
            <a:r>
              <a:rPr lang="en-US" sz="1400" dirty="0">
                <a:sym typeface="Wingdings" panose="05000000000000000000"/>
                <a:hlinkClick r:id="rId2"/>
              </a:rPr>
              <a:t>http://storm.incubator.apache.org/documentation/</a:t>
            </a:r>
            <a:r>
              <a:rPr lang="en-US" sz="1400" dirty="0" smtClean="0">
                <a:sym typeface="Wingdings" panose="05000000000000000000"/>
                <a:hlinkClick r:id="rId2"/>
              </a:rPr>
              <a:t>FAQ.html</a:t>
            </a:r>
            <a:r>
              <a:rPr lang="en-US" sz="1400" dirty="0" smtClean="0">
                <a:sym typeface="Wingdings" panose="05000000000000000000"/>
              </a:rPr>
              <a:t> </a:t>
            </a:r>
            <a:endParaRPr lang="en-US" sz="1400" dirty="0" smtClean="0">
              <a:sym typeface="Wingdings" panose="05000000000000000000"/>
            </a:endParaRPr>
          </a:p>
          <a:p>
            <a:r>
              <a:rPr lang="en-US" sz="2000" dirty="0" smtClean="0">
                <a:sym typeface="Wingdings" panose="05000000000000000000"/>
              </a:rPr>
              <a:t>Storm CLI</a:t>
            </a:r>
            <a:endParaRPr lang="en-US" sz="2000" dirty="0" smtClean="0">
              <a:sym typeface="Wingdings" panose="05000000000000000000"/>
            </a:endParaRPr>
          </a:p>
          <a:p>
            <a:pPr lvl="1"/>
            <a:r>
              <a:rPr lang="en-US" sz="1400" dirty="0">
                <a:sym typeface="Wingdings" panose="05000000000000000000"/>
                <a:hlinkClick r:id="rId3"/>
              </a:rPr>
              <a:t>http://storm.incubator.apache.org/documentation/Command-line-</a:t>
            </a:r>
            <a:r>
              <a:rPr lang="en-US" sz="1400" dirty="0" smtClean="0">
                <a:sym typeface="Wingdings" panose="05000000000000000000"/>
                <a:hlinkClick r:id="rId3"/>
              </a:rPr>
              <a:t>client.html</a:t>
            </a:r>
            <a:r>
              <a:rPr lang="en-US" sz="1400" dirty="0" smtClean="0">
                <a:sym typeface="Wingdings" panose="05000000000000000000"/>
              </a:rPr>
              <a:t> </a:t>
            </a:r>
            <a:endParaRPr lang="en-US" sz="1400" dirty="0" smtClean="0">
              <a:sym typeface="Wingdings" panose="05000000000000000000"/>
            </a:endParaRPr>
          </a:p>
          <a:p>
            <a:r>
              <a:rPr lang="en-US" sz="2000" dirty="0" smtClean="0">
                <a:sym typeface="Wingdings" panose="05000000000000000000"/>
              </a:rPr>
              <a:t>Storm fault-tolerance</a:t>
            </a:r>
            <a:endParaRPr lang="en-US" sz="2000" dirty="0" smtClean="0">
              <a:sym typeface="Wingdings" panose="05000000000000000000"/>
            </a:endParaRPr>
          </a:p>
          <a:p>
            <a:pPr lvl="1"/>
            <a:r>
              <a:rPr lang="en-US" sz="1400" dirty="0">
                <a:sym typeface="Wingdings" panose="05000000000000000000"/>
                <a:hlinkClick r:id="rId4"/>
              </a:rPr>
              <a:t>http://storm.incubator.apache.org/documentation/Fault-</a:t>
            </a:r>
            <a:r>
              <a:rPr lang="en-US" sz="1400" dirty="0" smtClean="0">
                <a:sym typeface="Wingdings" panose="05000000000000000000"/>
                <a:hlinkClick r:id="rId4"/>
              </a:rPr>
              <a:t>tolerance.html</a:t>
            </a:r>
            <a:r>
              <a:rPr lang="en-US" sz="1400" dirty="0" smtClean="0">
                <a:sym typeface="Wingdings" panose="05000000000000000000"/>
              </a:rPr>
              <a:t> </a:t>
            </a:r>
            <a:endParaRPr lang="en-US" sz="1400" dirty="0" smtClean="0">
              <a:sym typeface="Wingdings" panose="05000000000000000000"/>
            </a:endParaRPr>
          </a:p>
          <a:p>
            <a:r>
              <a:rPr lang="en-US" sz="2000" dirty="0" smtClean="0">
                <a:sym typeface="Wingdings" panose="05000000000000000000"/>
              </a:rPr>
              <a:t>Storm metrics</a:t>
            </a:r>
            <a:endParaRPr lang="en-US" sz="2000" dirty="0" smtClean="0">
              <a:sym typeface="Wingdings" panose="05000000000000000000"/>
            </a:endParaRPr>
          </a:p>
          <a:p>
            <a:pPr lvl="1"/>
            <a:r>
              <a:rPr lang="en-US" sz="1400" dirty="0" smtClean="0">
                <a:sym typeface="Wingdings" panose="05000000000000000000"/>
                <a:hlinkClick r:id="rId5"/>
              </a:rPr>
              <a:t>http</a:t>
            </a:r>
            <a:r>
              <a:rPr lang="en-US" sz="1400" dirty="0">
                <a:sym typeface="Wingdings" panose="05000000000000000000"/>
                <a:hlinkClick r:id="rId5"/>
              </a:rPr>
              <a:t>://storm.incubator.apache.org/documentation/</a:t>
            </a:r>
            <a:r>
              <a:rPr lang="en-US" sz="1400" dirty="0" smtClean="0">
                <a:sym typeface="Wingdings" panose="05000000000000000000"/>
                <a:hlinkClick r:id="rId5"/>
              </a:rPr>
              <a:t>Metrics.html</a:t>
            </a:r>
            <a:r>
              <a:rPr lang="en-US" sz="1400" dirty="0" smtClean="0">
                <a:sym typeface="Wingdings" panose="05000000000000000000"/>
              </a:rPr>
              <a:t> </a:t>
            </a:r>
            <a:endParaRPr lang="en-US" sz="1600" dirty="0" smtClean="0">
              <a:sym typeface="Wingdings" panose="05000000000000000000"/>
            </a:endParaRPr>
          </a:p>
          <a:p>
            <a:pPr lvl="1"/>
            <a:r>
              <a:rPr lang="en-US" sz="1400" dirty="0" smtClean="0">
                <a:sym typeface="Wingdings" panose="05000000000000000000"/>
                <a:hlinkClick r:id="rId6"/>
              </a:rPr>
              <a:t>http</a:t>
            </a:r>
            <a:r>
              <a:rPr lang="en-US" sz="1400" dirty="0">
                <a:sym typeface="Wingdings" panose="05000000000000000000"/>
                <a:hlinkClick r:id="rId6"/>
              </a:rPr>
              <a:t>://www.michael-noll.com/blog/2013/11/06/sending-metrics-from-storm-to-graphite</a:t>
            </a:r>
            <a:r>
              <a:rPr lang="en-US" sz="1400" dirty="0" smtClean="0">
                <a:sym typeface="Wingdings" panose="05000000000000000000"/>
                <a:hlinkClick r:id="rId6"/>
              </a:rPr>
              <a:t>/</a:t>
            </a:r>
            <a:r>
              <a:rPr lang="en-US" sz="1400" dirty="0" smtClean="0">
                <a:sym typeface="Wingdings" panose="05000000000000000000"/>
              </a:rPr>
              <a:t> </a:t>
            </a:r>
            <a:endParaRPr lang="en-US" sz="1600" dirty="0" smtClean="0">
              <a:sym typeface="Wingdings" panose="05000000000000000000"/>
            </a:endParaRPr>
          </a:p>
          <a:p>
            <a:r>
              <a:rPr lang="en-US" sz="2000" dirty="0" smtClean="0">
                <a:sym typeface="Wingdings" panose="05000000000000000000"/>
              </a:rPr>
              <a:t>Storm tutorials</a:t>
            </a:r>
            <a:endParaRPr lang="en-US" sz="2000" dirty="0" smtClean="0">
              <a:sym typeface="Wingdings" panose="05000000000000000000"/>
            </a:endParaRPr>
          </a:p>
          <a:p>
            <a:pPr lvl="1"/>
            <a:r>
              <a:rPr lang="en-US" sz="1400" dirty="0">
                <a:sym typeface="Wingdings" panose="05000000000000000000"/>
                <a:hlinkClick r:id="rId7"/>
              </a:rPr>
              <a:t>http://storm.incubator.apache.org/documentation/</a:t>
            </a:r>
            <a:r>
              <a:rPr lang="en-US" sz="1400" dirty="0" smtClean="0">
                <a:sym typeface="Wingdings" panose="05000000000000000000"/>
                <a:hlinkClick r:id="rId7"/>
              </a:rPr>
              <a:t>Tutorial.html</a:t>
            </a:r>
            <a:r>
              <a:rPr lang="en-US" sz="1400" dirty="0" smtClean="0">
                <a:sym typeface="Wingdings" panose="05000000000000000000"/>
              </a:rPr>
              <a:t> </a:t>
            </a:r>
            <a:endParaRPr lang="en-US" sz="1400" dirty="0" smtClean="0">
              <a:sym typeface="Wingdings" panose="05000000000000000000"/>
            </a:endParaRPr>
          </a:p>
          <a:p>
            <a:pPr lvl="1"/>
            <a:r>
              <a:rPr lang="en-US" sz="1400" dirty="0">
                <a:sym typeface="Wingdings" panose="05000000000000000000"/>
                <a:hlinkClick r:id="rId8"/>
              </a:rPr>
              <a:t>http://www.michael-noll.com/tutorials/running-multi-node-storm-cluster</a:t>
            </a:r>
            <a:r>
              <a:rPr lang="en-US" sz="1400" dirty="0" smtClean="0">
                <a:sym typeface="Wingdings" panose="05000000000000000000"/>
                <a:hlinkClick r:id="rId8"/>
              </a:rPr>
              <a:t>/</a:t>
            </a:r>
            <a:r>
              <a:rPr lang="en-US" sz="1400" dirty="0" smtClean="0">
                <a:sym typeface="Wingdings" panose="05000000000000000000"/>
              </a:rPr>
              <a:t> </a:t>
            </a:r>
            <a:endParaRPr lang="en-US" sz="1400" dirty="0" smtClean="0">
              <a:sym typeface="Wingdings" panose="05000000000000000000"/>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831850" y="486833"/>
            <a:ext cx="10515600" cy="1336675"/>
          </a:xfrm>
        </p:spPr>
        <p:txBody>
          <a:bodyPr>
            <a:normAutofit/>
          </a:bodyPr>
          <a:lstStyle/>
          <a:p>
            <a:pPr algn="ctr"/>
            <a:r>
              <a:rPr lang="en-US" altLang="zh-CN" dirty="0"/>
              <a:t>Storm Develop</a:t>
            </a:r>
            <a:endParaRPr lang="en-US" altLang="zh-CN" dirty="0"/>
          </a:p>
        </p:txBody>
      </p:sp>
      <p:sp>
        <p:nvSpPr>
          <p:cNvPr id="3" name="文本框 2"/>
          <p:cNvSpPr txBox="1"/>
          <p:nvPr/>
        </p:nvSpPr>
        <p:spPr>
          <a:xfrm>
            <a:off x="525780" y="1905000"/>
            <a:ext cx="7015480" cy="3992880"/>
          </a:xfrm>
          <a:prstGeom prst="rect">
            <a:avLst/>
          </a:prstGeom>
          <a:noFill/>
        </p:spPr>
        <p:txBody>
          <a:bodyPr wrap="square" rtlCol="0" anchor="t">
            <a:spAutoFit/>
          </a:bodyPr>
          <a:p>
            <a:pPr marL="457200" indent="-457200">
              <a:buFont typeface="Wingdings" panose="05000000000000000000" charset="0"/>
              <a:buChar char="l"/>
            </a:pPr>
            <a:r>
              <a:rPr lang="en-US" sz="3200" dirty="0" smtClean="0">
                <a:solidFill>
                  <a:schemeClr val="bg1"/>
                </a:solidFill>
                <a:sym typeface="Wingdings" panose="05000000000000000000"/>
              </a:rPr>
              <a:t>Storm architecture</a:t>
            </a:r>
            <a:endParaRPr lang="en-US" sz="3200" dirty="0" smtClean="0">
              <a:solidFill>
                <a:schemeClr val="bg1"/>
              </a:solidFill>
              <a:sym typeface="Wingdings" panose="05000000000000000000"/>
            </a:endParaRPr>
          </a:p>
          <a:p>
            <a:pPr marL="457200" indent="-457200">
              <a:buFont typeface="Wingdings" panose="05000000000000000000" charset="0"/>
              <a:buChar char="l"/>
            </a:pPr>
            <a:r>
              <a:rPr lang="en-US" sz="3200" dirty="0" smtClean="0">
                <a:solidFill>
                  <a:schemeClr val="bg1"/>
                </a:solidFill>
                <a:sym typeface="Wingdings" panose="05000000000000000000"/>
              </a:rPr>
              <a:t>Storm hardware specs</a:t>
            </a:r>
            <a:endParaRPr lang="en-US" sz="3200" dirty="0" smtClean="0">
              <a:solidFill>
                <a:schemeClr val="bg1"/>
              </a:solidFill>
              <a:sym typeface="Wingdings" panose="05000000000000000000"/>
            </a:endParaRPr>
          </a:p>
          <a:p>
            <a:pPr marL="457200" indent="-457200">
              <a:buFont typeface="Wingdings" panose="05000000000000000000" charset="0"/>
              <a:buChar char="l"/>
            </a:pPr>
            <a:r>
              <a:rPr lang="en-US" sz="3200" dirty="0" smtClean="0">
                <a:solidFill>
                  <a:schemeClr val="bg1"/>
                </a:solidFill>
                <a:sym typeface="Wingdings" panose="05000000000000000000"/>
              </a:rPr>
              <a:t>Deploying </a:t>
            </a:r>
            <a:r>
              <a:rPr lang="en-US" sz="3200" dirty="0">
                <a:solidFill>
                  <a:schemeClr val="bg1"/>
                </a:solidFill>
                <a:sym typeface="Wingdings" panose="05000000000000000000"/>
              </a:rPr>
              <a:t>Storm </a:t>
            </a:r>
            <a:endParaRPr lang="en-US" sz="3200" dirty="0" smtClean="0">
              <a:solidFill>
                <a:schemeClr val="bg1"/>
              </a:solidFill>
              <a:sym typeface="Wingdings" panose="05000000000000000000"/>
            </a:endParaRPr>
          </a:p>
          <a:p>
            <a:pPr marL="457200" indent="-457200">
              <a:buFont typeface="Wingdings" panose="05000000000000000000" charset="0"/>
              <a:buChar char="l"/>
            </a:pPr>
            <a:r>
              <a:rPr lang="en-US" sz="3200" dirty="0" smtClean="0">
                <a:solidFill>
                  <a:schemeClr val="bg1"/>
                </a:solidFill>
                <a:sym typeface="Wingdings" panose="05000000000000000000"/>
              </a:rPr>
              <a:t>Monitoring </a:t>
            </a:r>
            <a:r>
              <a:rPr lang="en-US" sz="3200" dirty="0">
                <a:solidFill>
                  <a:schemeClr val="bg1"/>
                </a:solidFill>
                <a:sym typeface="Wingdings" panose="05000000000000000000"/>
              </a:rPr>
              <a:t>Storm </a:t>
            </a:r>
            <a:endParaRPr lang="en-US" sz="3200" dirty="0" smtClean="0">
              <a:solidFill>
                <a:schemeClr val="bg1"/>
              </a:solidFill>
              <a:sym typeface="Wingdings" panose="05000000000000000000"/>
            </a:endParaRPr>
          </a:p>
          <a:p>
            <a:pPr marL="914400" lvl="1" indent="-457200">
              <a:buFont typeface="Wingdings" panose="05000000000000000000" charset="0"/>
              <a:buChar char="ü"/>
            </a:pPr>
            <a:r>
              <a:rPr lang="en-US" sz="3200" dirty="0">
                <a:solidFill>
                  <a:schemeClr val="bg1"/>
                </a:solidFill>
                <a:sym typeface="Wingdings" panose="05000000000000000000"/>
              </a:rPr>
              <a:t>Storm </a:t>
            </a:r>
            <a:r>
              <a:rPr lang="en-US" sz="3200" dirty="0" smtClean="0">
                <a:solidFill>
                  <a:schemeClr val="bg1"/>
                </a:solidFill>
                <a:sym typeface="Wingdings" panose="05000000000000000000"/>
              </a:rPr>
              <a:t>topologies</a:t>
            </a:r>
            <a:endParaRPr lang="en-US" sz="3200" dirty="0" smtClean="0">
              <a:solidFill>
                <a:schemeClr val="bg1"/>
              </a:solidFill>
              <a:sym typeface="Wingdings" panose="05000000000000000000"/>
            </a:endParaRPr>
          </a:p>
          <a:p>
            <a:pPr marL="914400" lvl="1" indent="-457200">
              <a:buFont typeface="Wingdings" panose="05000000000000000000" charset="0"/>
              <a:buChar char="ü"/>
            </a:pPr>
            <a:r>
              <a:rPr lang="en-US" sz="3200" dirty="0">
                <a:solidFill>
                  <a:schemeClr val="bg1"/>
                </a:solidFill>
                <a:sym typeface="Wingdings" panose="05000000000000000000"/>
              </a:rPr>
              <a:t>Storm itself</a:t>
            </a:r>
            <a:endParaRPr lang="en-US" sz="3200" dirty="0" smtClean="0">
              <a:solidFill>
                <a:schemeClr val="bg1"/>
              </a:solidFill>
              <a:sym typeface="Wingdings" panose="05000000000000000000"/>
            </a:endParaRPr>
          </a:p>
          <a:p>
            <a:pPr marL="914400" lvl="1" indent="-457200">
              <a:buFont typeface="Wingdings" panose="05000000000000000000" charset="0"/>
              <a:buChar char="ü"/>
            </a:pPr>
            <a:r>
              <a:rPr lang="en-US" sz="3200" dirty="0" smtClean="0">
                <a:solidFill>
                  <a:schemeClr val="bg1"/>
                </a:solidFill>
                <a:sym typeface="Wingdings" panose="05000000000000000000"/>
              </a:rPr>
              <a:t>ZooKeeper</a:t>
            </a:r>
            <a:endParaRPr lang="en-US" sz="3200" dirty="0" smtClean="0">
              <a:solidFill>
                <a:schemeClr val="bg1"/>
              </a:solidFill>
              <a:sym typeface="Wingdings" panose="05000000000000000000"/>
            </a:endParaRPr>
          </a:p>
          <a:p>
            <a:pPr marL="457200" indent="-457200">
              <a:buFont typeface="Wingdings" panose="05000000000000000000" charset="0"/>
              <a:buChar char="l"/>
            </a:pPr>
            <a:r>
              <a:rPr lang="en-US" sz="3200" dirty="0" smtClean="0">
                <a:solidFill>
                  <a:schemeClr val="bg1"/>
                </a:solidFill>
                <a:sym typeface="Wingdings" panose="05000000000000000000"/>
              </a:rPr>
              <a:t>Ops-related references</a:t>
            </a:r>
            <a:endParaRPr lang="en-US" altLang="en-US" sz="3200" dirty="0" smtClean="0">
              <a:solidFill>
                <a:schemeClr val="bg1"/>
              </a:solidFill>
              <a:sym typeface="Wingdings" panose="05000000000000000000"/>
            </a:endParaRPr>
          </a:p>
        </p:txBody>
      </p:sp>
    </p:spTree>
    <p:custDataLst>
      <p:tags r:id="rId2"/>
    </p:custData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981075" y="1334135"/>
            <a:ext cx="10514330" cy="49872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633730" y="315383"/>
            <a:ext cx="10515600" cy="1336675"/>
          </a:xfrm>
        </p:spPr>
        <p:txBody>
          <a:bodyPr>
            <a:normAutofit/>
          </a:bodyPr>
          <a:lstStyle/>
          <a:p>
            <a:r>
              <a:rPr lang="en-US" sz="4400" dirty="0" smtClean="0">
                <a:solidFill>
                  <a:schemeClr val="tx1"/>
                </a:solidFill>
                <a:sym typeface="+mn-ea"/>
              </a:rPr>
              <a:t>Storm core concepts</a:t>
            </a:r>
            <a:endParaRPr lang="en-US" altLang="en-US" sz="4400" dirty="0" smtClean="0">
              <a:solidFill>
                <a:schemeClr val="tx1"/>
              </a:solidFill>
              <a:sym typeface="+mn-ea"/>
            </a:endParaRPr>
          </a:p>
        </p:txBody>
      </p:sp>
      <p:sp>
        <p:nvSpPr>
          <p:cNvPr id="8" name="文本框 7"/>
          <p:cNvSpPr txBox="1"/>
          <p:nvPr/>
        </p:nvSpPr>
        <p:spPr>
          <a:xfrm>
            <a:off x="955040" y="1895475"/>
            <a:ext cx="6760845" cy="3505200"/>
          </a:xfrm>
          <a:prstGeom prst="rect">
            <a:avLst/>
          </a:prstGeom>
          <a:noFill/>
        </p:spPr>
        <p:txBody>
          <a:bodyPr wrap="square" rtlCol="0" anchor="t">
            <a:spAutoFit/>
          </a:bodyPr>
          <a:p>
            <a:pPr marL="457200" indent="-457200" algn="l">
              <a:buFont typeface="Arial" panose="020B0604020202020204" pitchFamily="34" charset="0"/>
              <a:buChar char="•"/>
            </a:pPr>
            <a:r>
              <a:rPr lang="en-US" sz="2800" b="1" dirty="0" smtClean="0">
                <a:solidFill>
                  <a:schemeClr val="tx1"/>
                </a:solidFill>
                <a:latin typeface="Arial" panose="020B0604020202020204" pitchFamily="34" charset="0"/>
                <a:ea typeface="微软雅黑" panose="020B0503020204020204" charset="-122"/>
                <a:sym typeface="Wingdings" panose="05000000000000000000"/>
              </a:rPr>
              <a:t>A first look</a:t>
            </a:r>
            <a:endParaRPr lang="en-US" sz="2800" b="1"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sz="2800" dirty="0" smtClean="0">
                <a:solidFill>
                  <a:schemeClr val="tx1"/>
                </a:solidFill>
                <a:latin typeface="Arial" panose="020B0604020202020204" pitchFamily="34" charset="0"/>
                <a:ea typeface="微软雅黑" panose="020B0503020204020204" charset="-122"/>
                <a:sym typeface="Wingdings" panose="05000000000000000000"/>
              </a:rPr>
              <a:t>Topology</a:t>
            </a:r>
            <a:endParaRPr lang="en-US" sz="2800"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sz="2800" dirty="0" smtClean="0">
                <a:solidFill>
                  <a:schemeClr val="tx1"/>
                </a:solidFill>
                <a:latin typeface="Arial" panose="020B0604020202020204" pitchFamily="34" charset="0"/>
                <a:ea typeface="微软雅黑" panose="020B0503020204020204" charset="-122"/>
                <a:sym typeface="Wingdings" panose="05000000000000000000"/>
              </a:rPr>
              <a:t>Data model</a:t>
            </a:r>
            <a:endParaRPr lang="en-US" sz="2800"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sz="2800" dirty="0" smtClean="0">
                <a:solidFill>
                  <a:schemeClr val="tx1"/>
                </a:solidFill>
                <a:latin typeface="Arial" panose="020B0604020202020204" pitchFamily="34" charset="0"/>
                <a:ea typeface="微软雅黑" panose="020B0503020204020204" charset="-122"/>
                <a:sym typeface="Wingdings" panose="05000000000000000000"/>
              </a:rPr>
              <a:t>Spouts and bolts</a:t>
            </a:r>
            <a:endParaRPr lang="en-US" sz="2800"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sz="2800" dirty="0" smtClean="0">
                <a:solidFill>
                  <a:schemeClr val="tx1"/>
                </a:solidFill>
                <a:latin typeface="Arial" panose="020B0604020202020204" pitchFamily="34" charset="0"/>
                <a:ea typeface="微软雅黑" panose="020B0503020204020204" charset="-122"/>
                <a:sym typeface="Wingdings" panose="05000000000000000000"/>
              </a:rPr>
              <a:t>Groupings</a:t>
            </a:r>
            <a:endParaRPr lang="en-US" sz="2800"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sz="2800" dirty="0" smtClean="0">
                <a:solidFill>
                  <a:schemeClr val="tx1"/>
                </a:solidFill>
                <a:latin typeface="Arial" panose="020B0604020202020204" pitchFamily="34" charset="0"/>
                <a:ea typeface="微软雅黑" panose="020B0503020204020204" charset="-122"/>
                <a:sym typeface="Wingdings" panose="05000000000000000000"/>
              </a:rPr>
              <a:t>Parallelism</a:t>
            </a:r>
            <a:endParaRPr lang="en-US" sz="2800"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altLang="en-US" sz="2800" dirty="0" smtClean="0">
                <a:solidFill>
                  <a:schemeClr val="tx1"/>
                </a:solidFill>
                <a:latin typeface="Arial" panose="020B0604020202020204" pitchFamily="34" charset="0"/>
                <a:ea typeface="微软雅黑" panose="020B0503020204020204" charset="-122"/>
                <a:sym typeface="Wingdings" panose="05000000000000000000"/>
              </a:rPr>
              <a:t>Trident</a:t>
            </a:r>
            <a:endParaRPr lang="en-US" altLang="en-US" sz="2800" dirty="0" smtClean="0">
              <a:solidFill>
                <a:schemeClr val="tx1"/>
              </a:solidFill>
              <a:latin typeface="Arial" panose="020B0604020202020204" pitchFamily="34" charset="0"/>
              <a:ea typeface="微软雅黑" panose="020B0503020204020204" charset="-122"/>
              <a:sym typeface="Wingdings" panose="05000000000000000000"/>
            </a:endParaRPr>
          </a:p>
          <a:p>
            <a:pPr marL="457200" indent="-457200" algn="l">
              <a:buFont typeface="Arial" panose="020B0604020202020204" pitchFamily="34" charset="0"/>
              <a:buChar char="•"/>
            </a:pPr>
            <a:r>
              <a:rPr lang="en-US" altLang="en-US" sz="2800" dirty="0" smtClean="0">
                <a:solidFill>
                  <a:schemeClr val="tx1"/>
                </a:solidFill>
                <a:latin typeface="Arial" panose="020B0604020202020204" pitchFamily="34" charset="0"/>
                <a:ea typeface="微软雅黑" panose="020B0503020204020204" charset="-122"/>
                <a:sym typeface="Wingdings" panose="05000000000000000000"/>
              </a:rPr>
              <a:t>DRPC</a:t>
            </a:r>
            <a:endParaRPr lang="en-US" altLang="en-US" sz="2800" dirty="0" smtClean="0">
              <a:solidFill>
                <a:schemeClr val="tx1"/>
              </a:solidFill>
              <a:latin typeface="Arial" panose="020B0604020202020204" pitchFamily="34" charset="0"/>
              <a:ea typeface="微软雅黑" panose="020B0503020204020204" charset="-122"/>
              <a:sym typeface="Wingdings" panose="05000000000000000000"/>
            </a:endParaRPr>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95" y="225425"/>
            <a:ext cx="10515600" cy="877570"/>
          </a:xfrm>
        </p:spPr>
        <p:txBody>
          <a:bodyPr/>
          <a:lstStyle/>
          <a:p>
            <a:r>
              <a:rPr lang="en-US" dirty="0" smtClean="0">
                <a:solidFill>
                  <a:schemeClr val="accent1"/>
                </a:solidFill>
                <a:effectLst>
                  <a:outerShdw blurRad="38100" dist="25400" dir="5400000" algn="ctr" rotWithShape="0">
                    <a:srgbClr val="6E747A">
                      <a:alpha val="43000"/>
                    </a:srgbClr>
                  </a:outerShdw>
                </a:effectLst>
              </a:rPr>
              <a:t>A first look</a:t>
            </a:r>
            <a:endParaRPr lang="en-US" dirty="0" smtClean="0">
              <a:solidFill>
                <a:schemeClr val="accent1"/>
              </a:solidFill>
              <a:effectLst>
                <a:outerShdw blurRad="38100" dist="25400" dir="5400000" algn="ctr" rotWithShape="0">
                  <a:srgbClr val="6E747A">
                    <a:alpha val="43000"/>
                  </a:srgbClr>
                </a:outerShdw>
              </a:effectLst>
            </a:endParaRPr>
          </a:p>
        </p:txBody>
      </p:sp>
      <p:sp>
        <p:nvSpPr>
          <p:cNvPr id="5" name="Slide Number Placeholder 4"/>
          <p:cNvSpPr>
            <a:spLocks noGrp="1"/>
          </p:cNvSpPr>
          <p:nvPr>
            <p:ph type="sldNum" sz="quarter" idx="12"/>
          </p:nvPr>
        </p:nvSpPr>
        <p:spPr/>
        <p:txBody>
          <a:bodyPr/>
          <a:lstStyle/>
          <a:p>
            <a:fld id="{407C8B75-4858-41E6-BEC3-A0853FA4AC5B}" type="slidenum">
              <a:rPr lang="en-US" smtClean="0"/>
            </a:fld>
            <a:endParaRPr lang="en-US" dirty="0"/>
          </a:p>
        </p:txBody>
      </p:sp>
      <p:sp>
        <p:nvSpPr>
          <p:cNvPr id="6" name="TextBox 5"/>
          <p:cNvSpPr txBox="1"/>
          <p:nvPr/>
        </p:nvSpPr>
        <p:spPr>
          <a:xfrm>
            <a:off x="1981200" y="1807891"/>
            <a:ext cx="8153400" cy="1316355"/>
          </a:xfrm>
          <a:prstGeom prst="rect">
            <a:avLst/>
          </a:prstGeom>
          <a:solidFill>
            <a:schemeClr val="bg1"/>
          </a:solidFill>
        </p:spPr>
        <p:txBody>
          <a:bodyPr wrap="square" rtlCol="0">
            <a:spAutoFit/>
          </a:bodyPr>
          <a:lstStyle/>
          <a:p>
            <a:pPr algn="ctr"/>
            <a:r>
              <a:rPr lang="en-US" sz="4000" dirty="0" smtClean="0">
                <a:solidFill>
                  <a:srgbClr val="080808"/>
                </a:solidFill>
                <a:latin typeface="+mj-lt"/>
                <a:cs typeface="Arial" panose="020B0604020202020204" pitchFamily="34" charset="0"/>
              </a:rPr>
              <a:t>Storm is </a:t>
            </a:r>
            <a:r>
              <a:rPr lang="en-US" sz="4000" dirty="0" smtClean="0">
                <a:solidFill>
                  <a:schemeClr val="accent1"/>
                </a:solidFill>
                <a:effectLst>
                  <a:outerShdw blurRad="38100" dist="25400" dir="5400000" algn="ctr" rotWithShape="0">
                    <a:srgbClr val="6E747A">
                      <a:alpha val="43000"/>
                    </a:srgbClr>
                  </a:outerShdw>
                </a:effectLst>
                <a:latin typeface="+mj-lt"/>
                <a:cs typeface="Arial" panose="020B0604020202020204" pitchFamily="34" charset="0"/>
              </a:rPr>
              <a:t>distributed </a:t>
            </a:r>
            <a:r>
              <a:rPr lang="en-US" sz="4000" dirty="0" smtClean="0">
                <a:solidFill>
                  <a:srgbClr val="080808"/>
                </a:solidFill>
                <a:latin typeface="+mj-lt"/>
                <a:cs typeface="Arial" panose="020B0604020202020204" pitchFamily="34" charset="0"/>
              </a:rPr>
              <a:t>FP-like</a:t>
            </a:r>
            <a:endParaRPr lang="en-US" sz="4000" dirty="0" smtClean="0">
              <a:solidFill>
                <a:srgbClr val="080808"/>
              </a:solidFill>
              <a:latin typeface="+mj-lt"/>
              <a:cs typeface="Arial" panose="020B0604020202020204" pitchFamily="34" charset="0"/>
            </a:endParaRPr>
          </a:p>
          <a:p>
            <a:pPr algn="ctr"/>
            <a:r>
              <a:rPr lang="en-US" sz="4000" dirty="0" smtClean="0">
                <a:solidFill>
                  <a:srgbClr val="080808"/>
                </a:solidFill>
                <a:latin typeface="+mj-lt"/>
                <a:cs typeface="Arial" panose="020B0604020202020204" pitchFamily="34" charset="0"/>
              </a:rPr>
              <a:t>processing of data streams.</a:t>
            </a:r>
            <a:endParaRPr lang="en-US" sz="4000" dirty="0" smtClean="0">
              <a:solidFill>
                <a:srgbClr val="080808"/>
              </a:solidFill>
              <a:latin typeface="+mj-lt"/>
              <a:cs typeface="Arial" panose="020B0604020202020204" pitchFamily="34" charset="0"/>
            </a:endParaRPr>
          </a:p>
        </p:txBody>
      </p:sp>
      <p:sp>
        <p:nvSpPr>
          <p:cNvPr id="7" name="TextBox 6"/>
          <p:cNvSpPr txBox="1"/>
          <p:nvPr/>
        </p:nvSpPr>
        <p:spPr>
          <a:xfrm>
            <a:off x="2077914" y="3352800"/>
            <a:ext cx="8056685" cy="645160"/>
          </a:xfrm>
          <a:prstGeom prst="rect">
            <a:avLst/>
          </a:prstGeom>
          <a:solidFill>
            <a:schemeClr val="bg1"/>
          </a:solidFill>
        </p:spPr>
        <p:txBody>
          <a:bodyPr wrap="square" rtlCol="0">
            <a:spAutoFit/>
          </a:bodyPr>
          <a:lstStyle/>
          <a:p>
            <a:pPr algn="ctr"/>
            <a:r>
              <a:rPr lang="en-US" sz="3600" dirty="0" smtClean="0">
                <a:solidFill>
                  <a:schemeClr val="bg1">
                    <a:lumMod val="50000"/>
                  </a:schemeClr>
                </a:solidFill>
                <a:latin typeface="+mj-lt"/>
                <a:cs typeface="Arial" panose="020B0604020202020204" pitchFamily="34" charset="0"/>
              </a:rPr>
              <a:t>Same idea, many machines.</a:t>
            </a:r>
            <a:endParaRPr lang="en-US" sz="3600" dirty="0">
              <a:solidFill>
                <a:schemeClr val="bg1">
                  <a:lumMod val="50000"/>
                </a:schemeClr>
              </a:solidFill>
              <a:latin typeface="+mj-lt"/>
              <a:cs typeface="Arial" panose="020B0604020202020204" pitchFamily="34" charset="0"/>
            </a:endParaRPr>
          </a:p>
        </p:txBody>
      </p:sp>
      <p:sp>
        <p:nvSpPr>
          <p:cNvPr id="8" name="TextBox 7"/>
          <p:cNvSpPr txBox="1"/>
          <p:nvPr/>
        </p:nvSpPr>
        <p:spPr>
          <a:xfrm>
            <a:off x="2039815" y="4020234"/>
            <a:ext cx="8056685" cy="645160"/>
          </a:xfrm>
          <a:prstGeom prst="rect">
            <a:avLst/>
          </a:prstGeom>
          <a:solidFill>
            <a:schemeClr val="bg1"/>
          </a:solidFill>
        </p:spPr>
        <p:txBody>
          <a:bodyPr wrap="square" rtlCol="0">
            <a:spAutoFit/>
          </a:bodyPr>
          <a:lstStyle/>
          <a:p>
            <a:pPr algn="ctr"/>
            <a:r>
              <a:rPr lang="en-US" sz="3600" dirty="0" smtClean="0">
                <a:solidFill>
                  <a:schemeClr val="bg1">
                    <a:lumMod val="50000"/>
                  </a:schemeClr>
                </a:solidFill>
                <a:latin typeface="+mj-lt"/>
                <a:cs typeface="Arial" panose="020B0604020202020204" pitchFamily="34" charset="0"/>
              </a:rPr>
              <a:t>(but there’s more of course)</a:t>
            </a:r>
            <a:endParaRPr lang="en-US" sz="3600" dirty="0">
              <a:solidFill>
                <a:schemeClr val="bg1">
                  <a:lumMod val="50000"/>
                </a:schemeClr>
              </a:solidFill>
              <a:latin typeface="+mj-l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67360" y="52070"/>
            <a:ext cx="10515600" cy="1014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solidFill>
                <a:effectLst>
                  <a:outerShdw blurRad="38100" dist="25400" dir="5400000" algn="ctr" rotWithShape="0">
                    <a:srgbClr val="6E747A">
                      <a:alpha val="43000"/>
                    </a:srgbClr>
                  </a:outerShdw>
                </a:effectLst>
                <a:sym typeface="+mn-ea"/>
              </a:rPr>
              <a:t>Topology</a:t>
            </a:r>
            <a:endParaRPr lang="en-US" dirty="0" smtClean="0">
              <a:solidFill>
                <a:schemeClr val="accent1"/>
              </a:solidFill>
              <a:effectLst>
                <a:outerShdw blurRad="38100" dist="25400" dir="5400000" algn="ctr" rotWithShape="0">
                  <a:srgbClr val="6E747A">
                    <a:alpha val="43000"/>
                  </a:srgbClr>
                </a:outerShdw>
              </a:effectLst>
              <a:sym typeface="+mn-ea"/>
            </a:endParaRPr>
          </a:p>
        </p:txBody>
      </p:sp>
      <p:pic>
        <p:nvPicPr>
          <p:cNvPr id="13316" name="Picture 4"/>
          <p:cNvPicPr>
            <a:picLocks noChangeAspect="1"/>
          </p:cNvPicPr>
          <p:nvPr/>
        </p:nvPicPr>
        <p:blipFill>
          <a:blip r:embed="rId1"/>
          <a:stretch>
            <a:fillRect/>
          </a:stretch>
        </p:blipFill>
        <p:spPr>
          <a:xfrm>
            <a:off x="3305175" y="2211705"/>
            <a:ext cx="6293485" cy="4286250"/>
          </a:xfrm>
          <a:prstGeom prst="rect">
            <a:avLst/>
          </a:prstGeom>
          <a:noFill/>
          <a:ln w="9525">
            <a:noFill/>
          </a:ln>
        </p:spPr>
      </p:pic>
      <p:sp>
        <p:nvSpPr>
          <p:cNvPr id="6" name="文本框 5"/>
          <p:cNvSpPr txBox="1"/>
          <p:nvPr/>
        </p:nvSpPr>
        <p:spPr>
          <a:xfrm>
            <a:off x="1614805" y="1242695"/>
            <a:ext cx="9391650" cy="826135"/>
          </a:xfrm>
          <a:prstGeom prst="rect">
            <a:avLst/>
          </a:prstGeom>
          <a:noFill/>
        </p:spPr>
        <p:txBody>
          <a:bodyPr wrap="none" rtlCol="0" anchor="t">
            <a:spAutoFit/>
          </a:bodyPr>
          <a:p>
            <a:r>
              <a:rPr lang="zh-CN" altLang="en-US" sz="2400" dirty="0">
                <a:sym typeface="+mn-ea"/>
              </a:rPr>
              <a:t>一个实时计算应用程序的逻辑在</a:t>
            </a:r>
            <a:r>
              <a:rPr lang="en-US" altLang="zh-CN" sz="2400" dirty="0">
                <a:sym typeface="+mn-ea"/>
              </a:rPr>
              <a:t>storm</a:t>
            </a:r>
            <a:r>
              <a:rPr lang="zh-CN" altLang="en-US" sz="2400" dirty="0">
                <a:sym typeface="+mn-ea"/>
              </a:rPr>
              <a:t>里面被封装到</a:t>
            </a:r>
            <a:r>
              <a:rPr lang="en-US" altLang="zh-CN" sz="2400" dirty="0">
                <a:sym typeface="+mn-ea"/>
              </a:rPr>
              <a:t>topology</a:t>
            </a:r>
            <a:r>
              <a:rPr lang="zh-CN" altLang="en-US" sz="2400" dirty="0">
                <a:sym typeface="+mn-ea"/>
              </a:rPr>
              <a:t>对象里面</a:t>
            </a:r>
            <a:r>
              <a:rPr lang="en-US" altLang="zh-CN" sz="2400" dirty="0">
                <a:sym typeface="+mn-ea"/>
              </a:rPr>
              <a:t>.</a:t>
            </a:r>
            <a:endParaRPr lang="en-US" altLang="zh-CN" sz="2400" dirty="0">
              <a:sym typeface="+mn-ea"/>
            </a:endParaRPr>
          </a:p>
          <a:p>
            <a:r>
              <a:rPr lang="zh-CN" altLang="en-US" sz="2400" dirty="0">
                <a:sym typeface="+mn-ea"/>
              </a:rPr>
              <a:t> </a:t>
            </a:r>
            <a:endParaRPr lang="zh-CN" altLang="en-US" sz="2400" dirty="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02815" y="1066165"/>
            <a:ext cx="8153400" cy="1316355"/>
          </a:xfrm>
          <a:prstGeom prst="rect">
            <a:avLst/>
          </a:prstGeom>
          <a:solidFill>
            <a:schemeClr val="bg1"/>
          </a:solidFill>
        </p:spPr>
        <p:txBody>
          <a:bodyPr wrap="square" rtlCol="0">
            <a:spAutoFit/>
          </a:bodyPr>
          <a:lstStyle/>
          <a:p>
            <a:pPr algn="ctr"/>
            <a:r>
              <a:rPr lang="en-US" sz="4000" dirty="0" smtClean="0">
                <a:solidFill>
                  <a:srgbClr val="080808"/>
                </a:solidFill>
                <a:latin typeface="+mj-lt"/>
                <a:cs typeface="Arial" panose="020B0604020202020204" pitchFamily="34" charset="0"/>
              </a:rPr>
              <a:t>Executes on many machines</a:t>
            </a:r>
            <a:br>
              <a:rPr lang="en-US" sz="4000" dirty="0" smtClean="0">
                <a:solidFill>
                  <a:srgbClr val="080808"/>
                </a:solidFill>
                <a:latin typeface="+mj-lt"/>
                <a:cs typeface="Arial" panose="020B0604020202020204" pitchFamily="34" charset="0"/>
              </a:rPr>
            </a:br>
            <a:r>
              <a:rPr lang="en-US" sz="4000" dirty="0" smtClean="0">
                <a:solidFill>
                  <a:srgbClr val="080808"/>
                </a:solidFill>
                <a:latin typeface="+mj-lt"/>
                <a:cs typeface="Arial" panose="020B0604020202020204" pitchFamily="34" charset="0"/>
              </a:rPr>
              <a:t>like a MR job in Hadoop.</a:t>
            </a:r>
            <a:endParaRPr lang="en-US" sz="4000" dirty="0">
              <a:solidFill>
                <a:srgbClr val="080808"/>
              </a:solidFill>
              <a:latin typeface="+mj-lt"/>
              <a:cs typeface="Arial" panose="020B0604020202020204" pitchFamily="34" charset="0"/>
            </a:endParaRPr>
          </a:p>
        </p:txBody>
      </p:sp>
      <p:sp>
        <p:nvSpPr>
          <p:cNvPr id="2" name="Title 1"/>
          <p:cNvSpPr>
            <a:spLocks noGrp="1"/>
          </p:cNvSpPr>
          <p:nvPr/>
        </p:nvSpPr>
        <p:spPr>
          <a:xfrm>
            <a:off x="467360" y="52070"/>
            <a:ext cx="10515600" cy="1014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solidFill>
                  <a:schemeClr val="accent1"/>
                </a:solidFill>
                <a:effectLst>
                  <a:outerShdw blurRad="38100" dist="25400" dir="5400000" algn="ctr" rotWithShape="0">
                    <a:srgbClr val="6E747A">
                      <a:alpha val="43000"/>
                    </a:srgbClr>
                  </a:outerShdw>
                </a:effectLst>
                <a:sym typeface="+mn-ea"/>
              </a:rPr>
              <a:t>Topology</a:t>
            </a:r>
            <a:endParaRPr lang="en-US" dirty="0" smtClean="0">
              <a:solidFill>
                <a:schemeClr val="accent1"/>
              </a:solidFill>
              <a:effectLst>
                <a:outerShdw blurRad="38100" dist="25400" dir="5400000" algn="ctr" rotWithShape="0">
                  <a:srgbClr val="6E747A">
                    <a:alpha val="43000"/>
                  </a:srgbClr>
                </a:outerShdw>
              </a:effectLst>
              <a:sym typeface="+mn-ea"/>
            </a:endParaRPr>
          </a:p>
        </p:txBody>
      </p:sp>
      <p:pic>
        <p:nvPicPr>
          <p:cNvPr id="14339" name="内容占位符 3" descr="1.jpg"/>
          <p:cNvPicPr>
            <a:picLocks noGrp="1" noChangeAspect="1"/>
          </p:cNvPicPr>
          <p:nvPr/>
        </p:nvPicPr>
        <p:blipFill>
          <a:blip r:embed="rId1"/>
          <a:srcRect/>
          <a:stretch>
            <a:fillRect/>
          </a:stretch>
        </p:blipFill>
        <p:spPr>
          <a:xfrm>
            <a:off x="4747895" y="2565400"/>
            <a:ext cx="7073265" cy="4236085"/>
          </a:xfrm>
          <a:prstGeom prst="rect">
            <a:avLst/>
          </a:prstGeom>
          <a:noFill/>
          <a:ln w="9525">
            <a:noFill/>
          </a:ln>
        </p:spPr>
      </p:pic>
      <p:sp>
        <p:nvSpPr>
          <p:cNvPr id="5" name="文本框 4"/>
          <p:cNvSpPr txBox="1"/>
          <p:nvPr/>
        </p:nvSpPr>
        <p:spPr>
          <a:xfrm>
            <a:off x="342265" y="2679065"/>
            <a:ext cx="4227195" cy="1219200"/>
          </a:xfrm>
          <a:prstGeom prst="rect">
            <a:avLst/>
          </a:prstGeom>
          <a:noFill/>
        </p:spPr>
        <p:txBody>
          <a:bodyPr wrap="square" rtlCol="0" anchor="t">
            <a:spAutoFit/>
          </a:bodyPr>
          <a:p>
            <a:r>
              <a:rPr lang="zh-CN" altLang="en-US" sz="2000" dirty="0">
                <a:solidFill>
                  <a:schemeClr val="accent1"/>
                </a:solidFill>
                <a:effectLst>
                  <a:outerShdw blurRad="38100" dist="25400" dir="5400000" algn="ctr" rotWithShape="0">
                    <a:srgbClr val="6E747A">
                      <a:alpha val="43000"/>
                    </a:srgbClr>
                  </a:outerShdw>
                </a:effectLst>
                <a:sym typeface="+mn-ea"/>
              </a:rPr>
              <a:t>关键区别：</a:t>
            </a:r>
            <a:endParaRPr lang="zh-CN" altLang="en-US" sz="2000" dirty="0">
              <a:solidFill>
                <a:schemeClr val="accent1"/>
              </a:solidFill>
              <a:effectLst>
                <a:outerShdw blurRad="38100" dist="25400" dir="5400000" algn="ctr" rotWithShape="0">
                  <a:srgbClr val="6E747A">
                    <a:alpha val="43000"/>
                  </a:srgbClr>
                </a:outerShdw>
              </a:effectLst>
              <a:sym typeface="+mn-ea"/>
            </a:endParaRPr>
          </a:p>
          <a:p>
            <a:r>
              <a:rPr lang="zh-CN" altLang="en-US" dirty="0">
                <a:sym typeface="+mn-ea"/>
              </a:rPr>
              <a:t>一个</a:t>
            </a:r>
            <a:r>
              <a:rPr lang="en-US" altLang="zh-CN" dirty="0">
                <a:sym typeface="+mn-ea"/>
              </a:rPr>
              <a:t>MapReduce Job</a:t>
            </a:r>
            <a:r>
              <a:rPr lang="zh-CN" altLang="en-US" dirty="0">
                <a:sym typeface="+mn-ea"/>
              </a:rPr>
              <a:t>最终总是会结束的， 然而一个</a:t>
            </a:r>
            <a:r>
              <a:rPr lang="en-US" altLang="zh-CN" dirty="0">
                <a:sym typeface="+mn-ea"/>
              </a:rPr>
              <a:t>storm</a:t>
            </a:r>
            <a:r>
              <a:rPr lang="zh-CN" altLang="en-US" dirty="0">
                <a:sym typeface="+mn-ea"/>
              </a:rPr>
              <a:t>的</a:t>
            </a:r>
            <a:r>
              <a:rPr lang="en-US" altLang="zh-CN" dirty="0">
                <a:sym typeface="+mn-ea"/>
              </a:rPr>
              <a:t>topoloy</a:t>
            </a:r>
            <a:r>
              <a:rPr lang="zh-CN" altLang="en-US" dirty="0">
                <a:sym typeface="+mn-ea"/>
              </a:rPr>
              <a:t>会一直运行</a:t>
            </a:r>
            <a:r>
              <a:rPr lang="en-US" altLang="zh-CN" dirty="0">
                <a:sym typeface="+mn-ea"/>
              </a:rPr>
              <a:t>( </a:t>
            </a:r>
            <a:r>
              <a:rPr lang="zh-CN" altLang="en-US" dirty="0">
                <a:sym typeface="+mn-ea"/>
              </a:rPr>
              <a:t>除非你显式的杀死它</a:t>
            </a:r>
            <a:r>
              <a:rPr lang="en-US" altLang="zh-CN" dirty="0">
                <a:sym typeface="+mn-ea"/>
              </a:rPr>
              <a:t>)</a:t>
            </a:r>
            <a:r>
              <a:rPr lang="zh-CN" altLang="en-US" dirty="0">
                <a:sym typeface="+mn-ea"/>
              </a:rPr>
              <a: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0209" y="5603240"/>
            <a:ext cx="950455" cy="533400"/>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sp>
        <p:nvSpPr>
          <p:cNvPr id="3" name="Oval 2"/>
          <p:cNvSpPr/>
          <p:nvPr/>
        </p:nvSpPr>
        <p:spPr>
          <a:xfrm>
            <a:off x="5615056" y="5603240"/>
            <a:ext cx="1007533" cy="53340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4" name="Straight Arrow Connector 13"/>
          <p:cNvCxnSpPr>
            <a:stCxn id="2" idx="3"/>
            <a:endCxn id="3" idx="2"/>
          </p:cNvCxnSpPr>
          <p:nvPr/>
        </p:nvCxnSpPr>
        <p:spPr>
          <a:xfrm>
            <a:off x="4620664" y="5941695"/>
            <a:ext cx="994410" cy="0"/>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5631989" y="400304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19" name="Straight Arrow Connector 18"/>
          <p:cNvCxnSpPr>
            <a:stCxn id="46" idx="3"/>
            <a:endCxn id="18" idx="2"/>
          </p:cNvCxnSpPr>
          <p:nvPr/>
        </p:nvCxnSpPr>
        <p:spPr>
          <a:xfrm>
            <a:off x="4620664" y="4269740"/>
            <a:ext cx="1010920" cy="63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572549" y="3393045"/>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24" name="Straight Arrow Connector 23"/>
          <p:cNvCxnSpPr>
            <a:stCxn id="46" idx="3"/>
            <a:endCxn id="55" idx="2"/>
          </p:cNvCxnSpPr>
          <p:nvPr/>
        </p:nvCxnSpPr>
        <p:spPr>
          <a:xfrm flipV="1">
            <a:off x="4620664" y="3051175"/>
            <a:ext cx="1046480" cy="121856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670209" y="4003040"/>
            <a:ext cx="950455" cy="533400"/>
          </a:xfrm>
          <a:prstGeom prst="rect">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sp>
        <p:nvSpPr>
          <p:cNvPr id="55" name="Oval 54"/>
          <p:cNvSpPr/>
          <p:nvPr/>
        </p:nvSpPr>
        <p:spPr>
          <a:xfrm>
            <a:off x="5667549" y="2783840"/>
            <a:ext cx="1010516" cy="534980"/>
          </a:xfrm>
          <a:prstGeom prst="ellipse">
            <a:avLst/>
          </a:prstGeom>
          <a:solidFill>
            <a:schemeClr val="bg1"/>
          </a:solidFill>
          <a:ln w="12700">
            <a:solidFill>
              <a:srgbClr val="080808"/>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080808"/>
              </a:solidFill>
            </a:endParaRPr>
          </a:p>
        </p:txBody>
      </p:sp>
      <p:cxnSp>
        <p:nvCxnSpPr>
          <p:cNvPr id="58" name="Straight Arrow Connector 57"/>
          <p:cNvCxnSpPr>
            <a:stCxn id="46" idx="3"/>
            <a:endCxn id="3" idx="1"/>
          </p:cNvCxnSpPr>
          <p:nvPr/>
        </p:nvCxnSpPr>
        <p:spPr>
          <a:xfrm>
            <a:off x="4620664" y="4341495"/>
            <a:ext cx="1141730" cy="141160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55" idx="6"/>
            <a:endCxn id="23" idx="2"/>
          </p:cNvCxnSpPr>
          <p:nvPr/>
        </p:nvCxnSpPr>
        <p:spPr>
          <a:xfrm>
            <a:off x="6677430" y="3123085"/>
            <a:ext cx="894715" cy="60896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18" idx="6"/>
            <a:endCxn id="23" idx="2"/>
          </p:cNvCxnSpPr>
          <p:nvPr/>
        </p:nvCxnSpPr>
        <p:spPr>
          <a:xfrm flipV="1">
            <a:off x="6641870" y="3732050"/>
            <a:ext cx="930275" cy="610235"/>
          </a:xfrm>
          <a:prstGeom prst="straightConnector1">
            <a:avLst/>
          </a:prstGeom>
          <a:ln w="25400">
            <a:solidFill>
              <a:srgbClr val="080808"/>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p:nvPr/>
        </p:nvSpPr>
        <p:spPr>
          <a:xfrm>
            <a:off x="464820" y="168275"/>
            <a:ext cx="8229600" cy="1115060"/>
          </a:xfrm>
          <a:prstGeom prst="rect">
            <a:avLst/>
          </a:prstGeom>
        </p:spPr>
        <p:txBody>
          <a:bodyPr/>
          <a:lstStyle>
            <a:lvl1pPr algn="l" defTabSz="914400" rtl="0" eaLnBrk="1" latinLnBrk="0" hangingPunct="1">
              <a:spcBef>
                <a:spcPct val="0"/>
              </a:spcBef>
              <a:buNone/>
              <a:defRPr lang="en-US" sz="2800" kern="1200" dirty="0">
                <a:solidFill>
                  <a:srgbClr val="0661A3"/>
                </a:solidFill>
                <a:latin typeface="+mj-lt"/>
                <a:ea typeface="+mj-ea"/>
                <a:cs typeface="+mj-cs"/>
              </a:defRPr>
            </a:lvl1pPr>
          </a:lstStyle>
          <a:p>
            <a:r>
              <a:rPr lang="en-US" sz="4400" dirty="0" smtClean="0">
                <a:solidFill>
                  <a:schemeClr val="accent1"/>
                </a:solidFill>
                <a:effectLst>
                  <a:outerShdw blurRad="38100" dist="25400" dir="5400000" algn="ctr" rotWithShape="0">
                    <a:srgbClr val="6E747A">
                      <a:alpha val="43000"/>
                    </a:srgbClr>
                  </a:outerShdw>
                </a:effectLst>
              </a:rPr>
              <a:t>Topology</a:t>
            </a:r>
            <a:endParaRPr lang="en-US" sz="4400" dirty="0" smtClean="0">
              <a:solidFill>
                <a:schemeClr val="accent1"/>
              </a:solidFill>
              <a:effectLst>
                <a:outerShdw blurRad="38100" dist="25400" dir="5400000" algn="ctr" rotWithShape="0">
                  <a:srgbClr val="6E747A">
                    <a:alpha val="43000"/>
                  </a:srgbClr>
                </a:outerShdw>
              </a:effectLst>
            </a:endParaRPr>
          </a:p>
        </p:txBody>
      </p:sp>
      <p:sp>
        <p:nvSpPr>
          <p:cNvPr id="4" name="TextBox 2"/>
          <p:cNvSpPr txBox="1"/>
          <p:nvPr/>
        </p:nvSpPr>
        <p:spPr>
          <a:xfrm>
            <a:off x="2144395" y="1160826"/>
            <a:ext cx="8153400" cy="1316355"/>
          </a:xfrm>
          <a:prstGeom prst="rect">
            <a:avLst/>
          </a:prstGeom>
          <a:solidFill>
            <a:schemeClr val="bg1"/>
          </a:solidFill>
        </p:spPr>
        <p:txBody>
          <a:bodyPr wrap="square" rtlCol="0">
            <a:spAutoFit/>
          </a:bodyPr>
          <a:p>
            <a:pPr algn="ctr"/>
            <a:r>
              <a:rPr lang="en-US" sz="4000" dirty="0" smtClean="0">
                <a:solidFill>
                  <a:srgbClr val="080808"/>
                </a:solidFill>
                <a:latin typeface="+mj-lt"/>
                <a:cs typeface="Arial" panose="020B0604020202020204" pitchFamily="34" charset="0"/>
              </a:rPr>
              <a:t>A topology in Storm wires</a:t>
            </a:r>
            <a:br>
              <a:rPr lang="en-US" sz="4000" dirty="0" smtClean="0">
                <a:solidFill>
                  <a:srgbClr val="080808"/>
                </a:solidFill>
                <a:latin typeface="+mj-lt"/>
                <a:cs typeface="Arial" panose="020B0604020202020204" pitchFamily="34" charset="0"/>
              </a:rPr>
            </a:br>
            <a:r>
              <a:rPr lang="en-US" sz="4000" dirty="0" smtClean="0">
                <a:solidFill>
                  <a:schemeClr val="accent6"/>
                </a:solidFill>
                <a:latin typeface="Consolas" panose="020B0609020204030204" pitchFamily="49" charset="0"/>
                <a:cs typeface="Consolas" panose="020B0609020204030204" pitchFamily="49" charset="0"/>
              </a:rPr>
              <a:t>data</a:t>
            </a:r>
            <a:r>
              <a:rPr lang="en-US" sz="4000" dirty="0" smtClean="0">
                <a:solidFill>
                  <a:srgbClr val="080808"/>
                </a:solidFill>
                <a:latin typeface="+mj-lt"/>
                <a:cs typeface="Arial" panose="020B0604020202020204" pitchFamily="34" charset="0"/>
              </a:rPr>
              <a:t> and </a:t>
            </a:r>
            <a:r>
              <a:rPr lang="en-US" sz="4000" i="1" dirty="0" smtClean="0">
                <a:solidFill>
                  <a:srgbClr val="2FABFF"/>
                </a:solidFill>
                <a:latin typeface="Georgia" panose="02040502050405020303" pitchFamily="18" charset="0"/>
                <a:cs typeface="Arial" panose="020B0604020202020204" pitchFamily="34" charset="0"/>
              </a:rPr>
              <a:t>functions</a:t>
            </a:r>
            <a:r>
              <a:rPr lang="en-US" sz="4000" dirty="0" smtClean="0">
                <a:solidFill>
                  <a:srgbClr val="2FABFF"/>
                </a:solidFill>
                <a:latin typeface="+mj-lt"/>
                <a:cs typeface="Arial" panose="020B0604020202020204" pitchFamily="34" charset="0"/>
              </a:rPr>
              <a:t> </a:t>
            </a:r>
            <a:r>
              <a:rPr lang="en-US" sz="4000" dirty="0" smtClean="0">
                <a:solidFill>
                  <a:srgbClr val="080808"/>
                </a:solidFill>
                <a:latin typeface="+mj-lt"/>
                <a:cs typeface="Arial" panose="020B0604020202020204" pitchFamily="34" charset="0"/>
              </a:rPr>
              <a:t>via a </a:t>
            </a:r>
            <a:r>
              <a:rPr lang="en-US" sz="4000" dirty="0" smtClean="0">
                <a:solidFill>
                  <a:srgbClr val="C00000"/>
                </a:solidFill>
                <a:latin typeface="Consolas" panose="020B0609020204030204" pitchFamily="49" charset="0"/>
                <a:cs typeface="Consolas" panose="020B0609020204030204" pitchFamily="49" charset="0"/>
              </a:rPr>
              <a:t>DAG</a:t>
            </a:r>
            <a:r>
              <a:rPr lang="en-US" sz="4000" dirty="0" smtClean="0">
                <a:solidFill>
                  <a:srgbClr val="080808"/>
                </a:solidFill>
                <a:latin typeface="+mj-lt"/>
                <a:cs typeface="Arial" panose="020B0604020202020204" pitchFamily="34" charset="0"/>
              </a:rPr>
              <a:t>.</a:t>
            </a:r>
            <a:endParaRPr lang="en-US" sz="4000" dirty="0">
              <a:solidFill>
                <a:srgbClr val="080808"/>
              </a:solidFill>
              <a:latin typeface="+mj-lt"/>
              <a:cs typeface="Arial" panose="020B060402020202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BEAUTIFY_FLAG" val="#wm#"/>
  <p:tag name="KSO_WM_TEMPLATE_CATEGORY" val="custom"/>
  <p:tag name="KSO_WM_TEMPLATE_INDEX" val="160239"/>
  <p:tag name="KSO_WM_UNIT_TYPE" val="a"/>
  <p:tag name="KSO_WM_UNIT_INDEX" val="1"/>
  <p:tag name="KSO_WM_UNIT_ID" val="custom160239_1*a*1"/>
  <p:tag name="KSO_WM_UNIT_CLEAR" val="1"/>
  <p:tag name="KSO_WM_UNIT_LAYERLEVEL" val="1"/>
  <p:tag name="KSO_WM_UNIT_VALUE" val="24"/>
  <p:tag name="KSO_WM_UNIT_ISCONTENTSTITLE" val="0"/>
  <p:tag name="KSO_WM_UNIT_HIGHLIGHT" val="0"/>
  <p:tag name="KSO_WM_UNIT_COMPATIBLE" val="0"/>
  <p:tag name="KSO_WM_UNIT_PRESET_TEXT_INDEX" val="3"/>
  <p:tag name="KSO_WM_UNIT_PRESET_TEXT_LEN" val="11"/>
</p:tagLst>
</file>

<file path=ppt/tags/tag10.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4"/>
  <p:tag name="KSO_WM_UNIT_ID" val="258*m_i*1_4"/>
  <p:tag name="KSO_WM_UNIT_CLEAR" val="1"/>
  <p:tag name="KSO_WM_UNIT_LAYERLEVEL" val="1_1"/>
  <p:tag name="KSO_WM_BEAUTIFY_FLAG" val="#wm#"/>
  <p:tag name="KSO_WM_DIAGRAM_GROUP_CODE" val="m1-1"/>
</p:tagLst>
</file>

<file path=ppt/tags/tag11.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4_1"/>
  <p:tag name="KSO_WM_UNIT_ID" val="258*m_h_f*1_4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ags/tag12.xml><?xml version="1.0" encoding="utf-8"?>
<p:tagLst xmlns:p="http://schemas.openxmlformats.org/presentationml/2006/main">
  <p:tag name="KSO_WM_SLIDE_ID" val="diagram160534_3"/>
  <p:tag name="KSO_WM_SLIDE_INDEX" val="3"/>
  <p:tag name="KSO_WM_SLIDE_ITEM_CNT" val="4"/>
  <p:tag name="KSO_WM_SLIDE_LAYOUT" val="a_m"/>
  <p:tag name="KSO_WM_SLIDE_LAYOUT_CNT" val="1_1"/>
  <p:tag name="KSO_WM_SLIDE_TYPE" val="contents"/>
  <p:tag name="KSO_WM_BEAUTIFY_FLAG" val="#wm#"/>
  <p:tag name="KSO_WM_TEMPLATE_CATEGORY" val="diagram"/>
  <p:tag name="KSO_WM_TEMPLATE_INDEX" val="160534"/>
  <p:tag name="KSO_WM_DIAGRAM_GROUP_CODE" val="m1-1"/>
  <p:tag name="KSO_WM_TAG_VERSION" val="1.0"/>
</p:tagLst>
</file>

<file path=ppt/tags/tag13.xml><?xml version="1.0" encoding="utf-8"?>
<p:tagLst xmlns:p="http://schemas.openxmlformats.org/presentationml/2006/main">
  <p:tag name="KSO_WM_TAG_VERSION" val="1.0"/>
  <p:tag name="KSO_WM_BEAUTIFY_FLAG" val="#wm#"/>
  <p:tag name="KSO_WM_TEMPLATE_CATEGORY" val="custom"/>
  <p:tag name="KSO_WM_TEMPLATE_INDEX" val="160239"/>
  <p:tag name="KSO_WM_UNIT_TYPE" val="a"/>
  <p:tag name="KSO_WM_UNIT_INDEX" val="1"/>
  <p:tag name="KSO_WM_UNIT_ID" val="custom160239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4.xml><?xml version="1.0" encoding="utf-8"?>
<p:tagLst xmlns:p="http://schemas.openxmlformats.org/presentationml/2006/main">
  <p:tag name="KSO_WM_TEMPLATE_CATEGORY" val="custom"/>
  <p:tag name="KSO_WM_TEMPLATE_INDEX" val="160239"/>
  <p:tag name="KSO_WM_TAG_VERSION" val="1.0"/>
  <p:tag name="KSO_WM_SLIDE_ID" val="custom160239_12"/>
  <p:tag name="KSO_WM_SLIDE_INDEX" val="12"/>
  <p:tag name="KSO_WM_SLIDE_ITEM_CNT" val="2"/>
  <p:tag name="KSO_WM_SLIDE_LAYOUT" val="a_b"/>
  <p:tag name="KSO_WM_SLIDE_LAYOUT_CNT" val="1_1"/>
  <p:tag name="KSO_WM_SLIDE_TYPE" val="sectionTitle"/>
  <p:tag name="KSO_WM_BEAUTIFY_FLAG" val="#wm#"/>
</p:tagLst>
</file>

<file path=ppt/tags/tag15.xml><?xml version="1.0" encoding="utf-8"?>
<p:tagLst xmlns:p="http://schemas.openxmlformats.org/presentationml/2006/main">
  <p:tag name="KSO_WM_TAG_VERSION" val="1.0"/>
  <p:tag name="KSO_WM_BEAUTIFY_FLAG" val="#wm#"/>
  <p:tag name="KSO_WM_TEMPLATE_CATEGORY" val="custom"/>
  <p:tag name="KSO_WM_TEMPLATE_INDEX" val="160239"/>
  <p:tag name="KSO_WM_UNIT_TYPE" val="a"/>
  <p:tag name="KSO_WM_UNIT_INDEX" val="1"/>
  <p:tag name="KSO_WM_UNIT_ID" val="custom160239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6.xml><?xml version="1.0" encoding="utf-8"?>
<p:tagLst xmlns:p="http://schemas.openxmlformats.org/presentationml/2006/main">
  <p:tag name="KSO_WM_TEMPLATE_CATEGORY" val="custom"/>
  <p:tag name="KSO_WM_TEMPLATE_INDEX" val="160239"/>
  <p:tag name="KSO_WM_TAG_VERSION" val="1.0"/>
  <p:tag name="KSO_WM_SLIDE_ID" val="custom160239_12"/>
  <p:tag name="KSO_WM_SLIDE_INDEX" val="12"/>
  <p:tag name="KSO_WM_SLIDE_ITEM_CNT" val="2"/>
  <p:tag name="KSO_WM_SLIDE_LAYOUT" val="a_b"/>
  <p:tag name="KSO_WM_SLIDE_LAYOUT_CNT" val="1_1"/>
  <p:tag name="KSO_WM_SLIDE_TYPE" val="sectionTitle"/>
  <p:tag name="KSO_WM_BEAUTIFY_FLAG" val="#wm#"/>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239"/>
  <p:tag name="KSO_WM_UNIT_TYPE" val="a"/>
  <p:tag name="KSO_WM_UNIT_INDEX" val="1"/>
  <p:tag name="KSO_WM_UNIT_ID" val="custom160239_12*a*1"/>
  <p:tag name="KSO_WM_UNIT_CLEAR" val="1"/>
  <p:tag name="KSO_WM_UNIT_LAYERLEVEL" val="1"/>
  <p:tag name="KSO_WM_UNIT_VALUE" val="15"/>
  <p:tag name="KSO_WM_UNIT_ISCONTENTSTITLE" val="0"/>
  <p:tag name="KSO_WM_UNIT_HIGHLIGHT" val="0"/>
  <p:tag name="KSO_WM_UNIT_COMPATIBLE" val="0"/>
  <p:tag name="KSO_WM_UNIT_PRESET_TEXT_INDEX" val="3"/>
  <p:tag name="KSO_WM_UNIT_PRESET_TEXT_LEN" val="17"/>
</p:tagLst>
</file>

<file path=ppt/tags/tag18.xml><?xml version="1.0" encoding="utf-8"?>
<p:tagLst xmlns:p="http://schemas.openxmlformats.org/presentationml/2006/main">
  <p:tag name="KSO_WM_TEMPLATE_CATEGORY" val="custom"/>
  <p:tag name="KSO_WM_TEMPLATE_INDEX" val="160239"/>
  <p:tag name="KSO_WM_TAG_VERSION" val="1.0"/>
  <p:tag name="KSO_WM_SLIDE_ID" val="custom160239_12"/>
  <p:tag name="KSO_WM_SLIDE_INDEX" val="12"/>
  <p:tag name="KSO_WM_SLIDE_ITEM_CNT" val="2"/>
  <p:tag name="KSO_WM_SLIDE_LAYOUT" val="a_b"/>
  <p:tag name="KSO_WM_SLIDE_LAYOUT_CNT" val="1_1"/>
  <p:tag name="KSO_WM_SLIDE_TYPE" val="sectionTitle"/>
  <p:tag name="KSO_WM_BEAUTIFY_FLAG" val="#wm#"/>
</p:tagLst>
</file>

<file path=ppt/tags/tag2.xml><?xml version="1.0" encoding="utf-8"?>
<p:tagLst xmlns:p="http://schemas.openxmlformats.org/presentationml/2006/main">
  <p:tag name="KSO_WM_TAG_VERSION" val="1.0"/>
  <p:tag name="KSO_WM_BEAUTIFY_FLAG" val="#wm#"/>
  <p:tag name="KSO_WM_TEMPLATE_CATEGORY" val="custom"/>
  <p:tag name="KSO_WM_TEMPLATE_INDEX" val="160239"/>
  <p:tag name="KSO_WM_UNIT_TYPE" val="b"/>
  <p:tag name="KSO_WM_UNIT_INDEX" val="1"/>
  <p:tag name="KSO_WM_UNIT_ID" val="custom160239_1*b*1"/>
  <p:tag name="KSO_WM_UNIT_CLEAR" val="1"/>
  <p:tag name="KSO_WM_UNIT_LAYERLEVEL" val="1"/>
  <p:tag name="KSO_WM_UNIT_VALUE" val="110"/>
  <p:tag name="KSO_WM_UNIT_ISCONTENTSTITLE" val="0"/>
  <p:tag name="KSO_WM_UNIT_HIGHLIGHT" val="0"/>
  <p:tag name="KSO_WM_UNIT_COMPATIBLE" val="0"/>
  <p:tag name="KSO_WM_UNIT_PRESET_TEXT_INDEX" val="3"/>
  <p:tag name="KSO_WM_UNIT_PRESET_TEXT_LEN" val="23"/>
</p:tagLst>
</file>

<file path=ppt/tags/tag3.xml><?xml version="1.0" encoding="utf-8"?>
<p:tagLst xmlns:p="http://schemas.openxmlformats.org/presentationml/2006/main">
  <p:tag name="KSO_WM_TEMPLATE_THUMBS_INDEX" val="1、4、8、12、16、21、22、25"/>
  <p:tag name="KSO_WM_TEMPLATE_CATEGORY" val="custom"/>
  <p:tag name="KSO_WM_TEMPLATE_INDEX" val="160239"/>
  <p:tag name="KSO_WM_TAG_VERSION" val="1.0"/>
  <p:tag name="KSO_WM_SLIDE_ID" val="custom160239_1"/>
  <p:tag name="KSO_WM_SLIDE_INDEX" val="1"/>
  <p:tag name="KSO_WM_SLIDE_ITEM_CNT" val="2"/>
  <p:tag name="KSO_WM_SLIDE_LAYOUT" val="a_b"/>
  <p:tag name="KSO_WM_SLIDE_LAYOUT_CNT" val="1_1"/>
  <p:tag name="KSO_WM_SLIDE_TYPE" val="title"/>
  <p:tag name="KSO_WM_BEAUTIFY_FLAG" val="#wm#"/>
</p:tagLst>
</file>

<file path=ppt/tags/tag4.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1"/>
  <p:tag name="KSO_WM_UNIT_ID" val="258*m_i*1_1"/>
  <p:tag name="KSO_WM_UNIT_CLEAR" val="1"/>
  <p:tag name="KSO_WM_UNIT_LAYERLEVEL" val="1_1"/>
  <p:tag name="KSO_WM_BEAUTIFY_FLAG" val="#wm#"/>
  <p:tag name="KSO_WM_DIAGRAM_GROUP_CODE" val="m1-1"/>
</p:tagLst>
</file>

<file path=ppt/tags/tag5.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1_1"/>
  <p:tag name="KSO_WM_UNIT_ID" val="258*m_h_f*1_1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ags/tag6.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2"/>
  <p:tag name="KSO_WM_UNIT_ID" val="258*m_i*1_2"/>
  <p:tag name="KSO_WM_UNIT_CLEAR" val="1"/>
  <p:tag name="KSO_WM_UNIT_LAYERLEVEL" val="1_1"/>
  <p:tag name="KSO_WM_BEAUTIFY_FLAG" val="#wm#"/>
  <p:tag name="KSO_WM_DIAGRAM_GROUP_CODE" val="m1-1"/>
</p:tagLst>
</file>

<file path=ppt/tags/tag7.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2_1"/>
  <p:tag name="KSO_WM_UNIT_ID" val="258*m_h_f*1_2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ags/tag8.xml><?xml version="1.0" encoding="utf-8"?>
<p:tagLst xmlns:p="http://schemas.openxmlformats.org/presentationml/2006/main">
  <p:tag name="KSO_WM_TAG_VERSION" val="1.0"/>
  <p:tag name="KSO_WM_TEMPLATE_CATEGORY" val="diagram"/>
  <p:tag name="KSO_WM_TEMPLATE_INDEX" val="160534"/>
  <p:tag name="KSO_WM_UNIT_TYPE" val="m_i"/>
  <p:tag name="KSO_WM_UNIT_INDEX" val="1_3"/>
  <p:tag name="KSO_WM_UNIT_ID" val="258*m_i*1_3"/>
  <p:tag name="KSO_WM_UNIT_CLEAR" val="1"/>
  <p:tag name="KSO_WM_UNIT_LAYERLEVEL" val="1_1"/>
  <p:tag name="KSO_WM_BEAUTIFY_FLAG" val="#wm#"/>
  <p:tag name="KSO_WM_DIAGRAM_GROUP_CODE" val="m1-1"/>
</p:tagLst>
</file>

<file path=ppt/tags/tag9.xml><?xml version="1.0" encoding="utf-8"?>
<p:tagLst xmlns:p="http://schemas.openxmlformats.org/presentationml/2006/main">
  <p:tag name="KSO_WM_TAG_VERSION" val="1.0"/>
  <p:tag name="KSO_WM_TEMPLATE_CATEGORY" val="diagram"/>
  <p:tag name="KSO_WM_TEMPLATE_INDEX" val="160534"/>
  <p:tag name="KSO_WM_UNIT_TYPE" val="m_h_f"/>
  <p:tag name="KSO_WM_UNIT_INDEX" val="1_3_1"/>
  <p:tag name="KSO_WM_UNIT_ID" val="258*m_h_f*1_3_1"/>
  <p:tag name="KSO_WM_UNIT_CLEAR" val="1"/>
  <p:tag name="KSO_WM_UNIT_LAYERLEVEL" val="1_1_1"/>
  <p:tag name="KSO_WM_UNIT_VALUE" val="19"/>
  <p:tag name="KSO_WM_UNIT_HIGHLIGHT" val="0"/>
  <p:tag name="KSO_WM_UNIT_COMPATIBLE" val="0"/>
  <p:tag name="KSO_WM_UNIT_PRESET_TEXT" val="SED DO EIUSMOD TEMPOR INCIDIDUNT"/>
  <p:tag name="KSO_WM_BEAUTIFY_FLAG" val="#wm#"/>
  <p:tag name="KSO_WM_DIAGRAM_GROUP_CODE" val="m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40">
      <a:dk1>
        <a:srgbClr val="333333"/>
      </a:dk1>
      <a:lt1>
        <a:sysClr val="window" lastClr="FFFFFF"/>
      </a:lt1>
      <a:dk2>
        <a:srgbClr val="333333"/>
      </a:dk2>
      <a:lt2>
        <a:srgbClr val="FFFFFF"/>
      </a:lt2>
      <a:accent1>
        <a:srgbClr val="FFCA00"/>
      </a:accent1>
      <a:accent2>
        <a:srgbClr val="FAAB1E"/>
      </a:accent2>
      <a:accent3>
        <a:srgbClr val="D7DB27"/>
      </a:accent3>
      <a:accent4>
        <a:srgbClr val="B3CC36"/>
      </a:accent4>
      <a:accent5>
        <a:srgbClr val="17B4D3"/>
      </a:accent5>
      <a:accent6>
        <a:srgbClr val="425D81"/>
      </a:accent6>
      <a:hlink>
        <a:srgbClr val="0563C1"/>
      </a:hlink>
      <a:folHlink>
        <a:srgbClr val="954F72"/>
      </a:folHlink>
    </a:clrScheme>
    <a:fontScheme name="自定义 9">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11575</Words>
  <Application>WPS 演示</Application>
  <PresentationFormat>宽屏</PresentationFormat>
  <Paragraphs>616</Paragraphs>
  <Slides>47</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47</vt:i4>
      </vt:variant>
    </vt:vector>
  </HeadingPairs>
  <TitlesOfParts>
    <vt:vector size="66" baseType="lpstr">
      <vt:lpstr>Arial</vt:lpstr>
      <vt:lpstr>宋体</vt:lpstr>
      <vt:lpstr>Wingdings</vt:lpstr>
      <vt:lpstr>Brush Script Std</vt:lpstr>
      <vt:lpstr>微软雅黑</vt:lpstr>
      <vt:lpstr>Wingdings</vt:lpstr>
      <vt:lpstr>黑体</vt:lpstr>
      <vt:lpstr>Wingdings</vt:lpstr>
      <vt:lpstr>Consolas</vt:lpstr>
      <vt:lpstr>Georgia</vt:lpstr>
      <vt:lpstr>Times New Roman</vt:lpstr>
      <vt:lpstr>Consolas</vt:lpstr>
      <vt:lpstr>Helvetica</vt:lpstr>
      <vt:lpstr>Segoe Print</vt:lpstr>
      <vt:lpstr>Calibri</vt:lpstr>
      <vt:lpstr>Calibri Light</vt:lpstr>
      <vt:lpstr>Arial Unicode MS</vt:lpstr>
      <vt:lpstr>Office 主题</vt:lpstr>
      <vt:lpstr>1_Office 主题</vt:lpstr>
      <vt:lpstr>Apache Storm 1.0.2基础培训 </vt:lpstr>
      <vt:lpstr>PowerPoint 演示文稿</vt:lpstr>
      <vt:lpstr>简介</vt:lpstr>
      <vt:lpstr>应用场景</vt:lpstr>
      <vt:lpstr>Storm core concepts</vt:lpstr>
      <vt:lpstr>A first look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Storm core concepts</vt:lpstr>
      <vt:lpstr>PowerPoint 演示文稿</vt:lpstr>
      <vt:lpstr>    Storm core concepts</vt:lpstr>
      <vt:lpstr>PowerPoint 演示文稿</vt:lpstr>
      <vt:lpstr>  Storm core concepts</vt:lpstr>
      <vt:lpstr>PowerPoint 演示文稿</vt:lpstr>
      <vt:lpstr>  Storm core concepts</vt:lpstr>
      <vt:lpstr>PowerPoint 演示文稿</vt:lpstr>
      <vt:lpstr>PowerPoint 演示文稿</vt:lpstr>
      <vt:lpstr>PowerPoint 演示文稿</vt:lpstr>
      <vt:lpstr>PowerPoint 演示文稿</vt:lpstr>
      <vt:lpstr>PowerPoint 演示文稿</vt:lpstr>
      <vt:lpstr>PowerPoint 演示文稿</vt:lpstr>
      <vt:lpstr>Operating Storm</vt:lpstr>
      <vt:lpstr>Storm architecture</vt:lpstr>
      <vt:lpstr>Storm architecture</vt:lpstr>
      <vt:lpstr>Storm architecture: ZooKeeper</vt:lpstr>
      <vt:lpstr>Storm architecture: fault tolerance</vt:lpstr>
      <vt:lpstr>Storm hardware specs</vt:lpstr>
      <vt:lpstr>Storm hardware specs</vt:lpstr>
      <vt:lpstr>Storm hardware specs</vt:lpstr>
      <vt:lpstr>Deploying Storm</vt:lpstr>
      <vt:lpstr>Deploying Storm</vt:lpstr>
      <vt:lpstr>Operating Storm</vt:lpstr>
      <vt:lpstr>Storm security</vt:lpstr>
      <vt:lpstr>Monitoring Storm</vt:lpstr>
      <vt:lpstr>Monitoring Storm</vt:lpstr>
      <vt:lpstr>Monitoring Storm topologies</vt:lpstr>
      <vt:lpstr>Monitoring ZooKeeper</vt:lpstr>
      <vt:lpstr>Ops-related references</vt:lpstr>
      <vt:lpstr>Storm Develop</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Administrator</cp:lastModifiedBy>
  <cp:revision>48</cp:revision>
  <dcterms:created xsi:type="dcterms:W3CDTF">2015-05-05T08:02:00Z</dcterms:created>
  <dcterms:modified xsi:type="dcterms:W3CDTF">2016-10-13T09:07:37Z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