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67" r:id="rId5"/>
    <p:sldId id="276" r:id="rId6"/>
    <p:sldId id="274" r:id="rId7"/>
    <p:sldId id="279" r:id="rId8"/>
    <p:sldId id="278" r:id="rId9"/>
    <p:sldId id="275" r:id="rId10"/>
    <p:sldId id="277" r:id="rId11"/>
    <p:sldId id="268" r:id="rId12"/>
    <p:sldId id="269" r:id="rId13"/>
    <p:sldId id="270" r:id="rId14"/>
    <p:sldId id="271" r:id="rId15"/>
    <p:sldId id="273" r:id="rId16"/>
    <p:sldId id="258" r:id="rId17"/>
    <p:sldId id="261" r:id="rId19"/>
    <p:sldId id="260" r:id="rId20"/>
    <p:sldId id="266" r:id="rId21"/>
    <p:sldId id="262" r:id="rId22"/>
    <p:sldId id="259" r:id="rId23"/>
    <p:sldId id="26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http://hadoop.apache.org/docs/current/hadoop-project-dist/hadoop-hdfs/HdfsDesign.html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Hadoop</a:t>
            </a:r>
            <a:r>
              <a:rPr lang="zh-CN" altLang="en-US"/>
              <a:t>学习笔记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公共架构中心  林宏正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MR</a:t>
            </a:r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原理篇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HDFS</a:t>
            </a:r>
            <a:r>
              <a:rPr lang="zh-CN" altLang="zh-CN"/>
              <a:t>架构</a:t>
            </a:r>
            <a:endParaRPr lang="zh-CN" altLang="zh-CN"/>
          </a:p>
          <a:p>
            <a:r>
              <a:rPr lang="en-US" altLang="zh-CN"/>
              <a:t>MR</a:t>
            </a:r>
            <a:r>
              <a:rPr lang="zh-CN" altLang="en-US"/>
              <a:t>流程</a:t>
            </a:r>
            <a:endParaRPr lang="zh-CN" altLang="en-US"/>
          </a:p>
          <a:p>
            <a:r>
              <a:rPr lang="en-US" altLang="zh-CN"/>
              <a:t>Yarn</a:t>
            </a:r>
            <a:r>
              <a:rPr lang="zh-CN" altLang="en-US"/>
              <a:t>架构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HDFS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6296660" cy="47428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块复制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7085965" cy="43459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855" y="128270"/>
            <a:ext cx="10515600" cy="1325563"/>
          </a:xfrm>
        </p:spPr>
        <p:txBody>
          <a:bodyPr/>
          <a:p>
            <a:r>
              <a:rPr lang="en-US" altLang="zh-CN"/>
              <a:t>HDFS NameNode HA with QJM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1645" y="1529080"/>
            <a:ext cx="5864860" cy="4902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HDFS NameNode HA with QJM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9120" y="1751330"/>
            <a:ext cx="6450965" cy="4821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47305" y="1940560"/>
            <a:ext cx="41071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 b="1"/>
              <a:t>原理</a:t>
            </a:r>
            <a:endParaRPr lang="zh-CN" altLang="en-US" b="1"/>
          </a:p>
          <a:p>
            <a:r>
              <a:rPr lang="zh-CN" altLang="en-US"/>
              <a:t>配置一个zookeeper集群，用于ZKFC（DFSZKFailoverController）故障转移，当Active NameNode挂掉了，会自动切换Standby NameNode为standby状态。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HDFS NameNode HA with NFS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Hadoop</a:t>
            </a:r>
            <a:r>
              <a:rPr lang="zh-CN" altLang="zh-CN"/>
              <a:t>应用场景：</a:t>
            </a:r>
            <a:endParaRPr lang="zh-CN" altLang="zh-CN"/>
          </a:p>
          <a:p>
            <a:pPr>
              <a:buFont typeface="Wingdings" panose="05000000000000000000" charset="0"/>
              <a:buChar char=""/>
            </a:pPr>
            <a:r>
              <a:rPr lang="zh-CN" altLang="zh-CN"/>
              <a:t>离线分析</a:t>
            </a:r>
            <a:endParaRPr lang="zh-CN" altLang="zh-CN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HDFS</a:t>
            </a:r>
            <a:r>
              <a:rPr lang="zh-CN" altLang="zh-CN"/>
              <a:t>用作</a:t>
            </a:r>
            <a:r>
              <a:rPr lang="en-US" altLang="zh-CN"/>
              <a:t>HBase/Hive </a:t>
            </a:r>
            <a:r>
              <a:rPr lang="zh-CN" altLang="zh-CN"/>
              <a:t>的数据存储</a:t>
            </a:r>
            <a:endParaRPr lang="zh-CN" altLang="zh-CN"/>
          </a:p>
          <a:p>
            <a:pPr marL="0" indent="0">
              <a:buNone/>
            </a:pPr>
            <a:endParaRPr lang="zh-CN" altLang="zh-CN"/>
          </a:p>
          <a:p>
            <a:pPr marL="0" indent="0">
              <a:buNone/>
            </a:pPr>
            <a:endParaRPr lang="zh-CN" altLang="zh-CN"/>
          </a:p>
          <a:p>
            <a:pPr marL="0" indent="0">
              <a:buNone/>
            </a:pPr>
            <a:endParaRPr lang="zh-CN" altLang="zh-CN"/>
          </a:p>
          <a:p>
            <a:r>
              <a:rPr lang="zh-CN" altLang="en-US"/>
              <a:t>主要组件：</a:t>
            </a:r>
            <a:r>
              <a:rPr lang="en-US" altLang="zh-CN"/>
              <a:t>MapReduce+HDFS+Yarn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MapReduce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YARN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JobTracker 在 2.0 中已经被整合到 YARN ResourceManger 之中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配置文件样例</a:t>
            </a:r>
            <a:r>
              <a:rPr lang="en-US" altLang="zh-CN"/>
              <a:t>:</a:t>
            </a:r>
            <a:r>
              <a:rPr lang="en-US" altLang="zh-CN"/>
              <a:t>core-site.xml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33780" y="1461770"/>
            <a:ext cx="577405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&lt;?xml version="1.0" encoding="UTF-8"?&gt;</a:t>
            </a:r>
            <a:endParaRPr lang="zh-CN" altLang="en-US" sz="1200"/>
          </a:p>
          <a:p>
            <a:r>
              <a:rPr lang="zh-CN" altLang="en-US" sz="1200"/>
              <a:t>&lt;?xml-stylesheet type="text/xsl" href="configuration.xsl"?&gt;</a:t>
            </a:r>
            <a:endParaRPr lang="zh-CN" altLang="en-US" sz="1200"/>
          </a:p>
          <a:p>
            <a:endParaRPr lang="zh-CN" altLang="en-US" sz="1400"/>
          </a:p>
          <a:p>
            <a:r>
              <a:rPr lang="zh-CN" altLang="en-US" sz="1200"/>
              <a:t>&lt;configuration&gt;</a:t>
            </a:r>
            <a:endParaRPr lang="zh-CN" altLang="en-US" sz="1200"/>
          </a:p>
          <a:p>
            <a:endParaRPr lang="zh-CN" altLang="en-US" sz="1400"/>
          </a:p>
          <a:p>
            <a:r>
              <a:rPr lang="zh-CN" altLang="en-US" sz="1200"/>
              <a:t>&lt;!-- 指定hdfs的nameservice为hadoop-cluster --&gt;</a:t>
            </a:r>
            <a:endParaRPr lang="zh-CN" altLang="en-US" sz="1200"/>
          </a:p>
          <a:p>
            <a:r>
              <a:rPr lang="zh-CN" altLang="en-US" sz="1200"/>
              <a:t>&lt;property&gt;</a:t>
            </a:r>
            <a:endParaRPr lang="zh-CN" altLang="en-US" sz="1200"/>
          </a:p>
          <a:p>
            <a:r>
              <a:rPr lang="zh-CN" altLang="en-US" sz="1200"/>
              <a:t>&lt;name&gt;fs.defaultFS&lt;/name&gt;</a:t>
            </a:r>
            <a:endParaRPr lang="zh-CN" altLang="en-US" sz="1200"/>
          </a:p>
          <a:p>
            <a:r>
              <a:rPr lang="zh-CN" altLang="en-US" sz="1200"/>
              <a:t>&lt;value&gt;hdfs://hadoop-cluster&lt;/value&gt;</a:t>
            </a:r>
            <a:endParaRPr lang="zh-CN" altLang="en-US" sz="1200"/>
          </a:p>
          <a:p>
            <a:r>
              <a:rPr lang="zh-CN" altLang="en-US" sz="1200"/>
              <a:t>&lt;/property&gt;</a:t>
            </a:r>
            <a:endParaRPr lang="zh-CN" altLang="en-US" sz="1200"/>
          </a:p>
          <a:p>
            <a:r>
              <a:rPr lang="zh-CN" altLang="en-US" sz="1200"/>
              <a:t>&lt;!-- 指定zookeeper地址 --&gt;</a:t>
            </a:r>
            <a:endParaRPr lang="zh-CN" altLang="en-US" sz="1200"/>
          </a:p>
          <a:p>
            <a:r>
              <a:rPr lang="zh-CN" altLang="en-US" sz="1200"/>
              <a:t>&lt;property&gt;</a:t>
            </a:r>
            <a:endParaRPr lang="zh-CN" altLang="en-US" sz="1200"/>
          </a:p>
          <a:p>
            <a:r>
              <a:rPr lang="zh-CN" altLang="en-US" sz="1200"/>
              <a:t>&lt;name&gt;ha.zookeeper.quorum&lt;/name&gt;</a:t>
            </a:r>
            <a:endParaRPr lang="zh-CN" altLang="en-US" sz="1200"/>
          </a:p>
          <a:p>
            <a:r>
              <a:rPr lang="zh-CN" altLang="en-US" sz="1200"/>
              <a:t>&lt;value&gt;hdp1.khala.com:3181,hdp2.khala.com:3181,hdp3.khala.com:3181&lt;/value&gt;</a:t>
            </a:r>
            <a:endParaRPr lang="zh-CN" altLang="en-US" sz="1200"/>
          </a:p>
          <a:p>
            <a:r>
              <a:rPr lang="zh-CN" altLang="en-US" sz="1200"/>
              <a:t>&lt;/property&gt;</a:t>
            </a:r>
            <a:endParaRPr lang="zh-CN" altLang="en-US" sz="1200"/>
          </a:p>
          <a:p>
            <a:r>
              <a:rPr lang="zh-CN" altLang="en-US" sz="1200"/>
              <a:t>&lt;!-- 指定hadoop tmp的目录 --&gt;</a:t>
            </a:r>
            <a:endParaRPr lang="zh-CN" altLang="en-US" sz="1200"/>
          </a:p>
          <a:p>
            <a:r>
              <a:rPr lang="zh-CN" altLang="en-US" sz="1200"/>
              <a:t>&lt;property&gt;</a:t>
            </a:r>
            <a:endParaRPr lang="zh-CN" altLang="en-US" sz="1200"/>
          </a:p>
          <a:p>
            <a:r>
              <a:rPr lang="zh-CN" altLang="en-US" sz="1200"/>
              <a:t>&lt;name&gt;hadoop.tmp.dir&lt;/name&gt;</a:t>
            </a:r>
            <a:endParaRPr lang="zh-CN" altLang="en-US" sz="1200"/>
          </a:p>
          <a:p>
            <a:r>
              <a:rPr lang="zh-CN" altLang="en-US" sz="1200"/>
              <a:t>&lt;value&gt;/home/hadoop/softwares/hadoop-2.6.0/data/tmp&lt;/value&gt;</a:t>
            </a:r>
            <a:endParaRPr lang="zh-CN" altLang="en-US" sz="1200"/>
          </a:p>
          <a:p>
            <a:r>
              <a:rPr lang="zh-CN" altLang="en-US" sz="1200"/>
              <a:t>&lt;/property&gt;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&lt;!--hdfs文件删除自动转移到垃圾箱的选项，值为垃圾箱文件清除时间,单位为分--&gt;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&lt;property&gt;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&lt;name&gt;fs.trash.interval&lt;/name&gt;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&lt;value&gt;10080&lt;/value&gt;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&lt;/property&gt;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7127240" y="1304925"/>
            <a:ext cx="512064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&lt;!-- 指定用户名 --&gt;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&lt;property&gt;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&lt;name&gt;hadoop.http.staticuser.user&lt;/name&gt;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&lt;value&gt;hadoop&lt;/value&gt;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&lt;/property&gt;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&lt;property&gt;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&lt;name&gt;io.compression.codecs&lt;/name&gt;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&lt;value&gt;org.apache.hadoop.io.compress.GzipCodec,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    org.apache.hadoop.io.compress.DefaultCodec,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    org.apache.hadoop.io.compress.BZip2Codec,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    org.apache.hadoop.io.compress.SnappyCodec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    &lt;/value&gt;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&lt;/property&gt;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&lt;property&gt;  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&lt;name&gt;hadoop.proxyuser.hadoop.hosts&lt;/name&gt;  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&lt;value&gt;*&lt;/value&gt;  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&lt;/property&gt;  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&lt;property&gt;  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&lt;name&gt;hadoop.proxyuser.hadoop.groups&lt;/name&gt;  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&lt;value&gt;*&lt;/value&gt;  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&lt;/property&gt; </a:t>
            </a:r>
            <a:endParaRPr lang="zh-CN" altLang="en-US" sz="1400">
              <a:sym typeface="+mn-ea"/>
            </a:endParaRPr>
          </a:p>
          <a:p>
            <a:endParaRPr lang="zh-CN" altLang="en-US" sz="1200">
              <a:sym typeface="+mn-ea"/>
            </a:endParaRPr>
          </a:p>
          <a:p>
            <a:r>
              <a:rPr lang="zh-CN" altLang="en-US" sz="1400">
                <a:sym typeface="+mn-ea"/>
              </a:rPr>
              <a:t>&lt;/configuration&gt;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配置文件样例</a:t>
            </a:r>
            <a:r>
              <a:rPr lang="en-US" altLang="zh-CN"/>
              <a:t>:hdfs-site.xml</a:t>
            </a:r>
            <a:endParaRPr lang="en-US" altLang="zh-CN"/>
          </a:p>
        </p:txBody>
      </p:sp>
      <p:graphicFrame>
        <p:nvGraphicFramePr>
          <p:cNvPr id="10" name="表格 9"/>
          <p:cNvGraphicFramePr/>
          <p:nvPr/>
        </p:nvGraphicFramePr>
        <p:xfrm>
          <a:off x="676275" y="1386840"/>
          <a:ext cx="11092180" cy="539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1560"/>
                <a:gridCol w="3345815"/>
                <a:gridCol w="415480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/>
                        <a:t>属性名</a:t>
                      </a:r>
                      <a:endParaRPr lang="zh-CN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dfs.nameservices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hadoop-cluster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指定hdfs的nameservice为hadoop-cluster，需要和core-site.xml中的保持一致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dfs.ha.namenodes.hadoop-cluster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nn31,nn32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hadoop-cluster下面有两个NameNode，分别是nn31,nn32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dfs.namenode.rpc-address.hadoop-cluster.nn31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hdp1.khala.com:8020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Arial" panose="020B0604020202020204" pitchFamily="34" charset="0"/>
                        </a:rPr>
                        <a:t>namenode</a:t>
                      </a:r>
                      <a:r>
                        <a:rPr lang="zh-CN" altLang="en-US" sz="1400">
                          <a:sym typeface="Arial" panose="020B0604020202020204" pitchFamily="34" charset="0"/>
                        </a:rPr>
                        <a:t>之间</a:t>
                      </a:r>
                      <a:r>
                        <a:rPr lang="zh-CN" altLang="en-US" sz="1400">
                          <a:sym typeface="Arial" panose="020B0604020202020204" pitchFamily="34" charset="0"/>
                        </a:rPr>
                        <a:t>的RPC通信地址</a:t>
                      </a:r>
                      <a:endParaRPr lang="zh-CN" altLang="en-US" sz="1400"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dfs.namenode.rpc-address.hadoop-cluster.nn32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hdp2.khala.com:8020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5765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dfs.namenode.servicerpc-address.hadoop-cluster.nn31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hdp1.khala.com:8022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namenode与datanode交互的ip和端口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dfs.namenode.servicerpc-address.hadoop-cluster.nn32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hdp2.khala.com:8022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dfs.namenode.http-address.hadoop-cluster.nn31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hdp1.khala.com:50070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hadoop-cluster的http通信地址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dfs.namenode.http-address.hadoop-cluster.nn32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hdp2.khala.com:50070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8248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dfs.namenode.shared.edits.dir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qjournal://hdp1.khala.com:8485;hdp2.khala.com:8485;hdp3.khala.com:8485/hadoop-cluster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指定NameNode的元数据在JournalNode上的存放位置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配置文件样例</a:t>
            </a:r>
            <a:r>
              <a:rPr lang="en-US" altLang="zh-CN"/>
              <a:t>:hdfs-site.xml</a:t>
            </a:r>
            <a:endParaRPr lang="en-US" altLang="zh-CN"/>
          </a:p>
        </p:txBody>
      </p:sp>
      <p:graphicFrame>
        <p:nvGraphicFramePr>
          <p:cNvPr id="10" name="表格 9"/>
          <p:cNvGraphicFramePr/>
          <p:nvPr/>
        </p:nvGraphicFramePr>
        <p:xfrm>
          <a:off x="838200" y="1344930"/>
          <a:ext cx="11038840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245"/>
                <a:gridCol w="3246755"/>
                <a:gridCol w="40538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/>
                        <a:t>属性名</a:t>
                      </a:r>
                      <a:endParaRPr lang="zh-CN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dfs.journalnode.edits.dir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/home/hadoop/softwares/hadoop-2.6.0/data/dfs/jn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指定JournalNode在本地磁盘存放数据的位置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dfs.client.failover.proxy.provider.hadoop-cluster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org.apache.hadoop.hdfs.server.namenode.ha.ConfiguredFailoverProxyProvider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 配置失败自动切换实现方式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60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dfs.ha.fencing.ssh.private-key-files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/home/hadoop</a:t>
                      </a:r>
                      <a:r>
                        <a:rPr lang="zh-CN" altLang="en-US" sz="1400">
                          <a:sym typeface="+mn-ea"/>
                        </a:rPr>
                        <a:t>/.ssh/id_rsa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使用sshfence隔离机制时需要ssh免登陆的位置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dfs.ha.automatic-failover.enabled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true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开启NameNode失败自动切换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dfs.namenode.name.dir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/home/hadoop/softwares/hadoop-2.6.0/data/dfs/nn/name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配置namenode的fsimage存储位置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08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dfs.namenode.edits.dir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/home/hadoop/softwares/hadoop-2.6.0/data/dfs/nn/edits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namenode的edits存储位置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346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dfs.namenode.checkpoint.dir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/home/hadoop/softwares/hadoop-2.6.0/data/snn/name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namenode的</a:t>
                      </a:r>
                      <a:r>
                        <a:rPr lang="en-US" altLang="zh-CN" sz="1400">
                          <a:sym typeface="+mn-ea"/>
                        </a:rPr>
                        <a:t>checkpoint</a:t>
                      </a:r>
                      <a:r>
                        <a:rPr lang="zh-CN" altLang="en-US" sz="1400">
                          <a:sym typeface="+mn-ea"/>
                        </a:rPr>
                        <a:t>存储位置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819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dfs.namenode.checkpoint.edits.dir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/home/hadoop/softwares/hadoop-2.6.0/data/snn/edits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dfs.datanode.data.dir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/home/hadoop/softwares/hadoop-2.6.0/data/dfs/dn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datanode上block块的存储位置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233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dfs.permissions.enabled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false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不检查权限</a:t>
                      </a:r>
                      <a:endParaRPr lang="zh-CN" altLang="en-US" sz="1400"/>
                    </a:p>
                  </a:txBody>
                  <a:tcPr/>
                </a:tc>
              </a:tr>
              <a:tr h="328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dfs.replication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400"/>
                        <a:t>复制</a:t>
                      </a:r>
                      <a:r>
                        <a:rPr lang="en-US" altLang="zh-CN" sz="1400"/>
                        <a:t>2</a:t>
                      </a:r>
                      <a:r>
                        <a:rPr lang="zh-CN" altLang="en-US" sz="1400"/>
                        <a:t>份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配置文件样例</a:t>
            </a:r>
            <a:r>
              <a:rPr lang="en-US" altLang="zh-CN">
                <a:sym typeface="+mn-ea"/>
              </a:rPr>
              <a:t>:hdfs-site.xml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43165" y="672465"/>
            <a:ext cx="412051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400">
                <a:sym typeface="+mn-ea"/>
              </a:rPr>
              <a:t> &lt;!-- --&gt;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&lt;property&gt;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&lt;name&gt;&lt;/name&gt;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&lt;value&gt;&lt;/value&gt;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&lt;/property&gt;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&lt;property&gt;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&lt;name&gt;dfs.namenode.checkpoint.dir&lt;/name&gt;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&lt;value&gt;/home/hadoop/softwares/hadoop-2.6.0/data/snn/name&lt;/value&gt;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&lt;/property&gt;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&lt;property&gt;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&lt;name&gt;dfs.namenode.checkpoint.edits.dir&lt;/name&gt;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&lt;value&gt;/home/hadoop/softwares/hadoop-2.6.0/data/snn/edits&lt;/value&gt;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&lt;/property&gt;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&lt;!--不检查权限--&gt;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&lt;property&gt;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&lt;name&gt;dfs.permissions.enabled&lt;/name&gt;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&lt;value&gt;false&lt;/value&gt;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&lt;/property&gt;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&lt;!-- 备份2份 --&gt;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&lt;property&gt;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&lt;name&gt;dfs.replication&lt;/name&gt;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&lt;value&gt;2&lt;/value&gt;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&lt;/property&gt;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  &lt;/configuration&gt;</a:t>
            </a:r>
            <a:endParaRPr lang="zh-CN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配置文件样例</a:t>
            </a:r>
            <a:r>
              <a:rPr lang="en-US" altLang="zh-CN"/>
              <a:t>: mapred-site.xm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配置文件样例</a:t>
            </a:r>
            <a:r>
              <a:rPr lang="en-US" altLang="zh-CN"/>
              <a:t>: yarn-site.xm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4211</Words>
  <Application>WPS 演示</Application>
  <PresentationFormat>宽屏</PresentationFormat>
  <Paragraphs>269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Wingdings</vt:lpstr>
      <vt:lpstr>Office 主题</vt:lpstr>
      <vt:lpstr>Hadoop学习笔记	</vt:lpstr>
      <vt:lpstr>PowerPoint 演示文稿</vt:lpstr>
      <vt:lpstr>PowerPoint 演示文稿</vt:lpstr>
      <vt:lpstr>配置文件样例</vt:lpstr>
      <vt:lpstr>PowerPoint 演示文稿</vt:lpstr>
      <vt:lpstr>配置文件样例:hdfs-site.xml</vt:lpstr>
      <vt:lpstr>PowerPoint 演示文稿</vt:lpstr>
      <vt:lpstr>配置文件样例</vt:lpstr>
      <vt:lpstr>配置文件样例: mapred-site.xm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HDFS架构</vt:lpstr>
      <vt:lpstr>块复制</vt:lpstr>
      <vt:lpstr>HDFS NameNode HA with QJM</vt:lpstr>
      <vt:lpstr>PowerPoint 演示文稿</vt:lpstr>
      <vt:lpstr>HDFS NameNode HA with NFS</vt:lpstr>
      <vt:lpstr>MapReduce </vt:lpstr>
      <vt:lpstr>YARN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39</cp:revision>
  <dcterms:created xsi:type="dcterms:W3CDTF">2015-05-05T08:02:00Z</dcterms:created>
  <dcterms:modified xsi:type="dcterms:W3CDTF">2017-06-27T10:20:00Z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