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4" r:id="rId3"/>
    <p:sldId id="285" r:id="rId4"/>
    <p:sldId id="257" r:id="rId5"/>
    <p:sldId id="277" r:id="rId6"/>
    <p:sldId id="267" r:id="rId7"/>
    <p:sldId id="268" r:id="rId8"/>
    <p:sldId id="280" r:id="rId9"/>
    <p:sldId id="269" r:id="rId10"/>
    <p:sldId id="281" r:id="rId11"/>
    <p:sldId id="270" r:id="rId12"/>
    <p:sldId id="271" r:id="rId13"/>
    <p:sldId id="272" r:id="rId14"/>
    <p:sldId id="282" r:id="rId15"/>
    <p:sldId id="274" r:id="rId16"/>
    <p:sldId id="278" r:id="rId17"/>
    <p:sldId id="275" r:id="rId18"/>
    <p:sldId id="283" r:id="rId19"/>
    <p:sldId id="287" r:id="rId20"/>
    <p:sldId id="286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AF22-D9A2-4229-BC54-340ABDA3E1B1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8BD3-7FA9-4A67-81BC-F4DFD383A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237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0E85-4A12-2740-BF88-7211D45E7749}" type="datetimeFigureOut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CEA7-8AEC-7343-AA14-1B714AD704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032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94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9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84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17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54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762C-D6B6-4F48-87C4-1C3F690165CF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F75-F984-48AB-9E3C-745B98A20932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1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94C-095A-4C61-BB8B-2AF3B555E06D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7B3-F0F6-4A1C-AF7A-B23637D7A90A}" type="datetime1">
              <a:rPr kumimoji="1" lang="zh-CN" altLang="en-US" smtClean="0"/>
              <a:t>2017/9/21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48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D97-DD86-4387-A492-2E6CC6F4AC80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09B-61CC-4441-B832-3AA0AD3B2A22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1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A1B-1701-4534-960A-EF3ED3ADD87D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6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732-14C1-42D0-AB16-03D940C45E80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C4DC-EF98-483B-8DAF-AA5EF1A4F62C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7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A4B3-890C-4BBD-9680-577C86443D66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2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0F9-C993-4B25-AA4D-567DCA3CA444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2F5-092E-43B4-90B4-AC018D61F2A4}" type="datetime1">
              <a:rPr kumimoji="1" lang="zh-CN" altLang="en-US" smtClean="0"/>
              <a:t>2017/9/21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tp://39.108.233.34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ifeiyun/articles/1573134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aoxuefeng.com/wiki/0014316089557264a6b348958f449949df42a6d3a2e542c000/001431917715991ef1ebc19d15a4afdace1169a464eecc2000" TargetMode="External"/><Relationship Id="rId4" Type="http://schemas.openxmlformats.org/officeDocument/2006/relationships/hyperlink" Target="http://www.cnblogs.com/zhuocheng/archive/2011/12/12/2285290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glt3953/article/details/1111548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sina.com.cn/s/blog_81e6c30b01019wro.html" TargetMode="External"/><Relationship Id="rId4" Type="http://schemas.openxmlformats.org/officeDocument/2006/relationships/hyperlink" Target="http://blog.sina.com.cn/s/blog_b7c09bc00101d3m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</a:rPr>
              <a:t>实验一：文本数据集简单处理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94728" y="5292228"/>
            <a:ext cx="499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PPT</a:t>
            </a:r>
            <a:r>
              <a:rPr lang="zh-CN" altLang="en-US" sz="2400" dirty="0" smtClean="0">
                <a:latin typeface="+mj-ea"/>
                <a:ea typeface="+mj-ea"/>
              </a:rPr>
              <a:t>制作及出题人：陈欣鸿，毛润泽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18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1090069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TF</a:t>
            </a:r>
            <a:r>
              <a:rPr kumimoji="1" lang="zh-CN" altLang="en-US" sz="3200" dirty="0" smtClean="0"/>
              <a:t>矩阵</a:t>
            </a:r>
            <a:endParaRPr kumimoji="1"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7" y="1876973"/>
            <a:ext cx="8802245" cy="13296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4477" y="3521119"/>
            <a:ext cx="26468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标准输出：</a:t>
            </a:r>
            <a:endParaRPr lang="en-US" altLang="zh-CN" sz="3200" dirty="0" smtClean="0"/>
          </a:p>
          <a:p>
            <a:r>
              <a:rPr lang="zh-CN" altLang="en-US" sz="3200" dirty="0" smtClean="0"/>
              <a:t>（不重复词</a:t>
            </a:r>
            <a:endParaRPr lang="en-US" altLang="zh-CN" sz="3200" dirty="0" smtClean="0"/>
          </a:p>
          <a:p>
            <a:r>
              <a:rPr lang="zh-CN" altLang="en-US" sz="3200" dirty="0" smtClean="0"/>
              <a:t>向量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按照出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现顺序</a:t>
            </a:r>
            <a:r>
              <a:rPr lang="zh-CN" altLang="en-US" sz="3200" dirty="0" smtClean="0"/>
              <a:t>构成）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11" y="3844834"/>
            <a:ext cx="6303564" cy="14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5581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TF-IDF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86" y="3878798"/>
            <a:ext cx="8229600" cy="53494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 smtClean="0"/>
              <a:t>IDF </a:t>
            </a:r>
            <a:r>
              <a:rPr kumimoji="1" lang="zh-CN" altLang="en-US" sz="2800" dirty="0" smtClean="0"/>
              <a:t>向量：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58" y="2633646"/>
            <a:ext cx="2974368" cy="9666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915" y="2629691"/>
            <a:ext cx="2985769" cy="9569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1430" y="1297015"/>
            <a:ext cx="8540511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/>
              <a:t>IDF</a:t>
            </a:r>
            <a:r>
              <a:rPr kumimoji="1" lang="zh-CN" altLang="en-US" sz="2800" dirty="0" smtClean="0"/>
              <a:t>：逆向文件频率；假设总共有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|D| </a:t>
            </a:r>
            <a:r>
              <a:rPr kumimoji="1" lang="zh-CN" altLang="en-US" sz="2800" dirty="0" smtClean="0"/>
              <a:t>篇文章，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表示出现了该单词的文章总数，</a:t>
            </a:r>
            <a:r>
              <a:rPr kumimoji="1" lang="en-US" altLang="zh-CN" sz="2800" dirty="0" smtClean="0"/>
              <a:t>IDF</a:t>
            </a:r>
            <a:r>
              <a:rPr kumimoji="1" lang="zh-CN" altLang="en-US" sz="2800" dirty="0" smtClean="0"/>
              <a:t>值的计算公式如下：</a:t>
            </a:r>
            <a:endParaRPr kumimoji="1" lang="en-US" altLang="zh-CN" sz="2800" dirty="0" smtClean="0"/>
          </a:p>
        </p:txBody>
      </p:sp>
      <p:sp>
        <p:nvSpPr>
          <p:cNvPr id="10" name="矩形 9"/>
          <p:cNvSpPr/>
          <p:nvPr/>
        </p:nvSpPr>
        <p:spPr>
          <a:xfrm>
            <a:off x="5581935" y="3130629"/>
            <a:ext cx="272955" cy="392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223236"/>
              </p:ext>
            </p:extLst>
          </p:nvPr>
        </p:nvGraphicFramePr>
        <p:xfrm>
          <a:off x="7286304" y="1408336"/>
          <a:ext cx="1844048" cy="55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6" imgW="799920" imgH="241200" progId="Equation.DSMT4">
                  <p:embed/>
                </p:oleObj>
              </mc:Choice>
              <mc:Fallback>
                <p:oleObj name="Equation" r:id="rId6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86304" y="1408336"/>
                        <a:ext cx="1844048" cy="556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4" y="4592154"/>
            <a:ext cx="8952931" cy="8942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16886" y="5627503"/>
            <a:ext cx="8367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思考：</a:t>
            </a:r>
            <a:r>
              <a:rPr lang="en-US" altLang="zh-CN" sz="2800" dirty="0" smtClean="0"/>
              <a:t>IDF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的第二个计算公式中分母多了个 </a:t>
            </a:r>
            <a:r>
              <a:rPr lang="en-US" altLang="zh-CN" sz="2800" b="1" dirty="0" smtClean="0"/>
              <a:t>1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是为什么？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12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TF-IDF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82" y="2035932"/>
            <a:ext cx="8229600" cy="404407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 smtClean="0"/>
              <a:t>TF-IDF</a:t>
            </a:r>
            <a:r>
              <a:rPr kumimoji="1" lang="zh-CN" altLang="en-US" sz="2800" dirty="0" smtClean="0"/>
              <a:t>矩阵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79" y="1185237"/>
            <a:ext cx="3729042" cy="7051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6" y="2762731"/>
            <a:ext cx="8896704" cy="12952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8141" y="5806840"/>
            <a:ext cx="836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思考：</a:t>
            </a:r>
            <a:r>
              <a:rPr lang="en-US" altLang="zh-CN" sz="2800" dirty="0" smtClean="0"/>
              <a:t>IDF</a:t>
            </a:r>
            <a:r>
              <a:rPr lang="zh-CN" altLang="en-US" sz="2800" dirty="0" smtClean="0"/>
              <a:t>数值有什么含义？</a:t>
            </a:r>
            <a:r>
              <a:rPr lang="en-US" altLang="zh-CN" sz="2800" dirty="0" smtClean="0"/>
              <a:t>TF-IDF</a:t>
            </a:r>
            <a:r>
              <a:rPr lang="zh-CN" altLang="en-US" sz="2800" dirty="0" smtClean="0"/>
              <a:t>数值有什么含义？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09686" y="4229004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标准输出：</a:t>
            </a:r>
            <a:endParaRPr lang="en-US" altLang="zh-CN" sz="2800" dirty="0" smtClean="0"/>
          </a:p>
          <a:p>
            <a:r>
              <a:rPr lang="zh-CN" altLang="en-US" sz="2800" dirty="0" smtClean="0"/>
              <a:t>（不重复词向量</a:t>
            </a:r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按照出现顺序</a:t>
            </a:r>
            <a:r>
              <a:rPr lang="zh-CN" altLang="en-US" sz="2800" dirty="0" smtClean="0"/>
              <a:t>构成）</a:t>
            </a:r>
            <a:endParaRPr lang="zh-CN" altLang="en-US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110" y="4094135"/>
            <a:ext cx="4766176" cy="15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稀疏矩阵三元顺序表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6352"/>
            <a:ext cx="8229600" cy="56652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 smtClean="0"/>
              <a:t>One-hot</a:t>
            </a:r>
            <a:r>
              <a:rPr kumimoji="1" lang="zh-CN" altLang="en-US" sz="2800" dirty="0" smtClean="0"/>
              <a:t>矩阵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400" dirty="0" smtClean="0"/>
              <a:t>三</a:t>
            </a:r>
            <a:r>
              <a:rPr kumimoji="1" lang="zh-CN" altLang="en-US" sz="2400" dirty="0"/>
              <a:t>元顺序表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8" y="1507990"/>
            <a:ext cx="8447964" cy="14577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639" y="3242710"/>
            <a:ext cx="4270722" cy="344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稀疏矩阵三元顺序表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6263"/>
            <a:ext cx="8229600" cy="56652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三</a:t>
            </a:r>
            <a:r>
              <a:rPr kumimoji="1" lang="zh-CN" altLang="en-US" dirty="0"/>
              <a:t>元顺序</a:t>
            </a:r>
            <a:r>
              <a:rPr kumimoji="1" lang="zh-CN" altLang="en-US" dirty="0" smtClean="0"/>
              <a:t>表标准输出：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33275"/>
          <a:stretch/>
        </p:blipFill>
        <p:spPr>
          <a:xfrm>
            <a:off x="4642348" y="1056262"/>
            <a:ext cx="2768385" cy="53866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200" y="1695320"/>
            <a:ext cx="3664424" cy="148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（不重复词向量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按照出现顺序</a:t>
            </a:r>
            <a:r>
              <a:rPr lang="zh-CN" altLang="en-US" sz="3200" dirty="0" smtClean="0"/>
              <a:t>构成）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48018" y="3865277"/>
            <a:ext cx="3664424" cy="222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思考：为什么要用三元顺序表表达稀疏矩阵？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355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矩阵加法运算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01" y="2688612"/>
            <a:ext cx="1846893" cy="2660406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398" y="1629143"/>
            <a:ext cx="1364520" cy="3736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46185" y="5431809"/>
            <a:ext cx="373936" cy="52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318657" y="5449577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6"/>
          <a:stretch/>
        </p:blipFill>
        <p:spPr>
          <a:xfrm>
            <a:off x="6297028" y="1322442"/>
            <a:ext cx="1454898" cy="41541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60478" y="54659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145501" y="545645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56698" y="5416834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34371" y="970593"/>
            <a:ext cx="8229600" cy="534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800" dirty="0" smtClean="0"/>
              <a:t>例子：</a:t>
            </a: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en-US" altLang="zh-CN" sz="2800" dirty="0" smtClean="0"/>
          </a:p>
          <a:p>
            <a:pPr marL="0" indent="0">
              <a:buFont typeface="Arial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7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3004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词汇表顺序要求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767"/>
            <a:ext cx="8229600" cy="56652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数据集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不重复词</a:t>
            </a:r>
            <a:r>
              <a:rPr kumimoji="1" lang="zh-CN" altLang="en-US" sz="2800" dirty="0"/>
              <a:t>向量</a:t>
            </a:r>
            <a:r>
              <a:rPr kumimoji="1" lang="en-US" altLang="zh-CN" sz="2800" dirty="0"/>
              <a:t>/</a:t>
            </a:r>
            <a:r>
              <a:rPr kumimoji="1" lang="zh-CN" altLang="en-US" sz="2800" dirty="0" smtClean="0"/>
              <a:t>词汇表：</a:t>
            </a:r>
            <a:r>
              <a:rPr kumimoji="1" lang="zh-CN" altLang="en-US" sz="2800" b="1" dirty="0" smtClean="0"/>
              <a:t>按词在数据集中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出现的顺序排列</a:t>
            </a:r>
            <a:endParaRPr kumimoji="1" lang="zh-CN" alt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426685-CB3F-E248-8A22-42694138B6C6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" y="1927683"/>
            <a:ext cx="8076190" cy="14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7" y="5063323"/>
            <a:ext cx="8727411" cy="4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实验任务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2214"/>
            <a:ext cx="8229600" cy="52641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1、将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semeval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数据表示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 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One-hot 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 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，并分别保存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onehot.txt</a:t>
            </a:r>
            <a:r>
              <a:rPr kumimoji="1" lang="zh-CN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，“</a:t>
            </a:r>
            <a:r>
              <a:rPr kumimoji="1"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TF.txt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，“</a:t>
            </a:r>
            <a:r>
              <a:rPr kumimoji="1" lang="en-US" altLang="zh-TW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TFIDF.txt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</a:t>
            </a:r>
            <a:r>
              <a:rPr kumimoji="1" lang="zh-TW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 。</a:t>
            </a:r>
            <a:endParaRPr kumimoji="1"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、将数据集的 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One-hot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矩阵表示成三元组矩阵，保存为“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smatrix.txt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”文件。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、实现稀疏矩阵加法运算。</a:t>
            </a:r>
            <a:endParaRPr kumimoji="1"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实验任务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92214"/>
            <a:ext cx="8229600" cy="5264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综上：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总共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四个结果文件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onehot.txt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smatrix.txt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，打包，正确命名后上交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代码文件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尽量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是写在一个代码文件里，必须包括得出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onehot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tfidf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矩阵，得到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smatrix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，计算稀疏矩阵加和</a:t>
            </a:r>
            <a:r>
              <a:rPr kumimoji="1"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AplusB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函数的代码，直接正确命名后上交代码文件即可，</a:t>
            </a:r>
            <a:r>
              <a:rPr kumimoji="1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如果有多个代码文件，打包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，正确命名后上交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报告中要有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所有任务 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结果展示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，报告提交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版本，请勿提交</a:t>
            </a:r>
            <a:r>
              <a:rPr kumimoji="1"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kumimoji="1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文件，避免排版混乱。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如果对此次实验题目有疑问，请联系陈欣鸿和毛润泽。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8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Semeval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网络公开的短文本情感信息数据集</a:t>
            </a:r>
            <a:endParaRPr lang="en-US" altLang="zh-CN" dirty="0" smtClean="0"/>
          </a:p>
          <a:p>
            <a:r>
              <a:rPr lang="zh-CN" altLang="en-US" dirty="0" smtClean="0"/>
              <a:t>每一行即一篇文本，每一行的组成成分示例：</a:t>
            </a:r>
            <a:endParaRPr lang="en-US" altLang="zh-CN" dirty="0"/>
          </a:p>
          <a:p>
            <a:r>
              <a:rPr lang="zh-CN" altLang="en-US" dirty="0" smtClean="0"/>
              <a:t>文本编号，</a:t>
            </a:r>
            <a:r>
              <a:rPr lang="zh-CN" altLang="en-US" b="1" dirty="0" smtClean="0">
                <a:solidFill>
                  <a:srgbClr val="FF0000"/>
                </a:solidFill>
              </a:rPr>
              <a:t>与下一项以 </a:t>
            </a:r>
            <a:r>
              <a:rPr lang="en-US" altLang="zh-CN" b="1" dirty="0" smtClean="0">
                <a:solidFill>
                  <a:srgbClr val="FF0000"/>
                </a:solidFill>
              </a:rPr>
              <a:t>tab </a:t>
            </a:r>
            <a:r>
              <a:rPr lang="zh-CN" altLang="en-US" b="1" dirty="0" smtClean="0">
                <a:solidFill>
                  <a:srgbClr val="FF0000"/>
                </a:solidFill>
              </a:rPr>
              <a:t>隔开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总</a:t>
            </a:r>
            <a:r>
              <a:rPr lang="zh-CN" altLang="en-US" dirty="0"/>
              <a:t>情感权重、各情感</a:t>
            </a:r>
            <a:r>
              <a:rPr lang="zh-CN" altLang="en-US" dirty="0" smtClean="0"/>
              <a:t>权重，</a:t>
            </a:r>
            <a:r>
              <a:rPr lang="zh-CN" altLang="en-US" b="1" dirty="0" smtClean="0"/>
              <a:t>各项之间以</a:t>
            </a:r>
            <a:r>
              <a:rPr lang="zh-CN" altLang="en-US" b="1" dirty="0"/>
              <a:t>空格</a:t>
            </a:r>
            <a:r>
              <a:rPr lang="zh-CN" altLang="en-US" b="1" dirty="0" smtClean="0"/>
              <a:t>隔开</a:t>
            </a:r>
            <a:r>
              <a:rPr lang="zh-CN" altLang="en-US" dirty="0" smtClean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与下一项以 </a:t>
            </a:r>
            <a:r>
              <a:rPr lang="en-US" altLang="zh-CN" b="1" dirty="0">
                <a:solidFill>
                  <a:srgbClr val="FF0000"/>
                </a:solidFill>
              </a:rPr>
              <a:t>tab </a:t>
            </a:r>
            <a:r>
              <a:rPr lang="zh-CN" altLang="en-US" b="1" dirty="0">
                <a:solidFill>
                  <a:srgbClr val="FF0000"/>
                </a:solidFill>
              </a:rPr>
              <a:t>隔开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文本内容，</a:t>
            </a:r>
            <a:r>
              <a:rPr lang="zh-CN" altLang="en-US" b="1" dirty="0" smtClean="0"/>
              <a:t>单词之间以</a:t>
            </a:r>
            <a:r>
              <a:rPr lang="zh-CN" altLang="en-US" b="1" dirty="0"/>
              <a:t>空格</a:t>
            </a:r>
            <a:r>
              <a:rPr lang="zh-CN" altLang="en-US" b="1" dirty="0" smtClean="0"/>
              <a:t>隔开</a:t>
            </a:r>
            <a:endParaRPr lang="zh-CN" altLang="en-US" b="1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" y="5580351"/>
            <a:ext cx="9034817" cy="5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9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90AFC-B157-40F0-931E-E3414CA6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8535"/>
            <a:ext cx="7886700" cy="994172"/>
          </a:xfrm>
        </p:spPr>
        <p:txBody>
          <a:bodyPr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每周安排（初步计划）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E6B82FF-E658-4987-AFBD-E4BC16FA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0584"/>
              </p:ext>
            </p:extLst>
          </p:nvPr>
        </p:nvGraphicFramePr>
        <p:xfrm>
          <a:off x="275770" y="1642367"/>
          <a:ext cx="8592460" cy="448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230">
                  <a:extLst>
                    <a:ext uri="{9D8B030D-6E8A-4147-A177-3AD203B41FA5}">
                      <a16:colId xmlns:a16="http://schemas.microsoft.com/office/drawing/2014/main" val="3759364851"/>
                    </a:ext>
                  </a:extLst>
                </a:gridCol>
                <a:gridCol w="4296230">
                  <a:extLst>
                    <a:ext uri="{9D8B030D-6E8A-4147-A177-3AD203B41FA5}">
                      <a16:colId xmlns:a16="http://schemas.microsoft.com/office/drawing/2014/main" val="2520155839"/>
                    </a:ext>
                  </a:extLst>
                </a:gridCol>
              </a:tblGrid>
              <a:tr h="507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周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课程安排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07547675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数据集处理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7311883"/>
                  </a:ext>
                </a:extLst>
              </a:tr>
              <a:tr h="888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 ~ 5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K</a:t>
                      </a:r>
                      <a:r>
                        <a:rPr lang="zh-CN" altLang="en-US" sz="1800" b="1" dirty="0"/>
                        <a:t>近邻算法</a:t>
                      </a:r>
                      <a:endParaRPr lang="en-US" altLang="zh-CN" sz="1800" b="1" dirty="0"/>
                    </a:p>
                    <a:p>
                      <a:pPr algn="ctr"/>
                      <a:r>
                        <a:rPr lang="zh-CN" altLang="en-US" sz="1800" b="1" dirty="0"/>
                        <a:t>朴素贝叶斯算法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50183324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感知机算法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30456925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 ~ 8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决策树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76504482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9</a:t>
                      </a:r>
                      <a:r>
                        <a:rPr lang="zh-CN" altLang="en-US" sz="1800" b="1" dirty="0" smtClean="0"/>
                        <a:t>（</a:t>
                      </a:r>
                      <a:r>
                        <a:rPr lang="en-US" altLang="zh-CN" sz="1800" b="1" smtClean="0"/>
                        <a:t>~ 10</a:t>
                      </a:r>
                      <a:r>
                        <a:rPr lang="zh-CN" altLang="en-US" sz="1800" b="1" dirty="0" smtClean="0"/>
                        <a:t>）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逻辑回归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66585684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11 ~ 12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/>
                        <a:t>神经网络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97923689"/>
                  </a:ext>
                </a:extLst>
              </a:tr>
              <a:tr h="514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13 ~ 18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Project</a:t>
                      </a:r>
                      <a:endParaRPr lang="zh-CN" altLang="en-US" sz="18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3780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79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验收形式：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在每个时段上课前会上传一个小数据集到群上，提前下载好然后课上验收时当成跑程序，</a:t>
            </a:r>
            <a:r>
              <a:rPr lang="en-US" altLang="zh-CN" dirty="0" smtClean="0"/>
              <a:t>TA </a:t>
            </a:r>
            <a:r>
              <a:rPr lang="zh-CN" altLang="en-US" dirty="0" smtClean="0"/>
              <a:t>会根据结果判断算法是否正确。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验收结束即可离开教室。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18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0299"/>
            <a:ext cx="8482084" cy="57286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、作业提交地址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 smtClean="0"/>
              <a:t>FTP</a:t>
            </a:r>
            <a:r>
              <a:rPr kumimoji="1" lang="zh-CN" altLang="en-US" sz="2800" dirty="0" smtClean="0"/>
              <a:t>地址：</a:t>
            </a:r>
            <a:r>
              <a:rPr kumimoji="1" lang="en-US" altLang="zh-CN" sz="2800" dirty="0" smtClean="0">
                <a:hlinkClick r:id="rId3"/>
              </a:rPr>
              <a:t>ftp://39.108.233.34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登录用户名与密码均为 </a:t>
            </a:r>
            <a:r>
              <a:rPr kumimoji="1" lang="en-US" altLang="zh-CN" sz="2800" dirty="0" smtClean="0"/>
              <a:t>student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      </a:t>
            </a:r>
            <a:r>
              <a:rPr kumimoji="1" lang="zh-CN" altLang="en-US" sz="2800" dirty="0" smtClean="0"/>
              <a:t>提交文件夹的名字是 </a:t>
            </a:r>
            <a:r>
              <a:rPr kumimoji="1" lang="en-US" altLang="zh-CN" sz="2800" dirty="0" err="1" smtClean="0"/>
              <a:t>labx_yyyyddmmend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x</a:t>
            </a:r>
            <a:r>
              <a:rPr kumimoji="1" lang="zh-CN" altLang="en-US" sz="2800" dirty="0" smtClean="0"/>
              <a:t>为第几次实验，</a:t>
            </a:r>
            <a:r>
              <a:rPr kumimoji="1" lang="en-US" altLang="zh-CN" sz="2800" dirty="0" err="1" smtClean="0"/>
              <a:t>yyyyddmmend</a:t>
            </a:r>
            <a:r>
              <a:rPr kumimoji="1" lang="zh-CN" altLang="en-US" sz="2800" dirty="0" smtClean="0"/>
              <a:t>是指截止日期，比如</a:t>
            </a:r>
            <a:r>
              <a:rPr kumimoji="1" lang="en-US" altLang="zh-CN" sz="2800" dirty="0" smtClean="0"/>
              <a:t>20170927end</a:t>
            </a:r>
          </a:p>
          <a:p>
            <a:pPr marL="0" indent="0">
              <a:buNone/>
            </a:pPr>
            <a:r>
              <a:rPr kumimoji="1" lang="zh-CN" altLang="zh-CN" sz="2800" dirty="0" smtClean="0"/>
              <a:t>2</a:t>
            </a:r>
            <a:r>
              <a:rPr kumimoji="1" lang="zh-CN" altLang="en-US" sz="2800" dirty="0" smtClean="0"/>
              <a:t>、命名方式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zh-CN" altLang="en-US" sz="2800" dirty="0"/>
              <a:t>查询</a:t>
            </a:r>
            <a:r>
              <a:rPr kumimoji="1" lang="zh-CN" altLang="en-US" sz="2800" dirty="0" smtClean="0"/>
              <a:t>“实验课须知”，实验报告，所有代码文件以及结果文件都需要上交 </a:t>
            </a:r>
            <a:r>
              <a:rPr kumimoji="1" lang="zh-CN" altLang="en-US" sz="2800" dirty="0"/>
              <a:t>。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、</a:t>
            </a:r>
            <a:r>
              <a:rPr kumimoji="1" lang="zh-CN" altLang="hu-HU" sz="2800" dirty="0"/>
              <a:t>编程语言</a:t>
            </a:r>
            <a:r>
              <a:rPr kumimoji="1" lang="zh-CN" altLang="hu-HU" sz="2800" dirty="0" smtClean="0"/>
              <a:t>可用</a:t>
            </a:r>
            <a:r>
              <a:rPr kumimoji="1" lang="en-US" altLang="zh-CN" sz="2800" dirty="0" smtClean="0"/>
              <a:t> C</a:t>
            </a:r>
            <a:r>
              <a:rPr kumimoji="1" lang="hu-HU" altLang="zh-CN" sz="2800" dirty="0" smtClean="0"/>
              <a:t>++, </a:t>
            </a:r>
            <a:r>
              <a:rPr kumimoji="1" lang="hu-HU" altLang="zh-CN" sz="2800" dirty="0"/>
              <a:t>python, matlab, </a:t>
            </a:r>
            <a:r>
              <a:rPr kumimoji="1" lang="hu-HU" altLang="zh-CN" sz="2800" dirty="0" smtClean="0"/>
              <a:t>java</a:t>
            </a:r>
            <a:r>
              <a:rPr kumimoji="1" lang="zh-CN" altLang="en-US" sz="2800" dirty="0" smtClean="0"/>
              <a:t>等</a:t>
            </a:r>
            <a:r>
              <a:rPr kumimoji="1" lang="zh-CN" altLang="hu-HU" sz="2800" dirty="0" smtClean="0"/>
              <a:t>，</a:t>
            </a:r>
            <a:r>
              <a:rPr kumimoji="1" lang="zh-CN" altLang="hu-HU" sz="2800" b="1" dirty="0">
                <a:solidFill>
                  <a:srgbClr val="FF0000"/>
                </a:solidFill>
              </a:rPr>
              <a:t>不能使用现成</a:t>
            </a:r>
            <a:r>
              <a:rPr kumimoji="1" lang="zh-CN" altLang="hu-HU" sz="2800" b="1" dirty="0" smtClean="0">
                <a:solidFill>
                  <a:srgbClr val="FF0000"/>
                </a:solidFill>
              </a:rPr>
              <a:t>库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（如 </a:t>
            </a:r>
            <a:r>
              <a:rPr kumimoji="1" lang="en-US" altLang="zh-CN" sz="2800" b="1" dirty="0" err="1" smtClean="0">
                <a:solidFill>
                  <a:srgbClr val="FF0000"/>
                </a:solidFill>
              </a:rPr>
              <a:t>sklearn</a:t>
            </a:r>
            <a:r>
              <a:rPr kumimoji="1"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等）</a:t>
            </a:r>
            <a:r>
              <a:rPr kumimoji="1" lang="zh-CN" altLang="en-US" sz="2800" dirty="0" smtClean="0"/>
              <a:t>，否则扣分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、 提交截止时间</a:t>
            </a:r>
            <a:r>
              <a:rPr kumimoji="1" lang="zh-CN" altLang="hu-HU" sz="2800" dirty="0" smtClean="0"/>
              <a:t> 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3000" b="1" dirty="0" smtClean="0"/>
              <a:t>2017</a:t>
            </a:r>
            <a:r>
              <a:rPr kumimoji="1" lang="zh-CN" altLang="en-US" sz="3000" b="1" dirty="0" smtClean="0"/>
              <a:t>年</a:t>
            </a:r>
            <a:r>
              <a:rPr kumimoji="1" lang="en-US" altLang="zh-CN" sz="3000" b="1" dirty="0" smtClean="0"/>
              <a:t>09</a:t>
            </a:r>
            <a:r>
              <a:rPr kumimoji="1" lang="zh-CN" altLang="en-US" sz="3000" b="1" dirty="0" smtClean="0"/>
              <a:t>月</a:t>
            </a:r>
            <a:r>
              <a:rPr kumimoji="1" lang="en-US" altLang="zh-CN" sz="3000" b="1" dirty="0" smtClean="0"/>
              <a:t>27</a:t>
            </a:r>
            <a:r>
              <a:rPr kumimoji="1" lang="zh-CN" altLang="en-US" sz="3000" b="1" dirty="0" smtClean="0"/>
              <a:t>日</a:t>
            </a:r>
            <a:r>
              <a:rPr kumimoji="1" lang="en-US" altLang="zh-CN" sz="3000" b="1" dirty="0" smtClean="0"/>
              <a:t>23</a:t>
            </a:r>
            <a:r>
              <a:rPr kumimoji="1" lang="zh-CN" altLang="en-US" sz="3000" b="1" dirty="0" smtClean="0"/>
              <a:t>：</a:t>
            </a:r>
            <a:r>
              <a:rPr kumimoji="1" lang="en-US" altLang="zh-CN" sz="3000" b="1" dirty="0" smtClean="0"/>
              <a:t>59</a:t>
            </a:r>
            <a:r>
              <a:rPr kumimoji="1" lang="zh-CN" altLang="en-US" sz="3000" b="1" dirty="0" smtClean="0"/>
              <a:t>：</a:t>
            </a:r>
            <a:r>
              <a:rPr kumimoji="1" lang="en-US" altLang="zh-CN" sz="3000" b="1" dirty="0" smtClean="0"/>
              <a:t>59</a:t>
            </a:r>
            <a:r>
              <a:rPr kumimoji="1" lang="zh-CN" altLang="en-US" sz="3000" b="1" dirty="0" smtClean="0"/>
              <a:t>前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0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90AFC-B157-40F0-931E-E3414CA6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0165"/>
            <a:ext cx="7886700" cy="994172"/>
          </a:xfrm>
        </p:spPr>
        <p:txBody>
          <a:bodyPr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实验课要求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D2AD4-3596-4E62-A91F-4CDD0C937B7A}"/>
              </a:ext>
            </a:extLst>
          </p:cNvPr>
          <p:cNvSpPr txBox="1"/>
          <p:nvPr/>
        </p:nvSpPr>
        <p:spPr>
          <a:xfrm>
            <a:off x="472136" y="1630108"/>
            <a:ext cx="8199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实验课需要一定的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数学基础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，从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对公式的推导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再到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代码的实现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，都会在实验课内容中体现。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实验课主要包括两项内容：指导实验内容以及验收之前一次的实验内容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签到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验收会包括推导公式，解释代码以及现场跑结果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实验内容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不会很难，但是绝对不水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，如果抱着侥幸心理抄袭代码或者敷衍实验，后果会比较严重。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其余详细注意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事项注意查看“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实验课须知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.pdf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080"/>
            <a:ext cx="8229600" cy="881251"/>
          </a:xfrm>
        </p:spPr>
        <p:txBody>
          <a:bodyPr/>
          <a:lstStyle/>
          <a:p>
            <a:r>
              <a:rPr kumimoji="1" lang="zh-CN" altLang="en-US" dirty="0" smtClean="0"/>
              <a:t>文件读写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0331"/>
            <a:ext cx="8229600" cy="4623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3"/>
              </a:rPr>
              <a:t>http://</a:t>
            </a:r>
            <a:r>
              <a:rPr kumimoji="1" lang="en-US" altLang="zh-CN" sz="2400" dirty="0" smtClean="0">
                <a:hlinkClick r:id="rId3"/>
              </a:rPr>
              <a:t>www.cnblogs.com/ifeiyun/articles/1573134.html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4"/>
              </a:rPr>
              <a:t>http://</a:t>
            </a:r>
            <a:r>
              <a:rPr kumimoji="1" lang="en-US" altLang="zh-CN" sz="2400" dirty="0" smtClean="0">
                <a:hlinkClick r:id="rId4"/>
              </a:rPr>
              <a:t>www.cnblogs.com/zhuocheng/archive/2011/12/12/2285290.html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5"/>
              </a:rPr>
              <a:t>https://www.liaoxuefeng.com/wiki/0014316089557264a6b348958f449949df42a6d3a2e542c000/001431917715991ef1ebc19d15a4afdace1169a464eecc2000</a:t>
            </a:r>
            <a:endParaRPr kumimoji="1"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4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080"/>
            <a:ext cx="8229600" cy="881251"/>
          </a:xfrm>
        </p:spPr>
        <p:txBody>
          <a:bodyPr/>
          <a:lstStyle/>
          <a:p>
            <a:r>
              <a:rPr kumimoji="1" lang="zh-CN" altLang="en-US" dirty="0" smtClean="0"/>
              <a:t>字符串分割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0331"/>
            <a:ext cx="8229600" cy="462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3"/>
              </a:rPr>
              <a:t>http://blog.csdn.net/glt3953/article/details/</a:t>
            </a:r>
            <a:r>
              <a:rPr kumimoji="1" lang="en-US" altLang="zh-CN" sz="2400" dirty="0" smtClean="0">
                <a:hlinkClick r:id="rId3"/>
              </a:rPr>
              <a:t>11115485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4"/>
              </a:rPr>
              <a:t>http://blog.sina.com.cn/s/</a:t>
            </a:r>
            <a:r>
              <a:rPr kumimoji="1" lang="en-US" altLang="zh-CN" sz="2400" dirty="0" smtClean="0">
                <a:hlinkClick r:id="rId4"/>
              </a:rPr>
              <a:t>blog_b7c09bc00101d3my.html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>
                <a:hlinkClick r:id="rId5"/>
              </a:rPr>
              <a:t>http://blog.sina.com.cn/s/</a:t>
            </a:r>
            <a:r>
              <a:rPr kumimoji="1" lang="en-US" altLang="zh-CN" sz="2400" dirty="0" smtClean="0">
                <a:hlinkClick r:id="rId5"/>
              </a:rPr>
              <a:t>blog_81e6c30b01019wro.html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851" y="686030"/>
            <a:ext cx="8494295" cy="567032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3600" dirty="0" smtClean="0"/>
              <a:t>数据集</a:t>
            </a:r>
            <a:endParaRPr kumimoji="1" lang="en-US" altLang="zh-CN" sz="36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3600" dirty="0" smtClean="0"/>
              <a:t>不重复词向量</a:t>
            </a:r>
            <a:r>
              <a:rPr kumimoji="1" lang="en-US" altLang="zh-CN" sz="3600" dirty="0" smtClean="0"/>
              <a:t>/</a:t>
            </a:r>
            <a:r>
              <a:rPr kumimoji="1" lang="zh-CN" altLang="en-US" sz="3600" dirty="0" smtClean="0"/>
              <a:t>词汇表 </a:t>
            </a:r>
            <a:endParaRPr kumimoji="1" lang="en-US" altLang="zh-CN" sz="3600" dirty="0" smtClean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6" y="4474608"/>
            <a:ext cx="8819048" cy="3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03" y="1450009"/>
            <a:ext cx="8076190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58" y="260031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One-hot 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850" y="1934786"/>
            <a:ext cx="8148134" cy="528084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400" dirty="0" smtClean="0"/>
              <a:t>数据集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9077" y="1079360"/>
            <a:ext cx="8554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One-hot</a:t>
            </a:r>
            <a:r>
              <a:rPr lang="zh-CN" altLang="en-US" sz="2400" dirty="0" smtClean="0"/>
              <a:t>：使用一个向量表示一篇文章，向量的长度为词汇表的大小。</a:t>
            </a:r>
            <a:r>
              <a:rPr lang="en-US" altLang="zh-CN" sz="2400" b="1" dirty="0" smtClean="0"/>
              <a:t>1 </a:t>
            </a:r>
            <a:r>
              <a:rPr lang="zh-CN" altLang="en-US" sz="2400" b="1" dirty="0" smtClean="0"/>
              <a:t>表示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存在 </a:t>
            </a:r>
            <a:r>
              <a:rPr lang="zh-CN" altLang="en-US" sz="2400" b="1" dirty="0" smtClean="0"/>
              <a:t>对应的单词</a:t>
            </a:r>
            <a:r>
              <a:rPr lang="zh-CN" altLang="en-US" sz="2400" dirty="0" smtClean="0"/>
              <a:t>，</a:t>
            </a:r>
            <a:r>
              <a:rPr lang="en-US" altLang="zh-CN" sz="2400" b="1" dirty="0" smtClean="0"/>
              <a:t>0 </a:t>
            </a:r>
            <a:r>
              <a:rPr lang="zh-CN" altLang="en-US" sz="2400" b="1" dirty="0" smtClean="0"/>
              <a:t>表示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不存在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4857" y="4155158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One-hot</a:t>
            </a:r>
            <a:r>
              <a:rPr kumimoji="1" lang="zh-CN" altLang="en-US" sz="2400" dirty="0" smtClean="0"/>
              <a:t>矩阵</a:t>
            </a:r>
            <a:endParaRPr kumimoji="1" lang="en-US" altLang="zh-CN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7" y="4616823"/>
            <a:ext cx="8941059" cy="15428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2" y="2390324"/>
            <a:ext cx="8076190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758" y="260031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One-hot 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4857" y="1054932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One-hot</a:t>
            </a:r>
            <a:r>
              <a:rPr kumimoji="1" lang="zh-CN" altLang="en-US" sz="2400" dirty="0" smtClean="0"/>
              <a:t>矩阵</a:t>
            </a:r>
            <a:endParaRPr kumimoji="1" lang="en-US" altLang="zh-CN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7" y="1516597"/>
            <a:ext cx="8941059" cy="15428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857" y="3521119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标准输出：</a:t>
            </a:r>
            <a:endParaRPr lang="en-US" altLang="zh-CN" sz="3200" dirty="0" smtClean="0"/>
          </a:p>
          <a:p>
            <a:r>
              <a:rPr lang="zh-CN" altLang="en-US" sz="3200" dirty="0" smtClean="0"/>
              <a:t>（不重复词向量</a:t>
            </a:r>
            <a:endParaRPr lang="en-US" altLang="zh-CN" sz="3200" dirty="0" smtClean="0"/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按照出现顺序</a:t>
            </a:r>
            <a:r>
              <a:rPr lang="zh-CN" altLang="en-US" sz="3200" dirty="0" smtClean="0"/>
              <a:t>构成）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02" y="3521119"/>
            <a:ext cx="3647056" cy="23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949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TF</a:t>
            </a:r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实验一：文本数据集简单处理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2822" y="1114700"/>
            <a:ext cx="8393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TF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 T</a:t>
            </a:r>
            <a:r>
              <a:rPr lang="en-US" altLang="zh-CN" sz="2800" dirty="0" smtClean="0"/>
              <a:t>erm </a:t>
            </a:r>
            <a:r>
              <a:rPr lang="en-US" altLang="zh-CN" sz="2800" dirty="0"/>
              <a:t>F</a:t>
            </a:r>
            <a:r>
              <a:rPr lang="en-US" altLang="zh-CN" sz="2800" dirty="0" smtClean="0"/>
              <a:t>requency </a:t>
            </a:r>
            <a:r>
              <a:rPr lang="zh-CN" altLang="en-US" sz="2800" dirty="0" smtClean="0"/>
              <a:t>）：向量的 </a:t>
            </a:r>
            <a:r>
              <a:rPr lang="zh-CN" altLang="en-US" sz="2800" b="1" dirty="0" smtClean="0"/>
              <a:t>每</a:t>
            </a:r>
            <a:r>
              <a:rPr lang="zh-CN" altLang="en-US" sz="2800" b="1" dirty="0"/>
              <a:t>一个</a:t>
            </a:r>
            <a:r>
              <a:rPr lang="zh-CN" altLang="en-US" sz="2800" b="1" dirty="0" smtClean="0"/>
              <a:t>值 </a:t>
            </a:r>
            <a:r>
              <a:rPr lang="zh-CN" altLang="en-US" sz="2800" dirty="0" smtClean="0"/>
              <a:t>标志</a:t>
            </a:r>
            <a:r>
              <a:rPr lang="zh-CN" altLang="en-US" sz="2800" dirty="0"/>
              <a:t>对应的</a:t>
            </a:r>
            <a:r>
              <a:rPr lang="zh-CN" altLang="en-US" sz="2800" dirty="0" smtClean="0"/>
              <a:t>词语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出现的次数 </a:t>
            </a:r>
            <a:r>
              <a:rPr lang="zh-CN" altLang="en-US" sz="2800" b="1" dirty="0" smtClean="0"/>
              <a:t>归一化后的频率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3341951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TF</a:t>
            </a:r>
            <a:r>
              <a:rPr kumimoji="1" lang="zh-CN" altLang="en-US" sz="3200" dirty="0" smtClean="0"/>
              <a:t>矩阵</a:t>
            </a:r>
            <a:endParaRPr kumimoji="1" lang="en-US" altLang="zh-CN" sz="3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00" y="2348075"/>
            <a:ext cx="2868400" cy="11724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7" y="4128855"/>
            <a:ext cx="8802245" cy="13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942</Words>
  <Application>Microsoft Office PowerPoint</Application>
  <PresentationFormat>全屏显示(4:3)</PresentationFormat>
  <Paragraphs>202</Paragraphs>
  <Slides>21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Office 主题</vt:lpstr>
      <vt:lpstr>Equation</vt:lpstr>
      <vt:lpstr>实验一：文本数据集简单处理</vt:lpstr>
      <vt:lpstr>每周安排（初步计划）</vt:lpstr>
      <vt:lpstr>实验课要求</vt:lpstr>
      <vt:lpstr>文件读写</vt:lpstr>
      <vt:lpstr>字符串分割</vt:lpstr>
      <vt:lpstr>PowerPoint 演示文稿</vt:lpstr>
      <vt:lpstr>One-hot 矩阵</vt:lpstr>
      <vt:lpstr>One-hot 矩阵</vt:lpstr>
      <vt:lpstr>TF矩阵</vt:lpstr>
      <vt:lpstr>TF矩阵</vt:lpstr>
      <vt:lpstr>TF-IDF矩阵</vt:lpstr>
      <vt:lpstr>TF-IDF矩阵</vt:lpstr>
      <vt:lpstr>稀疏矩阵三元顺序表</vt:lpstr>
      <vt:lpstr>稀疏矩阵三元顺序表</vt:lpstr>
      <vt:lpstr>矩阵加法运算</vt:lpstr>
      <vt:lpstr>词汇表顺序要求</vt:lpstr>
      <vt:lpstr>实验任务</vt:lpstr>
      <vt:lpstr>实验任务</vt:lpstr>
      <vt:lpstr>Semeval 数据集介绍</vt:lpstr>
      <vt:lpstr>验收</vt:lpstr>
      <vt:lpstr>注意事项</vt:lpstr>
    </vt:vector>
  </TitlesOfParts>
  <Company>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实验一：文本数据集的读写和简单处理</dc:title>
  <dc:creator>MQ L</dc:creator>
  <cp:lastModifiedBy>XH Chen</cp:lastModifiedBy>
  <cp:revision>191</cp:revision>
  <dcterms:created xsi:type="dcterms:W3CDTF">2016-09-10T14:24:26Z</dcterms:created>
  <dcterms:modified xsi:type="dcterms:W3CDTF">2017-09-21T14:16:04Z</dcterms:modified>
</cp:coreProperties>
</file>