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6" r:id="rId3"/>
    <p:sldId id="267" r:id="rId4"/>
    <p:sldId id="268" r:id="rId5"/>
    <p:sldId id="257" r:id="rId6"/>
    <p:sldId id="258" r:id="rId7"/>
    <p:sldId id="260" r:id="rId8"/>
    <p:sldId id="261" r:id="rId9"/>
    <p:sldId id="262" r:id="rId10"/>
    <p:sldId id="263" r:id="rId11"/>
    <p:sldId id="264"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6" r:id="rId28"/>
    <p:sldId id="287" r:id="rId29"/>
    <p:sldId id="288" r:id="rId30"/>
    <p:sldId id="289" r:id="rId31"/>
    <p:sldId id="310" r:id="rId32"/>
    <p:sldId id="311" r:id="rId33"/>
    <p:sldId id="312" r:id="rId34"/>
    <p:sldId id="313" r:id="rId35"/>
    <p:sldId id="314" r:id="rId36"/>
    <p:sldId id="290" r:id="rId37"/>
    <p:sldId id="291" r:id="rId38"/>
    <p:sldId id="293" r:id="rId39"/>
    <p:sldId id="292"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284" r:id="rId54"/>
    <p:sldId id="307" r:id="rId55"/>
    <p:sldId id="309"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6"/>
    <p:restoredTop sz="94719"/>
  </p:normalViewPr>
  <p:slideViewPr>
    <p:cSldViewPr snapToGrid="0" snapToObjects="1">
      <p:cViewPr>
        <p:scale>
          <a:sx n="86" d="100"/>
          <a:sy n="86" d="100"/>
        </p:scale>
        <p:origin x="1456"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BA13E-7E26-D440-A74F-8CFDFF279593}" type="datetimeFigureOut">
              <a:rPr kumimoji="1" lang="zh-CN" altLang="en-US" smtClean="0"/>
              <a:t>2017/12/21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35DA4-FD29-1844-8DD6-DF668E99D62E}" type="slidenum">
              <a:rPr kumimoji="1" lang="zh-CN" altLang="en-US" smtClean="0"/>
              <a:t>‹#›</a:t>
            </a:fld>
            <a:endParaRPr kumimoji="1" lang="zh-CN" altLang="en-US"/>
          </a:p>
        </p:txBody>
      </p:sp>
    </p:spTree>
    <p:extLst>
      <p:ext uri="{BB962C8B-B14F-4D97-AF65-F5344CB8AC3E}">
        <p14:creationId xmlns:p14="http://schemas.microsoft.com/office/powerpoint/2010/main" val="7423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a:t>
            </a:fld>
            <a:endParaRPr kumimoji="1" lang="zh-CN" altLang="en-US"/>
          </a:p>
        </p:txBody>
      </p:sp>
    </p:spTree>
    <p:extLst>
      <p:ext uri="{BB962C8B-B14F-4D97-AF65-F5344CB8AC3E}">
        <p14:creationId xmlns:p14="http://schemas.microsoft.com/office/powerpoint/2010/main" val="2827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19</a:t>
            </a:fld>
            <a:endParaRPr kumimoji="1" lang="zh-CN" altLang="en-US"/>
          </a:p>
        </p:txBody>
      </p:sp>
    </p:spTree>
    <p:extLst>
      <p:ext uri="{BB962C8B-B14F-4D97-AF65-F5344CB8AC3E}">
        <p14:creationId xmlns:p14="http://schemas.microsoft.com/office/powerpoint/2010/main" val="109267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20</a:t>
            </a:fld>
            <a:endParaRPr kumimoji="1" lang="zh-CN" altLang="en-US"/>
          </a:p>
        </p:txBody>
      </p:sp>
    </p:spTree>
    <p:extLst>
      <p:ext uri="{BB962C8B-B14F-4D97-AF65-F5344CB8AC3E}">
        <p14:creationId xmlns:p14="http://schemas.microsoft.com/office/powerpoint/2010/main" val="1788437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21</a:t>
            </a:fld>
            <a:endParaRPr kumimoji="1" lang="zh-CN" altLang="en-US"/>
          </a:p>
        </p:txBody>
      </p:sp>
    </p:spTree>
    <p:extLst>
      <p:ext uri="{BB962C8B-B14F-4D97-AF65-F5344CB8AC3E}">
        <p14:creationId xmlns:p14="http://schemas.microsoft.com/office/powerpoint/2010/main" val="184948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22</a:t>
            </a:fld>
            <a:endParaRPr kumimoji="1" lang="zh-CN" altLang="en-US"/>
          </a:p>
        </p:txBody>
      </p:sp>
    </p:spTree>
    <p:extLst>
      <p:ext uri="{BB962C8B-B14F-4D97-AF65-F5344CB8AC3E}">
        <p14:creationId xmlns:p14="http://schemas.microsoft.com/office/powerpoint/2010/main" val="184587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23</a:t>
            </a:fld>
            <a:endParaRPr kumimoji="1" lang="zh-CN" altLang="en-US"/>
          </a:p>
        </p:txBody>
      </p:sp>
    </p:spTree>
    <p:extLst>
      <p:ext uri="{BB962C8B-B14F-4D97-AF65-F5344CB8AC3E}">
        <p14:creationId xmlns:p14="http://schemas.microsoft.com/office/powerpoint/2010/main" val="202668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24</a:t>
            </a:fld>
            <a:endParaRPr kumimoji="1" lang="zh-CN" altLang="en-US"/>
          </a:p>
        </p:txBody>
      </p:sp>
    </p:spTree>
    <p:extLst>
      <p:ext uri="{BB962C8B-B14F-4D97-AF65-F5344CB8AC3E}">
        <p14:creationId xmlns:p14="http://schemas.microsoft.com/office/powerpoint/2010/main" val="344004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25</a:t>
            </a:fld>
            <a:endParaRPr kumimoji="1" lang="zh-CN" altLang="en-US"/>
          </a:p>
        </p:txBody>
      </p:sp>
    </p:spTree>
    <p:extLst>
      <p:ext uri="{BB962C8B-B14F-4D97-AF65-F5344CB8AC3E}">
        <p14:creationId xmlns:p14="http://schemas.microsoft.com/office/powerpoint/2010/main" val="3885678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26</a:t>
            </a:fld>
            <a:endParaRPr kumimoji="1" lang="zh-CN" altLang="en-US"/>
          </a:p>
        </p:txBody>
      </p:sp>
    </p:spTree>
    <p:extLst>
      <p:ext uri="{BB962C8B-B14F-4D97-AF65-F5344CB8AC3E}">
        <p14:creationId xmlns:p14="http://schemas.microsoft.com/office/powerpoint/2010/main" val="131195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27</a:t>
            </a:fld>
            <a:endParaRPr kumimoji="1" lang="zh-CN" altLang="en-US"/>
          </a:p>
        </p:txBody>
      </p:sp>
    </p:spTree>
    <p:extLst>
      <p:ext uri="{BB962C8B-B14F-4D97-AF65-F5344CB8AC3E}">
        <p14:creationId xmlns:p14="http://schemas.microsoft.com/office/powerpoint/2010/main" val="444962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28</a:t>
            </a:fld>
            <a:endParaRPr kumimoji="1" lang="zh-CN" altLang="en-US"/>
          </a:p>
        </p:txBody>
      </p:sp>
    </p:spTree>
    <p:extLst>
      <p:ext uri="{BB962C8B-B14F-4D97-AF65-F5344CB8AC3E}">
        <p14:creationId xmlns:p14="http://schemas.microsoft.com/office/powerpoint/2010/main" val="135472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a:t>
            </a:fld>
            <a:endParaRPr kumimoji="1" lang="zh-CN" altLang="en-US"/>
          </a:p>
        </p:txBody>
      </p:sp>
    </p:spTree>
    <p:extLst>
      <p:ext uri="{BB962C8B-B14F-4D97-AF65-F5344CB8AC3E}">
        <p14:creationId xmlns:p14="http://schemas.microsoft.com/office/powerpoint/2010/main" val="1595583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29</a:t>
            </a:fld>
            <a:endParaRPr kumimoji="1" lang="zh-CN" altLang="en-US"/>
          </a:p>
        </p:txBody>
      </p:sp>
    </p:spTree>
    <p:extLst>
      <p:ext uri="{BB962C8B-B14F-4D97-AF65-F5344CB8AC3E}">
        <p14:creationId xmlns:p14="http://schemas.microsoft.com/office/powerpoint/2010/main" val="574176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30</a:t>
            </a:fld>
            <a:endParaRPr kumimoji="1" lang="zh-CN" altLang="en-US"/>
          </a:p>
        </p:txBody>
      </p:sp>
    </p:spTree>
    <p:extLst>
      <p:ext uri="{BB962C8B-B14F-4D97-AF65-F5344CB8AC3E}">
        <p14:creationId xmlns:p14="http://schemas.microsoft.com/office/powerpoint/2010/main" val="965270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32</a:t>
            </a:fld>
            <a:endParaRPr kumimoji="1" lang="zh-CN" altLang="en-US"/>
          </a:p>
        </p:txBody>
      </p:sp>
    </p:spTree>
    <p:extLst>
      <p:ext uri="{BB962C8B-B14F-4D97-AF65-F5344CB8AC3E}">
        <p14:creationId xmlns:p14="http://schemas.microsoft.com/office/powerpoint/2010/main" val="1625269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33</a:t>
            </a:fld>
            <a:endParaRPr kumimoji="1" lang="zh-CN" altLang="en-US"/>
          </a:p>
        </p:txBody>
      </p:sp>
    </p:spTree>
    <p:extLst>
      <p:ext uri="{BB962C8B-B14F-4D97-AF65-F5344CB8AC3E}">
        <p14:creationId xmlns:p14="http://schemas.microsoft.com/office/powerpoint/2010/main" val="1202912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34</a:t>
            </a:fld>
            <a:endParaRPr kumimoji="1" lang="zh-CN" altLang="en-US"/>
          </a:p>
        </p:txBody>
      </p:sp>
    </p:spTree>
    <p:extLst>
      <p:ext uri="{BB962C8B-B14F-4D97-AF65-F5344CB8AC3E}">
        <p14:creationId xmlns:p14="http://schemas.microsoft.com/office/powerpoint/2010/main" val="1936374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35</a:t>
            </a:fld>
            <a:endParaRPr kumimoji="1" lang="zh-CN" altLang="en-US"/>
          </a:p>
        </p:txBody>
      </p:sp>
    </p:spTree>
    <p:extLst>
      <p:ext uri="{BB962C8B-B14F-4D97-AF65-F5344CB8AC3E}">
        <p14:creationId xmlns:p14="http://schemas.microsoft.com/office/powerpoint/2010/main" val="558813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40</a:t>
            </a:fld>
            <a:endParaRPr kumimoji="1" lang="zh-CN" altLang="en-US"/>
          </a:p>
        </p:txBody>
      </p:sp>
    </p:spTree>
    <p:extLst>
      <p:ext uri="{BB962C8B-B14F-4D97-AF65-F5344CB8AC3E}">
        <p14:creationId xmlns:p14="http://schemas.microsoft.com/office/powerpoint/2010/main" val="1091677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41</a:t>
            </a:fld>
            <a:endParaRPr kumimoji="1" lang="zh-CN" altLang="en-US"/>
          </a:p>
        </p:txBody>
      </p:sp>
    </p:spTree>
    <p:extLst>
      <p:ext uri="{BB962C8B-B14F-4D97-AF65-F5344CB8AC3E}">
        <p14:creationId xmlns:p14="http://schemas.microsoft.com/office/powerpoint/2010/main" val="812607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42</a:t>
            </a:fld>
            <a:endParaRPr kumimoji="1" lang="zh-CN" altLang="en-US"/>
          </a:p>
        </p:txBody>
      </p:sp>
    </p:spTree>
    <p:extLst>
      <p:ext uri="{BB962C8B-B14F-4D97-AF65-F5344CB8AC3E}">
        <p14:creationId xmlns:p14="http://schemas.microsoft.com/office/powerpoint/2010/main" val="2121581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43</a:t>
            </a:fld>
            <a:endParaRPr kumimoji="1" lang="zh-CN" altLang="en-US"/>
          </a:p>
        </p:txBody>
      </p:sp>
    </p:spTree>
    <p:extLst>
      <p:ext uri="{BB962C8B-B14F-4D97-AF65-F5344CB8AC3E}">
        <p14:creationId xmlns:p14="http://schemas.microsoft.com/office/powerpoint/2010/main" val="13070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7</a:t>
            </a:fld>
            <a:endParaRPr kumimoji="1" lang="zh-CN" altLang="en-US"/>
          </a:p>
        </p:txBody>
      </p:sp>
    </p:spTree>
    <p:extLst>
      <p:ext uri="{BB962C8B-B14F-4D97-AF65-F5344CB8AC3E}">
        <p14:creationId xmlns:p14="http://schemas.microsoft.com/office/powerpoint/2010/main" val="2135669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44</a:t>
            </a:fld>
            <a:endParaRPr kumimoji="1" lang="zh-CN" altLang="en-US"/>
          </a:p>
        </p:txBody>
      </p:sp>
    </p:spTree>
    <p:extLst>
      <p:ext uri="{BB962C8B-B14F-4D97-AF65-F5344CB8AC3E}">
        <p14:creationId xmlns:p14="http://schemas.microsoft.com/office/powerpoint/2010/main" val="984054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45</a:t>
            </a:fld>
            <a:endParaRPr kumimoji="1" lang="zh-CN" altLang="en-US"/>
          </a:p>
        </p:txBody>
      </p:sp>
    </p:spTree>
    <p:extLst>
      <p:ext uri="{BB962C8B-B14F-4D97-AF65-F5344CB8AC3E}">
        <p14:creationId xmlns:p14="http://schemas.microsoft.com/office/powerpoint/2010/main" val="379580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46</a:t>
            </a:fld>
            <a:endParaRPr kumimoji="1" lang="zh-CN" altLang="en-US"/>
          </a:p>
        </p:txBody>
      </p:sp>
    </p:spTree>
    <p:extLst>
      <p:ext uri="{BB962C8B-B14F-4D97-AF65-F5344CB8AC3E}">
        <p14:creationId xmlns:p14="http://schemas.microsoft.com/office/powerpoint/2010/main" val="837584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50</a:t>
            </a:fld>
            <a:endParaRPr kumimoji="1" lang="zh-CN" altLang="en-US"/>
          </a:p>
        </p:txBody>
      </p:sp>
    </p:spTree>
    <p:extLst>
      <p:ext uri="{BB962C8B-B14F-4D97-AF65-F5344CB8AC3E}">
        <p14:creationId xmlns:p14="http://schemas.microsoft.com/office/powerpoint/2010/main" val="2073166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51</a:t>
            </a:fld>
            <a:endParaRPr kumimoji="1" lang="zh-CN" altLang="en-US"/>
          </a:p>
        </p:txBody>
      </p:sp>
    </p:spTree>
    <p:extLst>
      <p:ext uri="{BB962C8B-B14F-4D97-AF65-F5344CB8AC3E}">
        <p14:creationId xmlns:p14="http://schemas.microsoft.com/office/powerpoint/2010/main" val="1349111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52</a:t>
            </a:fld>
            <a:endParaRPr kumimoji="1" lang="zh-CN" altLang="en-US"/>
          </a:p>
        </p:txBody>
      </p:sp>
    </p:spTree>
    <p:extLst>
      <p:ext uri="{BB962C8B-B14F-4D97-AF65-F5344CB8AC3E}">
        <p14:creationId xmlns:p14="http://schemas.microsoft.com/office/powerpoint/2010/main" val="1686361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53</a:t>
            </a:fld>
            <a:endParaRPr kumimoji="1" lang="zh-CN" altLang="en-US"/>
          </a:p>
        </p:txBody>
      </p:sp>
    </p:spTree>
    <p:extLst>
      <p:ext uri="{BB962C8B-B14F-4D97-AF65-F5344CB8AC3E}">
        <p14:creationId xmlns:p14="http://schemas.microsoft.com/office/powerpoint/2010/main" val="4291104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54</a:t>
            </a:fld>
            <a:endParaRPr kumimoji="1" lang="zh-CN" altLang="en-US"/>
          </a:p>
        </p:txBody>
      </p:sp>
    </p:spTree>
    <p:extLst>
      <p:ext uri="{BB962C8B-B14F-4D97-AF65-F5344CB8AC3E}">
        <p14:creationId xmlns:p14="http://schemas.microsoft.com/office/powerpoint/2010/main" val="1038397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07F202C-F160-434A-B8CB-8637DF1E5941}" type="slidenum">
              <a:rPr kumimoji="1" lang="zh-CN" altLang="en-US" smtClean="0"/>
              <a:t>55</a:t>
            </a:fld>
            <a:endParaRPr kumimoji="1" lang="zh-CN" altLang="en-US"/>
          </a:p>
        </p:txBody>
      </p:sp>
    </p:spTree>
    <p:extLst>
      <p:ext uri="{BB962C8B-B14F-4D97-AF65-F5344CB8AC3E}">
        <p14:creationId xmlns:p14="http://schemas.microsoft.com/office/powerpoint/2010/main" val="19293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13</a:t>
            </a:fld>
            <a:endParaRPr kumimoji="1" lang="zh-CN" altLang="en-US"/>
          </a:p>
        </p:txBody>
      </p:sp>
    </p:spTree>
    <p:extLst>
      <p:ext uri="{BB962C8B-B14F-4D97-AF65-F5344CB8AC3E}">
        <p14:creationId xmlns:p14="http://schemas.microsoft.com/office/powerpoint/2010/main" val="410863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14</a:t>
            </a:fld>
            <a:endParaRPr kumimoji="1" lang="zh-CN" altLang="en-US"/>
          </a:p>
        </p:txBody>
      </p:sp>
    </p:spTree>
    <p:extLst>
      <p:ext uri="{BB962C8B-B14F-4D97-AF65-F5344CB8AC3E}">
        <p14:creationId xmlns:p14="http://schemas.microsoft.com/office/powerpoint/2010/main" val="420782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15</a:t>
            </a:fld>
            <a:endParaRPr kumimoji="1" lang="zh-CN" altLang="en-US"/>
          </a:p>
        </p:txBody>
      </p:sp>
    </p:spTree>
    <p:extLst>
      <p:ext uri="{BB962C8B-B14F-4D97-AF65-F5344CB8AC3E}">
        <p14:creationId xmlns:p14="http://schemas.microsoft.com/office/powerpoint/2010/main" val="6557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16</a:t>
            </a:fld>
            <a:endParaRPr kumimoji="1" lang="zh-CN" altLang="en-US"/>
          </a:p>
        </p:txBody>
      </p:sp>
    </p:spTree>
    <p:extLst>
      <p:ext uri="{BB962C8B-B14F-4D97-AF65-F5344CB8AC3E}">
        <p14:creationId xmlns:p14="http://schemas.microsoft.com/office/powerpoint/2010/main" val="3308265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17</a:t>
            </a:fld>
            <a:endParaRPr kumimoji="1" lang="zh-CN" altLang="en-US"/>
          </a:p>
        </p:txBody>
      </p:sp>
    </p:spTree>
    <p:extLst>
      <p:ext uri="{BB962C8B-B14F-4D97-AF65-F5344CB8AC3E}">
        <p14:creationId xmlns:p14="http://schemas.microsoft.com/office/powerpoint/2010/main" val="216331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18</a:t>
            </a:fld>
            <a:endParaRPr kumimoji="1" lang="zh-CN" altLang="en-US"/>
          </a:p>
        </p:txBody>
      </p:sp>
    </p:spTree>
    <p:extLst>
      <p:ext uri="{BB962C8B-B14F-4D97-AF65-F5344CB8AC3E}">
        <p14:creationId xmlns:p14="http://schemas.microsoft.com/office/powerpoint/2010/main" val="3778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Times New Roman" charset="0"/>
                <a:ea typeface="Times New Roman" charset="0"/>
                <a:cs typeface="Times New Roman" charset="0"/>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u="none">
                <a:latin typeface="Times New Roman" charset="0"/>
                <a:ea typeface="Times New Roman" charset="0"/>
                <a:cs typeface="Times New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smtClean="0"/>
              <a:t>单击此处编辑母版副标题样式</a:t>
            </a:r>
            <a:endParaRPr kumimoji="1" lang="zh-CN" altLang="en-US" dirty="0"/>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9100184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47875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55720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charset="0"/>
                <a:ea typeface="Times New Roman" charset="0"/>
                <a:cs typeface="Times New Roman" charset="0"/>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p:txBody>
          <a:bodyPr/>
          <a:lstStyle>
            <a:lvl1pPr>
              <a:defRPr>
                <a:latin typeface="Times New Roman" charset="0"/>
                <a:ea typeface="Times New Roman" charset="0"/>
                <a:cs typeface="Times New Roman" charset="0"/>
              </a:defRPr>
            </a:lvl1pPr>
            <a:lvl2pPr>
              <a:defRPr>
                <a:latin typeface="Times New Roman" charset="0"/>
                <a:ea typeface="Times New Roman" charset="0"/>
                <a:cs typeface="Times New Roman" charset="0"/>
              </a:defRPr>
            </a:lvl2pPr>
            <a:lvl3pPr>
              <a:defRPr>
                <a:latin typeface="Times New Roman" charset="0"/>
                <a:ea typeface="Times New Roman" charset="0"/>
                <a:cs typeface="Times New Roman" charset="0"/>
              </a:defRPr>
            </a:lvl3pPr>
            <a:lvl4pPr>
              <a:defRPr>
                <a:latin typeface="Times New Roman" charset="0"/>
                <a:ea typeface="Times New Roman" charset="0"/>
                <a:cs typeface="Times New Roman" charset="0"/>
              </a:defRPr>
            </a:lvl4pPr>
            <a:lvl5pPr>
              <a:defRPr>
                <a:latin typeface="Times New Roman" charset="0"/>
                <a:ea typeface="Times New Roman" charset="0"/>
                <a:cs typeface="Times New Roman" charset="0"/>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30158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74205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34622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3437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43052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70396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76617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636223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205273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技巧补充教学</a:t>
            </a:r>
            <a:endParaRPr kumimoji="1" lang="zh-CN" altLang="en-US" dirty="0"/>
          </a:p>
        </p:txBody>
      </p:sp>
      <p:sp>
        <p:nvSpPr>
          <p:cNvPr id="3" name="副标题 2"/>
          <p:cNvSpPr>
            <a:spLocks noGrp="1"/>
          </p:cNvSpPr>
          <p:nvPr>
            <p:ph type="subTitle" idx="1"/>
          </p:nvPr>
        </p:nvSpPr>
        <p:spPr>
          <a:xfrm>
            <a:off x="1524000" y="4472895"/>
            <a:ext cx="9144000" cy="1655762"/>
          </a:xfrm>
        </p:spPr>
        <p:txBody>
          <a:bodyPr/>
          <a:lstStyle/>
          <a:p>
            <a:r>
              <a:rPr kumimoji="1" lang="zh-CN" altLang="en-US" smtClean="0"/>
              <a:t>陈欣鸿</a:t>
            </a:r>
            <a:endParaRPr kumimoji="1" lang="zh-CN" altLang="en-US" dirty="0"/>
          </a:p>
        </p:txBody>
      </p:sp>
    </p:spTree>
    <p:extLst>
      <p:ext uri="{BB962C8B-B14F-4D97-AF65-F5344CB8AC3E}">
        <p14:creationId xmlns:p14="http://schemas.microsoft.com/office/powerpoint/2010/main" val="192437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42256" y="1197428"/>
                <a:ext cx="10907487" cy="5508172"/>
              </a:xfrm>
            </p:spPr>
            <p:txBody>
              <a:bodyPr>
                <a:normAutofit/>
              </a:bodyPr>
              <a:lstStyle/>
              <a:p>
                <a:pPr>
                  <a:lnSpc>
                    <a:spcPct val="150000"/>
                  </a:lnSpc>
                </a:pPr>
                <a:r>
                  <a:rPr kumimoji="1" lang="zh-CN" altLang="en-US" dirty="0" smtClean="0">
                    <a:latin typeface="SimSun" charset="-122"/>
                    <a:ea typeface="SimSun" charset="-122"/>
                    <a:cs typeface="SimSun" charset="-122"/>
                  </a:rPr>
                  <a:t>计算数据矩阵的协方差矩阵</a:t>
                </a:r>
                <a:endParaRPr kumimoji="1" lang="en-US" altLang="zh-CN" dirty="0" smtClean="0">
                  <a:latin typeface="SimSun" charset="-122"/>
                  <a:ea typeface="SimSun" charset="-122"/>
                  <a:cs typeface="SimSun" charset="-122"/>
                </a:endParaRPr>
              </a:p>
              <a:p>
                <a:pPr lvl="1">
                  <a:lnSpc>
                    <a:spcPct val="150000"/>
                  </a:lnSpc>
                </a:pPr>
                <a14:m>
                  <m:oMath xmlns:m="http://schemas.openxmlformats.org/officeDocument/2006/math">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𝑇</m:t>
                        </m:r>
                      </m:sup>
                    </m:sSup>
                    <m:r>
                      <a:rPr kumimoji="1" lang="en-US" altLang="zh-CN" b="0" i="1" smtClean="0">
                        <a:latin typeface="Cambria Math" charset="0"/>
                        <a:ea typeface="SimSun" charset="-122"/>
                        <a:cs typeface="SimSun" charset="-122"/>
                      </a:rPr>
                      <m:t>𝐴𝑄</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𝐸</m:t>
                    </m:r>
                  </m:oMath>
                </a14:m>
                <a:r>
                  <a:rPr kumimoji="1" lang="en-US" altLang="zh-CN" dirty="0" smtClean="0">
                    <a:latin typeface="SimSun" charset="-122"/>
                    <a:ea typeface="SimSun" charset="-122"/>
                    <a:cs typeface="SimSun" charset="-122"/>
                  </a:rPr>
                  <a:t>,</a:t>
                </a:r>
                <a:r>
                  <a:rPr kumimoji="1" lang="zh-CN" altLang="en-US" dirty="0" smtClean="0">
                    <a:latin typeface="SimSun" charset="-122"/>
                    <a:ea typeface="SimSun" charset="-122"/>
                    <a:cs typeface="SimSun" charset="-122"/>
                  </a:rPr>
                  <a:t> </a:t>
                </a:r>
                <a:r>
                  <a:rPr kumimoji="1" lang="en-US" altLang="zh-CN" i="1" dirty="0" smtClean="0"/>
                  <a:t>E</a:t>
                </a:r>
                <a:r>
                  <a:rPr kumimoji="1" lang="zh-CN" altLang="en-US" i="1" dirty="0" smtClean="0"/>
                  <a:t> </a:t>
                </a:r>
                <a:r>
                  <a:rPr kumimoji="1" lang="zh-CN" altLang="en-US" dirty="0" smtClean="0">
                    <a:latin typeface="SimSun" charset="-122"/>
                    <a:ea typeface="SimSun" charset="-122"/>
                    <a:cs typeface="SimSun" charset="-122"/>
                  </a:rPr>
                  <a:t>为由特征值组成的对角矩阵，</a:t>
                </a:r>
                <a:r>
                  <a:rPr kumimoji="1" lang="en-US" altLang="zh-CN" i="1" dirty="0" smtClean="0"/>
                  <a:t>Q</a:t>
                </a:r>
                <a:r>
                  <a:rPr kumimoji="1" lang="zh-CN" altLang="en-US" i="1" dirty="0" smtClean="0"/>
                  <a:t> </a:t>
                </a:r>
                <a:r>
                  <a:rPr kumimoji="1" lang="zh-CN" altLang="en-US" dirty="0" smtClean="0">
                    <a:latin typeface="SimSun" charset="-122"/>
                    <a:ea typeface="SimSun" charset="-122"/>
                    <a:cs typeface="SimSun" charset="-122"/>
                  </a:rPr>
                  <a:t>为特征向量矩阵，</a:t>
                </a:r>
                <a:r>
                  <a:rPr kumimoji="1" lang="en-US" altLang="zh-CN" i="1" dirty="0" smtClean="0"/>
                  <a:t>E</a:t>
                </a:r>
                <a:r>
                  <a:rPr kumimoji="1" lang="zh-CN" altLang="en-US" dirty="0" smtClean="0">
                    <a:latin typeface="SimSun" charset="-122"/>
                    <a:ea typeface="SimSun" charset="-122"/>
                    <a:cs typeface="SimSun" charset="-122"/>
                  </a:rPr>
                  <a:t> 的每一列中的</a:t>
                </a:r>
                <a:r>
                  <a:rPr kumimoji="1" lang="zh-CN" altLang="en-US" b="1" dirty="0" smtClean="0">
                    <a:latin typeface="SimSun" charset="-122"/>
                    <a:ea typeface="SimSun" charset="-122"/>
                    <a:cs typeface="SimSun" charset="-122"/>
                  </a:rPr>
                  <a:t>非 </a:t>
                </a:r>
                <a:r>
                  <a:rPr kumimoji="1" lang="en-US" altLang="zh-CN" b="1" dirty="0" smtClean="0">
                    <a:latin typeface="SimSun" charset="-122"/>
                    <a:ea typeface="SimSun" charset="-122"/>
                    <a:cs typeface="SimSun" charset="-122"/>
                  </a:rPr>
                  <a:t>0</a:t>
                </a:r>
                <a:r>
                  <a:rPr kumimoji="1" lang="zh-CN" altLang="en-US" b="1" dirty="0" smtClean="0">
                    <a:latin typeface="SimSun" charset="-122"/>
                    <a:ea typeface="SimSun" charset="-122"/>
                    <a:cs typeface="SimSun" charset="-122"/>
                  </a:rPr>
                  <a:t> 值</a:t>
                </a:r>
                <a:r>
                  <a:rPr kumimoji="1" lang="zh-CN" altLang="en-US" dirty="0" smtClean="0">
                    <a:latin typeface="SimSun" charset="-122"/>
                    <a:ea typeface="SimSun" charset="-122"/>
                    <a:cs typeface="SimSun" charset="-122"/>
                  </a:rPr>
                  <a:t>为特征值 </a:t>
                </a:r>
                <a14:m>
                  <m:oMath xmlns:m="http://schemas.openxmlformats.org/officeDocument/2006/math">
                    <m:r>
                      <a:rPr kumimoji="1" lang="en-US" altLang="zh-CN" b="0" i="1" smtClean="0">
                        <a:latin typeface="Cambria Math" charset="0"/>
                        <a:ea typeface="SimSun" charset="-122"/>
                        <a:cs typeface="SimSun" charset="-122"/>
                      </a:rPr>
                      <m:t>𝜆</m:t>
                    </m:r>
                    <m:r>
                      <a:rPr kumimoji="1" lang="en-US" altLang="zh-CN" b="0" i="1" smtClean="0">
                        <a:latin typeface="Cambria Math" charset="0"/>
                        <a:ea typeface="SimSun" charset="-122"/>
                        <a:cs typeface="SimSun" charset="-122"/>
                      </a:rPr>
                      <m:t> </m:t>
                    </m:r>
                  </m:oMath>
                </a14:m>
                <a:r>
                  <a:rPr kumimoji="1" lang="zh-CN" altLang="en-US" dirty="0" smtClean="0">
                    <a:latin typeface="SimSun" charset="-122"/>
                    <a:ea typeface="SimSun" charset="-122"/>
                    <a:cs typeface="SimSun" charset="-122"/>
                  </a:rPr>
                  <a:t>，在 </a:t>
                </a:r>
                <a:r>
                  <a:rPr kumimoji="1" lang="en-US" altLang="zh-CN" i="1" dirty="0" smtClean="0"/>
                  <a:t>Q</a:t>
                </a:r>
                <a:r>
                  <a:rPr kumimoji="1" lang="zh-CN" altLang="en-US" dirty="0" smtClean="0">
                    <a:latin typeface="SimSun" charset="-122"/>
                    <a:ea typeface="SimSun" charset="-122"/>
                    <a:cs typeface="SimSun" charset="-122"/>
                  </a:rPr>
                  <a:t> 的对应列即该特征值对应的特征向量 </a:t>
                </a:r>
                <a:r>
                  <a:rPr kumimoji="1" lang="en-US" altLang="zh-CN" i="1" dirty="0" err="1" smtClean="0"/>
                  <a:t>ev</a:t>
                </a:r>
                <a:endParaRPr kumimoji="1" lang="en-US" altLang="zh-CN" i="1" dirty="0" smtClean="0"/>
              </a:p>
              <a:p>
                <a:pPr lvl="1">
                  <a:lnSpc>
                    <a:spcPct val="150000"/>
                  </a:lnSpc>
                </a:pPr>
                <a14:m>
                  <m:oMath xmlns:m="http://schemas.openxmlformats.org/officeDocument/2006/math">
                    <m:r>
                      <a:rPr kumimoji="1" lang="en-US" altLang="zh-CN" b="0" i="1" smtClean="0">
                        <a:latin typeface="Cambria Math" charset="0"/>
                        <a:ea typeface="SimSun" charset="-122"/>
                        <a:cs typeface="SimSun" charset="-122"/>
                      </a:rPr>
                      <m:t>𝐸</m:t>
                    </m:r>
                    <m:r>
                      <a:rPr kumimoji="1" lang="en-US" altLang="zh-CN" b="0" i="1" smtClean="0">
                        <a:latin typeface="Cambria Math" charset="0"/>
                        <a:ea typeface="SimSun" charset="-122"/>
                        <a:cs typeface="SimSun" charset="-122"/>
                      </a:rPr>
                      <m:t>=</m:t>
                    </m:r>
                    <m:d>
                      <m:dPr>
                        <m:ctrlPr>
                          <a:rPr kumimoji="1" lang="mr-IN" altLang="zh-CN" b="0" i="1" smtClean="0">
                            <a:latin typeface="Cambria Math" charset="0"/>
                            <a:ea typeface="SimSun" charset="-122"/>
                            <a:cs typeface="SimSun" charset="-122"/>
                          </a:rPr>
                        </m:ctrlPr>
                      </m:dPr>
                      <m:e>
                        <m:m>
                          <m:mPr>
                            <m:mcs>
                              <m:mc>
                                <m:mcPr>
                                  <m:count m:val="3"/>
                                  <m:mcJc m:val="center"/>
                                </m:mcPr>
                              </m:mc>
                            </m:mcs>
                            <m:ctrlPr>
                              <a:rPr kumimoji="1" lang="uk-UA" altLang="zh-CN" b="0" i="1" smtClean="0">
                                <a:latin typeface="Cambria Math" charset="0"/>
                                <a:ea typeface="SimSun" charset="-122"/>
                                <a:cs typeface="SimSun" charset="-122"/>
                              </a:rPr>
                            </m:ctrlPr>
                          </m:mPr>
                          <m:m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1</m:t>
                                  </m:r>
                                </m:sub>
                              </m:sSub>
                            </m:e>
                            <m:e>
                              <m:r>
                                <a:rPr kumimoji="1" lang="en-US" altLang="zh-CN" b="0" i="1" smtClean="0">
                                  <a:latin typeface="Cambria Math" charset="0"/>
                                  <a:ea typeface="SimSun" charset="-122"/>
                                  <a:cs typeface="SimSun" charset="-122"/>
                                </a:rPr>
                                <m:t>0</m:t>
                              </m:r>
                            </m:e>
                            <m:e>
                              <m:r>
                                <a:rPr kumimoji="1" lang="en-US" altLang="zh-CN" b="0" i="1" smtClean="0">
                                  <a:latin typeface="Cambria Math" charset="0"/>
                                  <a:ea typeface="SimSun" charset="-122"/>
                                  <a:cs typeface="SimSun" charset="-122"/>
                                </a:rPr>
                                <m:t>0</m:t>
                              </m:r>
                            </m:e>
                          </m:mr>
                          <m:mr>
                            <m:e>
                              <m:r>
                                <a:rPr kumimoji="1" lang="en-US" altLang="zh-CN" b="0" i="1" smtClean="0">
                                  <a:latin typeface="Cambria Math" charset="0"/>
                                  <a:ea typeface="SimSun" charset="-122"/>
                                  <a:cs typeface="SimSun" charset="-122"/>
                                </a:rPr>
                                <m:t>0</m:t>
                              </m:r>
                            </m:e>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2</m:t>
                                  </m:r>
                                </m:sub>
                              </m:sSub>
                            </m:e>
                            <m:e>
                              <m:r>
                                <a:rPr kumimoji="1" lang="en-US" altLang="zh-CN" b="0" i="1" smtClean="0">
                                  <a:latin typeface="Cambria Math" charset="0"/>
                                  <a:ea typeface="SimSun" charset="-122"/>
                                  <a:cs typeface="SimSun" charset="-122"/>
                                </a:rPr>
                                <m:t>0</m:t>
                              </m:r>
                            </m:e>
                          </m:mr>
                          <m:mr>
                            <m:e>
                              <m:r>
                                <a:rPr kumimoji="1" lang="en-US" altLang="zh-CN" b="0" i="1" smtClean="0">
                                  <a:latin typeface="Cambria Math" charset="0"/>
                                  <a:ea typeface="SimSun" charset="-122"/>
                                  <a:cs typeface="SimSun" charset="-122"/>
                                </a:rPr>
                                <m:t>0</m:t>
                              </m:r>
                            </m:e>
                            <m:e>
                              <m:r>
                                <a:rPr kumimoji="1" lang="en-US" altLang="zh-CN" b="0" i="1" smtClean="0">
                                  <a:latin typeface="Cambria Math" charset="0"/>
                                  <a:ea typeface="SimSun" charset="-122"/>
                                  <a:cs typeface="SimSun" charset="-122"/>
                                </a:rPr>
                                <m:t>0</m:t>
                              </m:r>
                            </m:e>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3</m:t>
                                  </m:r>
                                </m:sub>
                              </m:sSub>
                            </m:e>
                          </m:mr>
                        </m:m>
                      </m:e>
                    </m:d>
                    <m:r>
                      <a:rPr kumimoji="1" lang="en-US" altLang="zh-CN" b="0" i="1" smtClean="0">
                        <a:latin typeface="Cambria Math" charset="0"/>
                        <a:ea typeface="SimSun" charset="-122"/>
                        <a:cs typeface="SimSun" charset="-122"/>
                      </a:rPr>
                      <m:t>,</m:t>
                    </m:r>
                    <m:r>
                      <a:rPr kumimoji="1" lang="zh-CN" altLang="en-US" b="0" i="1" smtClean="0">
                        <a:latin typeface="Cambria Math" charset="0"/>
                        <a:ea typeface="SimSun" charset="-122"/>
                        <a:cs typeface="SimSun" charset="-122"/>
                      </a:rPr>
                      <m:t>  </m:t>
                    </m:r>
                    <m:r>
                      <a:rPr kumimoji="1" lang="en-US" altLang="zh-CN" b="0" i="1" smtClean="0">
                        <a:latin typeface="Cambria Math" charset="0"/>
                        <a:ea typeface="SimSun" charset="-122"/>
                        <a:cs typeface="SimSun" charset="-122"/>
                      </a:rPr>
                      <m:t>𝑄</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oMath>
                </a14:m>
                <a:endParaRPr kumimoji="1" lang="en-US" altLang="zh-CN" dirty="0" smtClean="0">
                  <a:latin typeface="SimSun" charset="-122"/>
                  <a:ea typeface="SimSun" charset="-122"/>
                  <a:cs typeface="SimSun" charset="-122"/>
                </a:endParaRPr>
              </a:p>
              <a:p>
                <a:pPr lvl="1">
                  <a:lnSpc>
                    <a:spcPct val="150000"/>
                  </a:lnSpc>
                </a:pP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此时判断 </a:t>
                </a:r>
                <a:r>
                  <a:rPr kumimoji="1" lang="en-US" altLang="zh-CN" i="1" dirty="0" smtClean="0"/>
                  <a:t>E</a:t>
                </a:r>
                <a:r>
                  <a:rPr kumimoji="1" lang="zh-CN" altLang="en-US" dirty="0" smtClean="0">
                    <a:latin typeface="SimSun" charset="-122"/>
                    <a:ea typeface="SimSun" charset="-122"/>
                    <a:cs typeface="SimSun" charset="-122"/>
                  </a:rPr>
                  <a:t> 中的数值，哪几个的加和占据了所有特征值之和的 </a:t>
                </a:r>
                <a:r>
                  <a:rPr kumimoji="1" lang="en-US" altLang="zh-CN" b="1" dirty="0" smtClean="0">
                    <a:latin typeface="SimSun" charset="-122"/>
                    <a:ea typeface="SimSun" charset="-122"/>
                    <a:cs typeface="SimSun" charset="-122"/>
                  </a:rPr>
                  <a:t>95%</a:t>
                </a:r>
                <a:r>
                  <a:rPr kumimoji="1" lang="zh-CN" altLang="en-US" dirty="0" smtClean="0">
                    <a:latin typeface="SimSun" charset="-122"/>
                    <a:ea typeface="SimSun" charset="-122"/>
                    <a:cs typeface="SimSun" charset="-122"/>
                  </a:rPr>
                  <a:t> 以上</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这个</a:t>
                </a:r>
                <a:r>
                  <a:rPr kumimoji="1" lang="zh-CN" altLang="en-US" b="1" dirty="0" smtClean="0">
                    <a:latin typeface="SimSun" charset="-122"/>
                    <a:ea typeface="SimSun" charset="-122"/>
                    <a:cs typeface="SimSun" charset="-122"/>
                  </a:rPr>
                  <a:t>阈值</a:t>
                </a:r>
                <a:r>
                  <a:rPr kumimoji="1" lang="zh-CN" altLang="en-US" dirty="0" smtClean="0">
                    <a:latin typeface="SimSun" charset="-122"/>
                    <a:ea typeface="SimSun" charset="-122"/>
                    <a:cs typeface="SimSun" charset="-122"/>
                  </a:rPr>
                  <a:t>可以自由决定</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42256" y="1197428"/>
                <a:ext cx="10907487" cy="5508172"/>
              </a:xfrm>
              <a:blipFill rotWithShape="0">
                <a:blip r:embed="rId2"/>
                <a:stretch>
                  <a:fillRect l="-1006" r="-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2633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42256" y="1197428"/>
                <a:ext cx="10907487" cy="5508172"/>
              </a:xfrm>
            </p:spPr>
            <p:txBody>
              <a:bodyPr>
                <a:normAutofit/>
              </a:bodyPr>
              <a:lstStyle/>
              <a:p>
                <a:pPr>
                  <a:lnSpc>
                    <a:spcPct val="150000"/>
                  </a:lnSpc>
                </a:pPr>
                <a:r>
                  <a:rPr kumimoji="1" lang="zh-CN" altLang="en-US" dirty="0" smtClean="0">
                    <a:latin typeface="SimSun" charset="-122"/>
                    <a:ea typeface="SimSun" charset="-122"/>
                    <a:cs typeface="SimSun" charset="-122"/>
                  </a:rPr>
                  <a:t>计算数据矩阵的协方差矩阵</a:t>
                </a:r>
                <a:endParaRPr kumimoji="1" lang="en-US" altLang="zh-CN" dirty="0" smtClean="0">
                  <a:latin typeface="SimSun" charset="-122"/>
                  <a:ea typeface="SimSun" charset="-122"/>
                  <a:cs typeface="SimSun" charset="-122"/>
                </a:endParaRPr>
              </a:p>
              <a:p>
                <a:pPr lvl="1">
                  <a:lnSpc>
                    <a:spcPct val="150000"/>
                  </a:lnSpc>
                </a:pPr>
                <a:r>
                  <a:rPr kumimoji="1" lang="zh-CN" altLang="en-US" b="0" dirty="0" smtClean="0">
                    <a:ea typeface="SimSun" charset="-122"/>
                    <a:cs typeface="SimSun" charset="-122"/>
                  </a:rPr>
                  <a:t>假设  </a:t>
                </a: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2</m:t>
                        </m:r>
                      </m:sub>
                    </m:sSub>
                  </m:oMath>
                </a14:m>
                <a:r>
                  <a:rPr kumimoji="1" lang="zh-CN" altLang="en-US" dirty="0" smtClean="0">
                    <a:latin typeface="SimSun" charset="-122"/>
                    <a:ea typeface="SimSun" charset="-122"/>
                    <a:cs typeface="SimSun" charset="-122"/>
                  </a:rPr>
                  <a:t> 占去了特征值总和的</a:t>
                </a:r>
                <a:r>
                  <a:rPr kumimoji="1" lang="zh-CN" altLang="en-US" dirty="0">
                    <a:latin typeface="SimSun" charset="-122"/>
                    <a:ea typeface="SimSun" charset="-122"/>
                    <a:cs typeface="SimSun" charset="-122"/>
                  </a:rPr>
                  <a:t> </a:t>
                </a:r>
                <a:r>
                  <a:rPr kumimoji="1" lang="en-US" altLang="zh-CN" dirty="0" smtClean="0">
                    <a:latin typeface="SimSun" charset="-122"/>
                    <a:ea typeface="SimSun" charset="-122"/>
                    <a:cs typeface="SimSun" charset="-122"/>
                  </a:rPr>
                  <a:t>95%</a:t>
                </a:r>
                <a:r>
                  <a:rPr kumimoji="1" lang="zh-CN" altLang="en-US" dirty="0" smtClean="0">
                    <a:latin typeface="SimSun" charset="-122"/>
                    <a:ea typeface="SimSun" charset="-122"/>
                    <a:cs typeface="SimSun" charset="-122"/>
                  </a:rPr>
                  <a:t>，那么这两个特征足以代表原有的数据信息，所以我们将原数据矩阵映射到这两个特征向量上去，</a:t>
                </a:r>
                <a:r>
                  <a:rPr kumimoji="1" lang="zh-CN" altLang="en-US" b="1" dirty="0" smtClean="0">
                    <a:latin typeface="SimSun" charset="-122"/>
                    <a:ea typeface="SimSun" charset="-122"/>
                    <a:cs typeface="SimSun" charset="-122"/>
                  </a:rPr>
                  <a:t>得到一个只有二维的数据矩阵</a:t>
                </a:r>
                <a:endParaRPr kumimoji="1" lang="en-US" altLang="zh-CN" b="1" dirty="0" smtClean="0">
                  <a:latin typeface="SimSun" charset="-122"/>
                  <a:ea typeface="SimSun" charset="-122"/>
                  <a:cs typeface="SimSun" charset="-122"/>
                </a:endParaRPr>
              </a:p>
              <a:p>
                <a:pPr lvl="1">
                  <a:lnSpc>
                    <a:spcPct val="150000"/>
                  </a:lnSpc>
                </a:pPr>
                <a14:m>
                  <m:oMath xmlns:m="http://schemas.openxmlformats.org/officeDocument/2006/math">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𝐴</m:t>
                        </m:r>
                      </m:e>
                      <m:sup>
                        <m:r>
                          <a:rPr kumimoji="1" lang="en-US" altLang="zh-CN" b="0" i="1" smtClean="0">
                            <a:latin typeface="Cambria Math" charset="0"/>
                            <a:ea typeface="SimSun" charset="-122"/>
                            <a:cs typeface="SimSun" charset="-122"/>
                          </a:rPr>
                          <m:t>′</m:t>
                        </m:r>
                      </m:sup>
                    </m:sSup>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𝐴</m:t>
                    </m:r>
                    <m:r>
                      <a:rPr kumimoji="1" lang="zh-CN" altLang="en-US"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𝑄</m:t>
                        </m:r>
                      </m:e>
                      <m:sub>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2</m:t>
                            </m:r>
                          </m:sub>
                        </m:sSub>
                      </m:sub>
                    </m:sSub>
                    <m:r>
                      <a:rPr kumimoji="1" lang="en-US" altLang="zh-CN" b="0" i="1" smtClean="0">
                        <a:latin typeface="Cambria Math" charset="0"/>
                        <a:ea typeface="SimSun" charset="-122"/>
                        <a:cs typeface="SimSun" charset="-122"/>
                      </a:rPr>
                      <m:t>,</m:t>
                    </m:r>
                    <m:r>
                      <a:rPr kumimoji="1" lang="zh-CN" altLang="en-US" b="0" i="1" smtClean="0">
                        <a:latin typeface="Cambria Math" charset="0"/>
                        <a:ea typeface="SimSun" charset="-122"/>
                        <a:cs typeface="SimSun" charset="-122"/>
                      </a:rPr>
                      <m:t> </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𝐴</m:t>
                        </m:r>
                      </m:e>
                      <m:sup>
                        <m:r>
                          <a:rPr kumimoji="1" lang="en-US" altLang="zh-CN" b="0" i="1" smtClean="0">
                            <a:latin typeface="Cambria Math" charset="0"/>
                            <a:ea typeface="SimSun" charset="-122"/>
                            <a:cs typeface="SimSun" charset="-122"/>
                          </a:rPr>
                          <m:t>′</m:t>
                        </m:r>
                      </m:sup>
                    </m:sSup>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𝐴</m:t>
                    </m:r>
                    <m:r>
                      <a:rPr kumimoji="1" lang="zh-CN" altLang="en-US"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oMath>
                </a14:m>
                <a:endParaRPr kumimoji="1" lang="en-US" altLang="zh-CN" dirty="0" smtClean="0">
                  <a:latin typeface="SimSun" charset="-122"/>
                  <a:ea typeface="SimSun" charset="-122"/>
                  <a:cs typeface="SimSun" charset="-122"/>
                </a:endParaRPr>
              </a:p>
              <a:p>
                <a:pPr lvl="1">
                  <a:lnSpc>
                    <a:spcPct val="150000"/>
                  </a:lnSpc>
                </a:pPr>
                <a:r>
                  <a:rPr kumimoji="1" lang="en-US" altLang="zh-CN" dirty="0" smtClean="0"/>
                  <a:t>A</a:t>
                </a:r>
                <a:r>
                  <a:rPr kumimoji="1" lang="zh-CN" altLang="en-US" dirty="0" smtClean="0">
                    <a:latin typeface="SimSun" charset="-122"/>
                    <a:ea typeface="SimSun" charset="-122"/>
                    <a:cs typeface="SimSun" charset="-122"/>
                  </a:rPr>
                  <a:t> 是 </a:t>
                </a:r>
                <a:r>
                  <a:rPr kumimoji="1" lang="en-US" altLang="zh-CN" dirty="0" smtClean="0"/>
                  <a:t>D×D</a:t>
                </a:r>
                <a:r>
                  <a:rPr kumimoji="1" lang="zh-CN" altLang="en-US" dirty="0" smtClean="0">
                    <a:latin typeface="SimSun" charset="-122"/>
                    <a:ea typeface="SimSun" charset="-122"/>
                    <a:cs typeface="SimSun" charset="-122"/>
                  </a:rPr>
                  <a:t>，</a:t>
                </a:r>
                <a14:m>
                  <m:oMath xmlns:m="http://schemas.openxmlformats.org/officeDocument/2006/math">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oMath>
                </a14:m>
                <a:r>
                  <a:rPr kumimoji="1" lang="zh-CN" altLang="en-US" dirty="0" smtClean="0">
                    <a:latin typeface="SimSun" charset="-122"/>
                    <a:ea typeface="SimSun" charset="-122"/>
                    <a:cs typeface="SimSun" charset="-122"/>
                  </a:rPr>
                  <a:t> 是</a:t>
                </a:r>
                <a:r>
                  <a:rPr kumimoji="1" lang="zh-CN" altLang="en-US" dirty="0" smtClean="0"/>
                  <a:t> </a:t>
                </a:r>
                <a:r>
                  <a:rPr kumimoji="1" lang="en-US" altLang="zh-CN" dirty="0" smtClean="0"/>
                  <a:t>D×2</a:t>
                </a:r>
                <a:r>
                  <a:rPr kumimoji="1" lang="zh-CN" altLang="en-US" dirty="0" smtClean="0">
                    <a:latin typeface="SimSun" charset="-122"/>
                    <a:ea typeface="SimSun" charset="-122"/>
                    <a:cs typeface="SimSun" charset="-122"/>
                  </a:rPr>
                  <a:t>，得到的 </a:t>
                </a:r>
                <a:r>
                  <a:rPr kumimoji="1" lang="en-US" altLang="zh-CN" dirty="0" smtClean="0"/>
                  <a:t>A`</a:t>
                </a:r>
                <a:r>
                  <a:rPr kumimoji="1" lang="zh-CN" altLang="en-US" dirty="0" smtClean="0"/>
                  <a:t> 是 </a:t>
                </a:r>
                <a:r>
                  <a:rPr kumimoji="1" lang="en-US" altLang="zh-CN" dirty="0" smtClean="0"/>
                  <a:t>D×2</a:t>
                </a:r>
              </a:p>
              <a:p>
                <a:pPr lvl="1">
                  <a:lnSpc>
                    <a:spcPct val="150000"/>
                  </a:lnSpc>
                </a:pPr>
                <a:r>
                  <a:rPr kumimoji="1" lang="zh-CN" altLang="en-US" dirty="0" smtClean="0">
                    <a:latin typeface="SimSun" charset="-122"/>
                    <a:ea typeface="SimSun" charset="-122"/>
                    <a:cs typeface="SimSun" charset="-122"/>
                  </a:rPr>
                  <a:t>以上就完成了 </a:t>
                </a:r>
                <a:r>
                  <a:rPr kumimoji="1" lang="en-US" altLang="zh-CN" dirty="0" smtClean="0">
                    <a:latin typeface="SimSun" charset="-122"/>
                    <a:ea typeface="SimSun" charset="-122"/>
                    <a:cs typeface="SimSun" charset="-122"/>
                  </a:rPr>
                  <a:t>PCA</a:t>
                </a:r>
                <a:r>
                  <a:rPr kumimoji="1" lang="zh-CN" altLang="en-US" dirty="0" smtClean="0">
                    <a:latin typeface="SimSun" charset="-122"/>
                    <a:ea typeface="SimSun" charset="-122"/>
                    <a:cs typeface="SimSun" charset="-122"/>
                  </a:rPr>
                  <a:t> 的流程</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对矩阵进行奇异值分解，</a:t>
                </a:r>
                <a:r>
                  <a:rPr kumimoji="1" lang="zh-CN" altLang="en-US" b="1" dirty="0" smtClean="0">
                    <a:latin typeface="SimSun" charset="-122"/>
                    <a:ea typeface="SimSun" charset="-122"/>
                    <a:cs typeface="SimSun" charset="-122"/>
                  </a:rPr>
                  <a:t>求解特征值和特征向量的方法自行查阅</a:t>
                </a:r>
                <a:endParaRPr kumimoji="1" lang="en-US" altLang="zh-CN" b="1"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42256" y="1197428"/>
                <a:ext cx="10907487" cy="5508172"/>
              </a:xfrm>
              <a:blipFill>
                <a:blip r:embed="rId2"/>
                <a:stretch>
                  <a:fillRect l="-10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288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3818"/>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p:sp>
        <p:nvSpPr>
          <p:cNvPr id="3" name="内容占位符 2"/>
          <p:cNvSpPr>
            <a:spLocks noGrp="1"/>
          </p:cNvSpPr>
          <p:nvPr>
            <p:ph idx="1"/>
          </p:nvPr>
        </p:nvSpPr>
        <p:spPr>
          <a:xfrm>
            <a:off x="642256" y="1399381"/>
            <a:ext cx="10907487" cy="4838734"/>
          </a:xfrm>
        </p:spPr>
        <p:txBody>
          <a:bodyPr>
            <a:normAutofit/>
          </a:bodyPr>
          <a:lstStyle/>
          <a:p>
            <a:pPr>
              <a:lnSpc>
                <a:spcPct val="150000"/>
              </a:lnSpc>
            </a:pPr>
            <a:r>
              <a:rPr kumimoji="1" lang="zh-CN" altLang="en-US" dirty="0" smtClean="0">
                <a:latin typeface="SimSun" charset="-122"/>
                <a:ea typeface="SimSun" charset="-122"/>
                <a:cs typeface="SimSun" charset="-122"/>
              </a:rPr>
              <a:t>对矩阵进行奇异值分解，</a:t>
            </a:r>
            <a:r>
              <a:rPr kumimoji="1" lang="zh-CN" altLang="en-US" b="1" dirty="0" smtClean="0">
                <a:latin typeface="SimSun" charset="-122"/>
                <a:ea typeface="SimSun" charset="-122"/>
                <a:cs typeface="SimSun" charset="-122"/>
              </a:rPr>
              <a:t>求解特征值和特征向量的方法自行查阅</a:t>
            </a:r>
            <a:endParaRPr kumimoji="1" lang="en-US" altLang="zh-CN" b="1" dirty="0" smtClean="0">
              <a:latin typeface="SimSun" charset="-122"/>
              <a:ea typeface="SimSun" charset="-122"/>
              <a:cs typeface="SimSun" charset="-122"/>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Python </a:t>
            </a:r>
            <a:r>
              <a:rPr kumimoji="1" lang="zh-CN" altLang="en-US" dirty="0" smtClean="0">
                <a:latin typeface="Times New Roman" panose="02020603050405020304" pitchFamily="18" charset="0"/>
                <a:ea typeface="SimSun" charset="-122"/>
                <a:cs typeface="Times New Roman" panose="02020603050405020304" pitchFamily="18" charset="0"/>
              </a:rPr>
              <a:t>的 </a:t>
            </a:r>
            <a:r>
              <a:rPr kumimoji="1" lang="en-US" altLang="zh-CN" dirty="0" err="1" smtClean="0">
                <a:latin typeface="Times New Roman" panose="02020603050405020304" pitchFamily="18" charset="0"/>
                <a:ea typeface="SimSun" charset="-122"/>
                <a:cs typeface="Times New Roman" panose="02020603050405020304" pitchFamily="18" charset="0"/>
              </a:rPr>
              <a:t>numpy</a:t>
            </a:r>
            <a:r>
              <a:rPr kumimoji="1" lang="en-US" altLang="zh-CN" dirty="0" smtClean="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库中有现成函数，可调用</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C++ </a:t>
            </a:r>
            <a:r>
              <a:rPr kumimoji="1" lang="zh-CN" altLang="en-US" dirty="0" smtClean="0">
                <a:latin typeface="Times New Roman" panose="02020603050405020304" pitchFamily="18" charset="0"/>
                <a:ea typeface="SimSun" charset="-122"/>
                <a:cs typeface="Times New Roman" panose="02020603050405020304" pitchFamily="18" charset="0"/>
              </a:rPr>
              <a:t>和 </a:t>
            </a:r>
            <a:r>
              <a:rPr kumimoji="1" lang="en-US" altLang="zh-CN" dirty="0" smtClean="0">
                <a:latin typeface="Times New Roman" panose="02020603050405020304" pitchFamily="18" charset="0"/>
                <a:ea typeface="SimSun" charset="-122"/>
                <a:cs typeface="Times New Roman" panose="02020603050405020304" pitchFamily="18" charset="0"/>
              </a:rPr>
              <a:t>Java </a:t>
            </a:r>
            <a:r>
              <a:rPr kumimoji="1" lang="zh-CN" altLang="en-US" dirty="0" smtClean="0">
                <a:latin typeface="Times New Roman" panose="02020603050405020304" pitchFamily="18" charset="0"/>
                <a:ea typeface="SimSun" charset="-122"/>
                <a:cs typeface="Times New Roman" panose="02020603050405020304" pitchFamily="18" charset="0"/>
              </a:rPr>
              <a:t>可自行查阅，网上博客代码很多，如果找得到现成库可以使用</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zh-CN" altLang="en-US" b="1" dirty="0" smtClean="0">
                <a:solidFill>
                  <a:srgbClr val="FF0000"/>
                </a:solidFill>
                <a:latin typeface="Times New Roman" panose="02020603050405020304" pitchFamily="18" charset="0"/>
                <a:ea typeface="SimSun" charset="-122"/>
                <a:cs typeface="Times New Roman" panose="02020603050405020304" pitchFamily="18" charset="0"/>
              </a:rPr>
              <a:t>统一在调用库函数求解特征值和特征向量的代码后用以下格式写好注释，方便我们查阅代码的时候不会判为 </a:t>
            </a:r>
            <a:r>
              <a:rPr kumimoji="1" lang="en-US" altLang="zh-CN" b="1" dirty="0" smtClean="0">
                <a:solidFill>
                  <a:srgbClr val="FF0000"/>
                </a:solidFill>
                <a:latin typeface="Times New Roman" panose="02020603050405020304" pitchFamily="18" charset="0"/>
                <a:ea typeface="SimSun" charset="-122"/>
                <a:cs typeface="Times New Roman" panose="02020603050405020304" pitchFamily="18" charset="0"/>
              </a:rPr>
              <a:t>Project </a:t>
            </a:r>
            <a:r>
              <a:rPr kumimoji="1" lang="zh-CN" altLang="en-US" b="1" dirty="0" smtClean="0">
                <a:solidFill>
                  <a:srgbClr val="FF0000"/>
                </a:solidFill>
                <a:latin typeface="Times New Roman" panose="02020603050405020304" pitchFamily="18" charset="0"/>
                <a:ea typeface="SimSun" charset="-122"/>
                <a:cs typeface="Times New Roman" panose="02020603050405020304" pitchFamily="18" charset="0"/>
              </a:rPr>
              <a:t>零分</a:t>
            </a:r>
            <a:r>
              <a:rPr kumimoji="1" lang="zh-CN" altLang="en-US" dirty="0" smtClean="0">
                <a:latin typeface="Times New Roman" panose="02020603050405020304" pitchFamily="18" charset="0"/>
                <a:ea typeface="SimSun" charset="-122"/>
                <a:cs typeface="Times New Roman" panose="02020603050405020304" pitchFamily="18" charset="0"/>
              </a:rPr>
              <a:t>：</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2">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组号</a:t>
            </a:r>
            <a:r>
              <a:rPr kumimoji="1" lang="en-US" altLang="zh-CN" dirty="0">
                <a:latin typeface="Times New Roman" panose="02020603050405020304" pitchFamily="18" charset="0"/>
                <a:ea typeface="SimSun" charset="-122"/>
                <a:cs typeface="Times New Roman" panose="02020603050405020304" pitchFamily="18" charset="0"/>
              </a:rPr>
              <a:t>_</a:t>
            </a:r>
            <a:r>
              <a:rPr kumimoji="1" lang="zh-CN" altLang="en-US" dirty="0" smtClean="0">
                <a:latin typeface="Times New Roman" panose="02020603050405020304" pitchFamily="18" charset="0"/>
                <a:ea typeface="SimSun" charset="-122"/>
                <a:cs typeface="Times New Roman" panose="02020603050405020304" pitchFamily="18" charset="0"/>
              </a:rPr>
              <a:t>库</a:t>
            </a:r>
            <a:r>
              <a:rPr kumimoji="1" lang="en-US" altLang="zh-CN" dirty="0" smtClean="0">
                <a:latin typeface="Times New Roman" panose="02020603050405020304" pitchFamily="18" charset="0"/>
                <a:ea typeface="SimSun" charset="-122"/>
                <a:cs typeface="Times New Roman" panose="02020603050405020304" pitchFamily="18" charset="0"/>
              </a:rPr>
              <a:t>_</a:t>
            </a:r>
            <a:r>
              <a:rPr kumimoji="1" lang="zh-CN" altLang="en-US" dirty="0" smtClean="0">
                <a:latin typeface="Times New Roman" panose="02020603050405020304" pitchFamily="18" charset="0"/>
                <a:ea typeface="SimSun" charset="-122"/>
                <a:cs typeface="Times New Roman" panose="02020603050405020304" pitchFamily="18" charset="0"/>
              </a:rPr>
              <a:t>函数名（有多个级别时再用下划线隔开）</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2">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如：</a:t>
            </a:r>
            <a:r>
              <a:rPr kumimoji="1" lang="en-US" altLang="zh-CN" dirty="0" smtClean="0">
                <a:latin typeface="Times New Roman" panose="02020603050405020304" pitchFamily="18" charset="0"/>
                <a:ea typeface="SimSun" charset="-122"/>
                <a:cs typeface="Times New Roman" panose="02020603050405020304" pitchFamily="18" charset="0"/>
              </a:rPr>
              <a:t>1_numpy_linalg_svd</a:t>
            </a:r>
          </a:p>
        </p:txBody>
      </p:sp>
    </p:spTree>
    <p:extLst>
      <p:ext uri="{BB962C8B-B14F-4D97-AF65-F5344CB8AC3E}">
        <p14:creationId xmlns:p14="http://schemas.microsoft.com/office/powerpoint/2010/main" val="399910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线性判别分析</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刚刚讲的 </a:t>
            </a:r>
            <a:r>
              <a:rPr kumimoji="1" lang="en-US" altLang="zh-CN" dirty="0" smtClean="0">
                <a:latin typeface="Times New Roman" panose="02020603050405020304" pitchFamily="18" charset="0"/>
                <a:ea typeface="SimSun" charset="-122"/>
                <a:cs typeface="Times New Roman" panose="02020603050405020304" pitchFamily="18" charset="0"/>
              </a:rPr>
              <a:t>PCA </a:t>
            </a:r>
            <a:r>
              <a:rPr kumimoji="1" lang="zh-CN" altLang="en-US" dirty="0" smtClean="0">
                <a:latin typeface="Times New Roman" panose="02020603050405020304" pitchFamily="18" charset="0"/>
                <a:ea typeface="SimSun" charset="-122"/>
                <a:cs typeface="Times New Roman" panose="02020603050405020304" pitchFamily="18" charset="0"/>
              </a:rPr>
              <a:t>方法，是不涉及数据标签的无监督降维方法</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如果某维度跟属性的划分没什么影响，那这个维度就可以删去</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比如 身份</a:t>
            </a:r>
            <a:r>
              <a:rPr kumimoji="1" lang="en-US" altLang="zh-CN" dirty="0" smtClean="0">
                <a:latin typeface="Times New Roman" panose="02020603050405020304" pitchFamily="18" charset="0"/>
                <a:ea typeface="SimSun" charset="-122"/>
                <a:cs typeface="Times New Roman" panose="02020603050405020304" pitchFamily="18" charset="0"/>
              </a:rPr>
              <a:t>ID </a:t>
            </a:r>
            <a:r>
              <a:rPr kumimoji="1" lang="zh-CN" altLang="en-US" dirty="0" smtClean="0">
                <a:latin typeface="Times New Roman" panose="02020603050405020304" pitchFamily="18" charset="0"/>
                <a:ea typeface="SimSun" charset="-122"/>
                <a:cs typeface="Times New Roman" panose="02020603050405020304" pitchFamily="18" charset="0"/>
              </a:rPr>
              <a:t>和 是否买电脑</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b="1" dirty="0" smtClean="0">
                <a:latin typeface="Times New Roman" panose="02020603050405020304" pitchFamily="18" charset="0"/>
                <a:ea typeface="SimSun" charset="-122"/>
                <a:cs typeface="Times New Roman" panose="02020603050405020304" pitchFamily="18" charset="0"/>
              </a:rPr>
              <a:t>但是不能够用人工判断的方式来删除属性</a:t>
            </a:r>
            <a:endParaRPr kumimoji="1" lang="en-US" altLang="zh-CN" b="1"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人的参与会直接</a:t>
            </a:r>
            <a:r>
              <a:rPr kumimoji="1" lang="zh-CN" altLang="en-US" dirty="0" smtClean="0">
                <a:latin typeface="SimSun" charset="-122"/>
                <a:ea typeface="SimSun" charset="-122"/>
                <a:cs typeface="SimSun" charset="-122"/>
              </a:rPr>
              <a:t>影响算法得出的效果的有效性</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需要一定的方法和指标来作为衡量的标准</a:t>
            </a:r>
            <a:endParaRPr kumimoji="1"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79919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考虑二维特征，现在如果我们想要把数据的维度降到一维，但是又不想失去数据的类别信息，也就是我们想在</a:t>
            </a:r>
            <a:r>
              <a:rPr kumimoji="1" lang="zh-CN" altLang="en-US" b="1" dirty="0" smtClean="0">
                <a:latin typeface="SimSun" charset="-122"/>
                <a:ea typeface="SimSun" charset="-122"/>
                <a:cs typeface="SimSun" charset="-122"/>
              </a:rPr>
              <a:t>一维的层面同样能够反映数据所属的类别</a:t>
            </a:r>
            <a:endParaRPr kumimoji="1" lang="en-US" altLang="zh-CN" b="1"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从二维到一维，其实就是找到一条直线，把所有的点投影到这条线上，就完成了降维的过程</a:t>
            </a:r>
            <a:endParaRPr kumimoji="1" lang="en-US" altLang="zh-CN" dirty="0" smtClean="0">
              <a:latin typeface="SimSun" charset="-122"/>
              <a:ea typeface="SimSun" charset="-122"/>
              <a:cs typeface="SimSun" charset="-122"/>
            </a:endParaRPr>
          </a:p>
          <a:p>
            <a:pPr>
              <a:lnSpc>
                <a:spcPct val="150000"/>
              </a:lnSpc>
            </a:pPr>
            <a:endParaRPr kumimoji="1" lang="en-US" altLang="zh-CN"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5811769" y="3773224"/>
            <a:ext cx="4476633" cy="2823519"/>
          </a:xfrm>
          <a:prstGeom prst="rect">
            <a:avLst/>
          </a:prstGeom>
        </p:spPr>
      </p:pic>
    </p:spTree>
    <p:extLst>
      <p:ext uri="{BB962C8B-B14F-4D97-AF65-F5344CB8AC3E}">
        <p14:creationId xmlns:p14="http://schemas.microsoft.com/office/powerpoint/2010/main" val="3293140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但是如果是对随意的直线进行投影，降维之后的类别可能就会很混乱，可能本来可以线性划分的数据集反倒没办法线性划分了，比如刚刚的那幅图</a:t>
            </a:r>
            <a:endParaRPr kumimoji="1" lang="en-US" altLang="zh-CN"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4037197" y="2572723"/>
            <a:ext cx="6599014" cy="4162155"/>
          </a:xfrm>
          <a:prstGeom prst="rect">
            <a:avLst/>
          </a:prstGeom>
        </p:spPr>
      </p:pic>
    </p:spTree>
    <p:extLst>
      <p:ext uri="{BB962C8B-B14F-4D97-AF65-F5344CB8AC3E}">
        <p14:creationId xmlns:p14="http://schemas.microsoft.com/office/powerpoint/2010/main" val="2251386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降维后想要</a:t>
            </a:r>
            <a:r>
              <a:rPr kumimoji="1" lang="zh-CN" altLang="en-US" b="1" dirty="0" smtClean="0">
                <a:latin typeface="SimSun" charset="-122"/>
                <a:ea typeface="SimSun" charset="-122"/>
                <a:cs typeface="SimSun" charset="-122"/>
              </a:rPr>
              <a:t>类别之间尽量的分开</a:t>
            </a:r>
            <a:endParaRPr kumimoji="1" lang="en-US" altLang="zh-CN" b="1"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1144402" y="2292233"/>
            <a:ext cx="4476633" cy="2823519"/>
          </a:xfrm>
          <a:prstGeom prst="rect">
            <a:avLst/>
          </a:prstGeom>
        </p:spPr>
      </p:pic>
      <p:pic>
        <p:nvPicPr>
          <p:cNvPr id="5" name="图片 4"/>
          <p:cNvPicPr>
            <a:picLocks noChangeAspect="1"/>
          </p:cNvPicPr>
          <p:nvPr/>
        </p:nvPicPr>
        <p:blipFill>
          <a:blip r:embed="rId4"/>
          <a:stretch>
            <a:fillRect/>
          </a:stretch>
        </p:blipFill>
        <p:spPr>
          <a:xfrm>
            <a:off x="5927238" y="2292233"/>
            <a:ext cx="5041998" cy="2823519"/>
          </a:xfrm>
          <a:prstGeom prst="rect">
            <a:avLst/>
          </a:prstGeom>
        </p:spPr>
      </p:pic>
    </p:spTree>
    <p:extLst>
      <p:ext uri="{BB962C8B-B14F-4D97-AF65-F5344CB8AC3E}">
        <p14:creationId xmlns:p14="http://schemas.microsoft.com/office/powerpoint/2010/main" val="15033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降维后想要</a:t>
                </a:r>
                <a:r>
                  <a:rPr kumimoji="1" lang="zh-CN" altLang="en-US" b="1" dirty="0" smtClean="0">
                    <a:latin typeface="SimSun" charset="-122"/>
                    <a:ea typeface="SimSun" charset="-122"/>
                    <a:cs typeface="SimSun" charset="-122"/>
                  </a:rPr>
                  <a:t>类别之间尽量的分开</a:t>
                </a:r>
                <a:endParaRPr kumimoji="1" lang="en-US" altLang="zh-CN" b="1"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如何实现这种目的呢？对两个类别 </a:t>
                </a:r>
                <a:r>
                  <a:rPr kumimoji="1" lang="en-US" altLang="zh-CN" i="1" dirty="0" smtClean="0">
                    <a:latin typeface="Times New Roman" panose="02020603050405020304" pitchFamily="18" charset="0"/>
                    <a:ea typeface="SimSun" charset="-122"/>
                    <a:cs typeface="Times New Roman" panose="02020603050405020304" pitchFamily="18" charset="0"/>
                  </a:rPr>
                  <a:t>c</a:t>
                </a:r>
                <a:r>
                  <a:rPr kumimoji="1" lang="en-US" altLang="zh-CN" i="1" baseline="-25000" dirty="0" smtClean="0">
                    <a:latin typeface="Times New Roman" panose="02020603050405020304" pitchFamily="18" charset="0"/>
                    <a:ea typeface="SimSun" charset="-122"/>
                    <a:cs typeface="Times New Roman" panose="02020603050405020304" pitchFamily="18" charset="0"/>
                  </a:rPr>
                  <a:t>1</a:t>
                </a:r>
                <a:r>
                  <a:rPr kumimoji="1" lang="en-US" altLang="zh-CN" dirty="0" smtClean="0">
                    <a:latin typeface="Times New Roman" panose="02020603050405020304" pitchFamily="18" charset="0"/>
                    <a:ea typeface="SimSun" charset="-122"/>
                    <a:cs typeface="Times New Roman" panose="02020603050405020304" pitchFamily="18" charset="0"/>
                  </a:rPr>
                  <a:t>, </a:t>
                </a:r>
                <a:r>
                  <a:rPr kumimoji="1" lang="en-US" altLang="zh-CN" i="1" dirty="0" smtClean="0">
                    <a:latin typeface="Times New Roman" panose="02020603050405020304" pitchFamily="18" charset="0"/>
                    <a:ea typeface="SimSun" charset="-122"/>
                    <a:cs typeface="Times New Roman" panose="02020603050405020304" pitchFamily="18" charset="0"/>
                  </a:rPr>
                  <a:t>c</a:t>
                </a:r>
                <a:r>
                  <a:rPr kumimoji="1" lang="en-US" altLang="zh-CN" i="1" baseline="-25000" dirty="0" smtClean="0">
                    <a:latin typeface="Times New Roman" panose="02020603050405020304" pitchFamily="18" charset="0"/>
                    <a:ea typeface="SimSun" charset="-122"/>
                    <a:cs typeface="Times New Roman" panose="02020603050405020304" pitchFamily="18" charset="0"/>
                  </a:rPr>
                  <a:t>2</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先求出中心点</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f>
                      <m:fPr>
                        <m:ctrlPr>
                          <a:rPr kumimoji="1" lang="en-US" altLang="zh-CN" b="0" i="1" smtClean="0">
                            <a:latin typeface="Cambria Math" charset="0"/>
                            <a:ea typeface="SimSun" charset="-122"/>
                            <a:cs typeface="SimSun" charset="-122"/>
                          </a:rPr>
                        </m:ctrlPr>
                      </m:fPr>
                      <m:num>
                        <m:r>
                          <a:rPr kumimoji="1" lang="en-US" altLang="zh-CN" b="0" i="1" smtClean="0">
                            <a:latin typeface="Cambria Math" panose="02040503050406030204" pitchFamily="18" charset="0"/>
                            <a:ea typeface="SimSun" charset="-122"/>
                            <a:cs typeface="SimSun" charset="-122"/>
                          </a:rPr>
                          <m:t>1</m:t>
                        </m:r>
                      </m:num>
                      <m:den>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𝑁</m:t>
                            </m:r>
                          </m:e>
                          <m:sub>
                            <m:r>
                              <a:rPr kumimoji="1" lang="en-US" altLang="zh-CN" b="0" i="1" smtClean="0">
                                <a:latin typeface="Cambria Math" panose="02040503050406030204" pitchFamily="18" charset="0"/>
                                <a:ea typeface="SimSun" charset="-122"/>
                                <a:cs typeface="SimSun" charset="-122"/>
                              </a:rPr>
                              <m:t>1</m:t>
                            </m:r>
                          </m:sub>
                        </m:sSub>
                      </m:den>
                    </m:f>
                    <m:nary>
                      <m:naryPr>
                        <m:chr m:val="∑"/>
                        <m:supHide m:val="on"/>
                        <m:ctrlPr>
                          <a:rPr kumimoji="1" lang="en-US" altLang="zh-CN" b="0" i="1" smtClean="0">
                            <a:latin typeface="Cambria Math" charset="0"/>
                            <a:ea typeface="SimSun" charset="-122"/>
                          </a:rPr>
                        </m:ctrlPr>
                      </m:naryPr>
                      <m:sub>
                        <m:r>
                          <m:rPr>
                            <m:brk m:alnAt="7"/>
                          </m:rPr>
                          <a:rPr kumimoji="1" lang="en-US" altLang="zh-CN" b="0" i="1" smtClean="0">
                            <a:latin typeface="Cambria Math" panose="02040503050406030204" pitchFamily="18" charset="0"/>
                            <a:ea typeface="SimSun" charset="-122"/>
                          </a:rPr>
                          <m:t>𝑛</m:t>
                        </m:r>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1</m:t>
                            </m:r>
                          </m:sub>
                        </m:sSub>
                      </m:sub>
                      <m:sup/>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𝑥</m:t>
                            </m:r>
                          </m:e>
                          <m:sub>
                            <m:r>
                              <a:rPr kumimoji="1" lang="en-US" altLang="zh-CN" b="0" i="1" smtClean="0">
                                <a:latin typeface="Cambria Math" panose="02040503050406030204" pitchFamily="18" charset="0"/>
                                <a:ea typeface="SimSun" charset="-122"/>
                              </a:rPr>
                              <m:t>𝑛</m:t>
                            </m:r>
                          </m:sub>
                        </m:sSub>
                      </m:e>
                    </m:nary>
                  </m:oMath>
                </a14:m>
                <a:r>
                  <a:rPr kumimoji="1" lang="en-US" altLang="zh-CN" dirty="0" smtClean="0">
                    <a:latin typeface="SimSun" charset="-122"/>
                    <a:ea typeface="SimSun" charset="-122"/>
                    <a:cs typeface="SimSun" charset="-122"/>
                  </a:rPr>
                  <a:t>     </a:t>
                </a:r>
                <a14:m>
                  <m:oMath xmlns:m="http://schemas.openxmlformats.org/officeDocument/2006/math">
                    <m:sSub>
                      <m:sSubPr>
                        <m:ctrlPr>
                          <a:rPr kumimoji="1" lang="en-US" altLang="zh-CN" b="0" i="1" dirty="0" smtClean="0">
                            <a:latin typeface="Cambria Math" charset="0"/>
                            <a:ea typeface="SimSun" charset="-122"/>
                            <a:cs typeface="SimSun" charset="-122"/>
                          </a:rPr>
                        </m:ctrlPr>
                      </m:sSubPr>
                      <m:e>
                        <m:r>
                          <a:rPr kumimoji="1" lang="en-US" altLang="zh-CN" b="0" i="1" dirty="0" smtClean="0">
                            <a:latin typeface="Cambria Math" panose="02040503050406030204" pitchFamily="18" charset="0"/>
                            <a:ea typeface="SimSun" charset="-122"/>
                            <a:cs typeface="SimSun" charset="-122"/>
                          </a:rPr>
                          <m:t>𝑚</m:t>
                        </m:r>
                      </m:e>
                      <m:sub>
                        <m:r>
                          <a:rPr kumimoji="1" lang="en-US" altLang="zh-CN" b="0" i="1" dirty="0" smtClean="0">
                            <a:latin typeface="Cambria Math" panose="02040503050406030204" pitchFamily="18" charset="0"/>
                            <a:ea typeface="SimSun" charset="-122"/>
                            <a:cs typeface="SimSun" charset="-122"/>
                          </a:rPr>
                          <m:t>2</m:t>
                        </m:r>
                      </m:sub>
                    </m:sSub>
                    <m:r>
                      <a:rPr kumimoji="1" lang="en-US" altLang="zh-CN" b="0" i="1" dirty="0" smtClean="0">
                        <a:latin typeface="Cambria Math" panose="02040503050406030204" pitchFamily="18" charset="0"/>
                        <a:ea typeface="SimSun" charset="-122"/>
                        <a:cs typeface="SimSun" charset="-122"/>
                      </a:rPr>
                      <m:t>=</m:t>
                    </m:r>
                    <m:f>
                      <m:fPr>
                        <m:ctrlPr>
                          <a:rPr kumimoji="1" lang="en-US" altLang="zh-CN" b="0" i="1" dirty="0" smtClean="0">
                            <a:latin typeface="Cambria Math" charset="0"/>
                            <a:ea typeface="SimSun" charset="-122"/>
                            <a:cs typeface="SimSun" charset="-122"/>
                          </a:rPr>
                        </m:ctrlPr>
                      </m:fPr>
                      <m:num>
                        <m:r>
                          <a:rPr kumimoji="1" lang="en-US" altLang="zh-CN" b="0" i="1" dirty="0" smtClean="0">
                            <a:latin typeface="Cambria Math" panose="02040503050406030204" pitchFamily="18" charset="0"/>
                            <a:ea typeface="SimSun" charset="-122"/>
                            <a:cs typeface="SimSun" charset="-122"/>
                          </a:rPr>
                          <m:t>1</m:t>
                        </m:r>
                      </m:num>
                      <m:den>
                        <m:sSub>
                          <m:sSubPr>
                            <m:ctrlPr>
                              <a:rPr kumimoji="1" lang="en-US" altLang="zh-CN" b="0" i="1" dirty="0" smtClean="0">
                                <a:latin typeface="Cambria Math" charset="0"/>
                                <a:ea typeface="SimSun" charset="-122"/>
                                <a:cs typeface="SimSun" charset="-122"/>
                              </a:rPr>
                            </m:ctrlPr>
                          </m:sSubPr>
                          <m:e>
                            <m:r>
                              <a:rPr kumimoji="1" lang="en-US" altLang="zh-CN" b="0" i="1" dirty="0" smtClean="0">
                                <a:latin typeface="Cambria Math" panose="02040503050406030204" pitchFamily="18" charset="0"/>
                                <a:ea typeface="SimSun" charset="-122"/>
                                <a:cs typeface="SimSun" charset="-122"/>
                              </a:rPr>
                              <m:t>𝑁</m:t>
                            </m:r>
                          </m:e>
                          <m:sub>
                            <m:r>
                              <a:rPr kumimoji="1" lang="en-US" altLang="zh-CN" b="0" i="1" dirty="0" smtClean="0">
                                <a:latin typeface="Cambria Math" panose="02040503050406030204" pitchFamily="18" charset="0"/>
                                <a:ea typeface="SimSun" charset="-122"/>
                                <a:cs typeface="SimSun" charset="-122"/>
                              </a:rPr>
                              <m:t>2</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2</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endParaRPr kumimoji="1" lang="en-US" altLang="zh-CN" dirty="0" smtClean="0">
                  <a:latin typeface="SimSun" charset="-122"/>
                  <a:ea typeface="SimSun" charset="-122"/>
                  <a:cs typeface="SimSun" charset="-122"/>
                </a:endParaRPr>
              </a:p>
              <a:p>
                <a:pPr>
                  <a:lnSpc>
                    <a:spcPct val="150000"/>
                  </a:lnSpc>
                </a:pPr>
                <a:r>
                  <a:rPr kumimoji="1" lang="zh-CN" altLang="en-US" b="1" dirty="0" smtClean="0">
                    <a:latin typeface="SimSun" charset="-122"/>
                    <a:ea typeface="SimSun" charset="-122"/>
                    <a:cs typeface="SimSun" charset="-122"/>
                  </a:rPr>
                  <a:t>最简单的做法</a:t>
                </a:r>
                <a:r>
                  <a:rPr kumimoji="1" lang="zh-CN" altLang="en-US" dirty="0" smtClean="0">
                    <a:latin typeface="SimSun" charset="-122"/>
                    <a:ea typeface="SimSun" charset="-122"/>
                    <a:cs typeface="SimSun" charset="-122"/>
                  </a:rPr>
                  <a:t>就是，让映射之后的中心点</a:t>
                </a:r>
                <a:r>
                  <a:rPr kumimoji="1" lang="en-US" altLang="zh-CN" dirty="0">
                    <a:latin typeface="SimSun" charset="-122"/>
                    <a:ea typeface="SimSun" charset="-122"/>
                    <a:cs typeface="SimSun" charset="-122"/>
                  </a:rPr>
                  <a:t> </a:t>
                </a:r>
                <a14:m>
                  <m:oMath xmlns:m="http://schemas.openxmlformats.org/officeDocument/2006/math">
                    <m:sSubSup>
                      <m:sSubSupPr>
                        <m:ctrlPr>
                          <a:rPr kumimoji="1" lang="en-US" altLang="zh-CN" b="0" i="1" smtClean="0">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up>
                        <m:r>
                          <a:rPr kumimoji="1" lang="en-US" altLang="zh-CN" b="0" i="1" smtClean="0">
                            <a:latin typeface="Cambria Math" panose="02040503050406030204" pitchFamily="18" charset="0"/>
                            <a:ea typeface="SimSun" charset="-122"/>
                            <a:cs typeface="SimSun" charset="-122"/>
                          </a:rPr>
                          <m:t>′</m:t>
                        </m:r>
                      </m:sup>
                    </m:sSubSup>
                  </m:oMath>
                </a14:m>
                <a:r>
                  <a:rPr kumimoji="1" lang="en-US" altLang="zh-CN" dirty="0" smtClean="0">
                    <a:latin typeface="SimSun" charset="-122"/>
                    <a:ea typeface="SimSun" charset="-122"/>
                    <a:cs typeface="SimSun" charset="-122"/>
                  </a:rPr>
                  <a:t>,</a:t>
                </a:r>
                <a:r>
                  <a:rPr kumimoji="1" lang="en-US" altLang="zh-CN" dirty="0">
                    <a:ea typeface="SimSun" charset="-122"/>
                    <a:cs typeface="SimSun" charset="-122"/>
                  </a:rPr>
                  <a:t> </a:t>
                </a: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m:t>
                        </m:r>
                      </m:sup>
                    </m:sSubSup>
                  </m:oMath>
                </a14:m>
                <a:r>
                  <a:rPr kumimoji="1" lang="zh-CN" altLang="en-US" dirty="0" smtClean="0">
                    <a:latin typeface="SimSun" charset="-122"/>
                    <a:ea typeface="SimSun" charset="-122"/>
                    <a:cs typeface="SimSun" charset="-122"/>
                  </a:rPr>
                  <a:t> 离得越远越好</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r>
                      <a:rPr kumimoji="1" lang="en-US" altLang="zh-CN" b="0" i="1" smtClean="0">
                        <a:latin typeface="Cambria Math" panose="02040503050406030204" pitchFamily="18" charset="0"/>
                        <a:ea typeface="SimSun" charset="-122"/>
                        <a:cs typeface="SimSun" charset="-122"/>
                      </a:rPr>
                      <m:t>𝑚𝑎𝑥𝑖𝑚𝑖𝑧𝑒</m:t>
                    </m:r>
                    <m:r>
                      <a:rPr kumimoji="1" lang="en-US" altLang="zh-CN" b="0" i="1" smtClean="0">
                        <a:latin typeface="Cambria Math" panose="02040503050406030204" pitchFamily="18" charset="0"/>
                        <a:ea typeface="SimSun" charset="-122"/>
                        <a:cs typeface="SimSun" charset="-122"/>
                      </a:rPr>
                      <m:t> </m:t>
                    </m:r>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up>
                                <m:r>
                                  <a:rPr kumimoji="1" lang="en-US" altLang="zh-CN" b="0" i="1" smtClean="0">
                                    <a:latin typeface="Cambria Math" panose="02040503050406030204" pitchFamily="18" charset="0"/>
                                    <a:ea typeface="SimSun" charset="-122"/>
                                    <a:cs typeface="SimSun" charset="-122"/>
                                  </a:rPr>
                                  <m:t>′</m:t>
                                </m:r>
                              </m:sup>
                            </m:sSubSup>
                            <m:r>
                              <a:rPr kumimoji="1" lang="en-US" altLang="zh-CN" b="0" i="1" smtClean="0">
                                <a:latin typeface="Cambria Math" panose="02040503050406030204" pitchFamily="18" charset="0"/>
                                <a:ea typeface="SimSun" charset="-122"/>
                                <a:cs typeface="SimSun" charset="-122"/>
                              </a:rPr>
                              <m:t>−</m:t>
                            </m:r>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up>
                                <m:r>
                                  <a:rPr kumimoji="1" lang="en-US" altLang="zh-CN" b="0" i="1" smtClean="0">
                                    <a:latin typeface="Cambria Math" panose="02040503050406030204" pitchFamily="18" charset="0"/>
                                    <a:ea typeface="SimSun" charset="-122"/>
                                    <a:cs typeface="SimSun" charset="-122"/>
                                  </a:rPr>
                                  <m:t>′</m:t>
                                </m:r>
                              </m:sup>
                            </m:sSubSup>
                          </m:e>
                        </m:d>
                      </m:e>
                      <m:sup>
                        <m:r>
                          <a:rPr kumimoji="1" lang="en-US" altLang="zh-CN" b="0" i="1" smtClean="0">
                            <a:latin typeface="Cambria Math" panose="02040503050406030204" pitchFamily="18" charset="0"/>
                            <a:ea typeface="SimSun" charset="-122"/>
                            <a:cs typeface="SimSun" charset="-122"/>
                          </a:rPr>
                          <m:t>2</m:t>
                        </m:r>
                      </m:sup>
                    </m:sSup>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那就是说选择用于投影的直线应该与两个中心点连成的直线</a:t>
                </a:r>
                <a:r>
                  <a:rPr kumimoji="1" lang="zh-CN" altLang="en-US" b="1" dirty="0" smtClean="0">
                    <a:latin typeface="SimSun" charset="-122"/>
                    <a:ea typeface="SimSun" charset="-122"/>
                    <a:cs typeface="SimSun" charset="-122"/>
                  </a:rPr>
                  <a:t>平行</a:t>
                </a:r>
                <a:endParaRPr kumimoji="1" lang="en-US" altLang="zh-CN" b="1"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3287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用于投影的直线应该与两个中心点连成的直线</a:t>
            </a:r>
            <a:r>
              <a:rPr kumimoji="1" lang="zh-CN" altLang="en-US" b="1" dirty="0" smtClean="0">
                <a:latin typeface="SimSun" charset="-122"/>
                <a:ea typeface="SimSun" charset="-122"/>
                <a:cs typeface="SimSun" charset="-122"/>
              </a:rPr>
              <a:t>平行</a:t>
            </a:r>
            <a:endParaRPr kumimoji="1" lang="en-US" altLang="zh-CN" b="1"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2737589" y="1794323"/>
            <a:ext cx="6281605" cy="4802420"/>
          </a:xfrm>
          <a:prstGeom prst="rect">
            <a:avLst/>
          </a:prstGeom>
        </p:spPr>
      </p:pic>
    </p:spTree>
    <p:extLst>
      <p:ext uri="{BB962C8B-B14F-4D97-AF65-F5344CB8AC3E}">
        <p14:creationId xmlns:p14="http://schemas.microsoft.com/office/powerpoint/2010/main" val="3157609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问题：然而这样也不代表着投影后有最好的划分效果，比如右图应该是比较好的划分效果，</a:t>
            </a:r>
            <a:r>
              <a:rPr kumimoji="1" lang="zh-CN" altLang="en-US" b="1" dirty="0" smtClean="0">
                <a:latin typeface="SimSun" charset="-122"/>
                <a:ea typeface="SimSun" charset="-122"/>
                <a:cs typeface="SimSun" charset="-122"/>
              </a:rPr>
              <a:t>让中心点映射之后最远的想法不完全正确</a:t>
            </a:r>
            <a:endParaRPr kumimoji="1" lang="en-US" altLang="zh-CN" b="1"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820728" y="2367341"/>
            <a:ext cx="5275272" cy="4033057"/>
          </a:xfrm>
          <a:prstGeom prst="rect">
            <a:avLst/>
          </a:prstGeom>
        </p:spPr>
      </p:pic>
      <p:pic>
        <p:nvPicPr>
          <p:cNvPr id="5" name="图片 4"/>
          <p:cNvPicPr>
            <a:picLocks noChangeAspect="1"/>
          </p:cNvPicPr>
          <p:nvPr/>
        </p:nvPicPr>
        <p:blipFill>
          <a:blip r:embed="rId4"/>
          <a:stretch>
            <a:fillRect/>
          </a:stretch>
        </p:blipFill>
        <p:spPr>
          <a:xfrm>
            <a:off x="6462516" y="2367341"/>
            <a:ext cx="5320029" cy="4033057"/>
          </a:xfrm>
          <a:prstGeom prst="rect">
            <a:avLst/>
          </a:prstGeom>
        </p:spPr>
      </p:pic>
    </p:spTree>
    <p:extLst>
      <p:ext uri="{BB962C8B-B14F-4D97-AF65-F5344CB8AC3E}">
        <p14:creationId xmlns:p14="http://schemas.microsoft.com/office/powerpoint/2010/main" val="321077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Rank</a:t>
            </a:r>
            <a:r>
              <a:rPr kumimoji="1" lang="zh-CN" altLang="en-US" dirty="0" smtClean="0"/>
              <a:t> 问题</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kumimoji="1" lang="zh-CN" altLang="en-US" dirty="0" smtClean="0"/>
              <a:t>编码问题</a:t>
            </a:r>
            <a:endParaRPr kumimoji="1" lang="en-US" altLang="zh-CN" dirty="0" smtClean="0"/>
          </a:p>
          <a:p>
            <a:pPr lvl="1">
              <a:lnSpc>
                <a:spcPct val="150000"/>
              </a:lnSpc>
            </a:pPr>
            <a:r>
              <a:rPr kumimoji="1" lang="zh-CN" altLang="en-US" dirty="0" smtClean="0"/>
              <a:t>非 </a:t>
            </a:r>
            <a:r>
              <a:rPr kumimoji="1" lang="en-US" altLang="zh-CN" dirty="0" smtClean="0"/>
              <a:t>utf8</a:t>
            </a:r>
            <a:r>
              <a:rPr kumimoji="1" lang="zh-CN" altLang="en-US" dirty="0" smtClean="0"/>
              <a:t> 编码，比如 </a:t>
            </a:r>
            <a:r>
              <a:rPr kumimoji="1" lang="en-US" altLang="zh-CN" dirty="0" err="1" smtClean="0"/>
              <a:t>Ansi</a:t>
            </a:r>
            <a:r>
              <a:rPr kumimoji="1" lang="zh-CN" altLang="en-US" dirty="0"/>
              <a:t> </a:t>
            </a:r>
            <a:r>
              <a:rPr kumimoji="1" lang="zh-CN" altLang="en-US" dirty="0" smtClean="0"/>
              <a:t>编码</a:t>
            </a:r>
            <a:endParaRPr kumimoji="1" lang="en-US" altLang="zh-CN" dirty="0" smtClean="0"/>
          </a:p>
          <a:p>
            <a:pPr lvl="1">
              <a:lnSpc>
                <a:spcPct val="150000"/>
              </a:lnSpc>
            </a:pPr>
            <a:r>
              <a:rPr kumimoji="1" lang="zh-CN" altLang="en-US" dirty="0" smtClean="0"/>
              <a:t>有 </a:t>
            </a:r>
            <a:r>
              <a:rPr kumimoji="1" lang="en-US" altLang="zh-CN" dirty="0" err="1" smtClean="0"/>
              <a:t>bom</a:t>
            </a:r>
            <a:r>
              <a:rPr kumimoji="1" lang="zh-CN" altLang="en-US" dirty="0" smtClean="0"/>
              <a:t> 的 </a:t>
            </a:r>
            <a:r>
              <a:rPr kumimoji="1" lang="en-US" altLang="zh-CN" dirty="0" smtClean="0"/>
              <a:t>utf8</a:t>
            </a:r>
            <a:r>
              <a:rPr kumimoji="1" lang="zh-CN" altLang="en-US" dirty="0" smtClean="0"/>
              <a:t> 编码，也就是文件开头以 </a:t>
            </a:r>
            <a:r>
              <a:rPr kumimoji="1" lang="en-US" altLang="zh-CN" dirty="0" smtClean="0"/>
              <a:t>“U+FEFF”</a:t>
            </a:r>
            <a:r>
              <a:rPr kumimoji="1" lang="zh-CN" altLang="en-US" dirty="0" smtClean="0"/>
              <a:t> 开头的文件</a:t>
            </a:r>
            <a:endParaRPr kumimoji="1" lang="en-US" altLang="zh-CN" dirty="0" smtClean="0"/>
          </a:p>
          <a:p>
            <a:pPr lvl="1">
              <a:lnSpc>
                <a:spcPct val="150000"/>
              </a:lnSpc>
            </a:pPr>
            <a:endParaRPr kumimoji="1" lang="en-US" altLang="zh-CN" dirty="0"/>
          </a:p>
          <a:p>
            <a:pPr lvl="1">
              <a:lnSpc>
                <a:spcPct val="150000"/>
              </a:lnSpc>
            </a:pPr>
            <a:endParaRPr kumimoji="1" lang="en-US" altLang="zh-CN" dirty="0" smtClean="0"/>
          </a:p>
          <a:p>
            <a:pPr lvl="1">
              <a:lnSpc>
                <a:spcPct val="150000"/>
              </a:lnSpc>
            </a:pPr>
            <a:endParaRPr kumimoji="1" lang="en-US" altLang="zh-CN" dirty="0"/>
          </a:p>
          <a:p>
            <a:pPr lvl="1">
              <a:lnSpc>
                <a:spcPct val="150000"/>
              </a:lnSpc>
            </a:pPr>
            <a:r>
              <a:rPr kumimoji="1" lang="zh-CN" altLang="en-US" dirty="0" smtClean="0"/>
              <a:t>只接受无 </a:t>
            </a:r>
            <a:r>
              <a:rPr kumimoji="1" lang="en-US" altLang="zh-CN" dirty="0" err="1" smtClean="0"/>
              <a:t>bom</a:t>
            </a:r>
            <a:r>
              <a:rPr kumimoji="1" lang="zh-CN" altLang="en-US" dirty="0" smtClean="0"/>
              <a:t> 的</a:t>
            </a:r>
            <a:r>
              <a:rPr kumimoji="1" lang="zh-CN" altLang="en-US" dirty="0"/>
              <a:t> </a:t>
            </a:r>
            <a:r>
              <a:rPr kumimoji="1" lang="en-US" altLang="zh-CN" dirty="0" smtClean="0"/>
              <a:t>utf8</a:t>
            </a:r>
            <a:r>
              <a:rPr kumimoji="1" lang="zh-CN" altLang="en-US" dirty="0" smtClean="0"/>
              <a:t> 编码，一般现在已经有</a:t>
            </a:r>
            <a:r>
              <a:rPr kumimoji="1" lang="en-US" altLang="zh-CN" dirty="0" smtClean="0"/>
              <a:t>rank</a:t>
            </a:r>
            <a:r>
              <a:rPr kumimoji="1" lang="zh-CN" altLang="en-US" dirty="0" smtClean="0"/>
              <a:t>的组别，按照当前输出方式输出到文件是没问题的。</a:t>
            </a:r>
            <a:endParaRPr kumimoji="1" lang="zh-CN" altLang="en-US" dirty="0"/>
          </a:p>
        </p:txBody>
      </p:sp>
      <p:pic>
        <p:nvPicPr>
          <p:cNvPr id="5" name="图片 4"/>
          <p:cNvPicPr>
            <a:picLocks noChangeAspect="1"/>
          </p:cNvPicPr>
          <p:nvPr/>
        </p:nvPicPr>
        <p:blipFill>
          <a:blip r:embed="rId3"/>
          <a:stretch>
            <a:fillRect/>
          </a:stretch>
        </p:blipFill>
        <p:spPr>
          <a:xfrm>
            <a:off x="1473451" y="3616572"/>
            <a:ext cx="4300664" cy="1136024"/>
          </a:xfrm>
          <a:prstGeom prst="rect">
            <a:avLst/>
          </a:prstGeom>
        </p:spPr>
      </p:pic>
      <p:pic>
        <p:nvPicPr>
          <p:cNvPr id="6" name="图片 5"/>
          <p:cNvPicPr>
            <a:picLocks noChangeAspect="1"/>
          </p:cNvPicPr>
          <p:nvPr/>
        </p:nvPicPr>
        <p:blipFill>
          <a:blip r:embed="rId4"/>
          <a:stretch>
            <a:fillRect/>
          </a:stretch>
        </p:blipFill>
        <p:spPr>
          <a:xfrm>
            <a:off x="6327872" y="3616572"/>
            <a:ext cx="5025928" cy="1132157"/>
          </a:xfrm>
          <a:prstGeom prst="rect">
            <a:avLst/>
          </a:prstGeom>
        </p:spPr>
      </p:pic>
      <p:pic>
        <p:nvPicPr>
          <p:cNvPr id="7" name="图片 6"/>
          <p:cNvPicPr>
            <a:picLocks noChangeAspect="1"/>
          </p:cNvPicPr>
          <p:nvPr/>
        </p:nvPicPr>
        <p:blipFill>
          <a:blip r:embed="rId5"/>
          <a:stretch>
            <a:fillRect/>
          </a:stretch>
        </p:blipFill>
        <p:spPr>
          <a:xfrm>
            <a:off x="6154916" y="1579832"/>
            <a:ext cx="5198884" cy="1217011"/>
          </a:xfrm>
          <a:prstGeom prst="rect">
            <a:avLst/>
          </a:prstGeom>
        </p:spPr>
      </p:pic>
    </p:spTree>
    <p:extLst>
      <p:ext uri="{BB962C8B-B14F-4D97-AF65-F5344CB8AC3E}">
        <p14:creationId xmlns:p14="http://schemas.microsoft.com/office/powerpoint/2010/main" val="210845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要保证映射之后中心点尽可能远，</a:t>
                </a:r>
                <a14:m>
                  <m:oMath xmlns:m="http://schemas.openxmlformats.org/officeDocument/2006/math">
                    <m:r>
                      <a:rPr kumimoji="1" lang="en-US" altLang="zh-CN" i="1">
                        <a:latin typeface="Cambria Math" panose="02040503050406030204" pitchFamily="18" charset="0"/>
                        <a:ea typeface="SimSun" charset="-122"/>
                        <a:cs typeface="SimSun" charset="-122"/>
                      </a:rPr>
                      <m:t>𝑚𝑎𝑥𝑖𝑚𝑖𝑧𝑒</m:t>
                    </m:r>
                    <m:r>
                      <a:rPr kumimoji="1" lang="en-US" altLang="zh-CN" i="1">
                        <a:latin typeface="Cambria Math" panose="02040503050406030204" pitchFamily="18" charset="0"/>
                        <a:ea typeface="SimSun" charset="-122"/>
                        <a:cs typeface="SimSun" charset="-122"/>
                      </a:rPr>
                      <m:t> </m:t>
                    </m:r>
                    <m:sSup>
                      <m:sSupPr>
                        <m:ctrlPr>
                          <a:rPr kumimoji="1" lang="en-US" altLang="zh-CN" i="1">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𝑥</m:t>
                                </m:r>
                              </m:e>
                              <m:sub>
                                <m:r>
                                  <a:rPr kumimoji="1" lang="en-US" altLang="zh-CN" i="1">
                                    <a:latin typeface="Cambria Math" panose="02040503050406030204" pitchFamily="18" charset="0"/>
                                    <a:ea typeface="SimSun" charset="-122"/>
                                    <a:cs typeface="SimSun" charset="-122"/>
                                  </a:rPr>
                                  <m:t>1</m:t>
                                </m:r>
                              </m:sub>
                            </m:sSub>
                            <m:r>
                              <a:rPr kumimoji="1" lang="en-US" altLang="zh-CN" i="1">
                                <a:latin typeface="Cambria Math" panose="02040503050406030204" pitchFamily="18" charset="0"/>
                                <a:ea typeface="SimSun" charset="-122"/>
                                <a:cs typeface="SimSun" charset="-122"/>
                              </a:rPr>
                              <m:t>−</m:t>
                            </m:r>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𝑥</m:t>
                                </m:r>
                              </m:e>
                              <m:sub>
                                <m:r>
                                  <a:rPr kumimoji="1" lang="en-US" altLang="zh-CN" i="1">
                                    <a:latin typeface="Cambria Math" panose="02040503050406030204" pitchFamily="18" charset="0"/>
                                    <a:ea typeface="SimSun" charset="-122"/>
                                    <a:cs typeface="SimSun" charset="-122"/>
                                  </a:rPr>
                                  <m:t>2</m:t>
                                </m:r>
                              </m:sub>
                            </m:sSub>
                          </m:e>
                        </m:d>
                      </m:e>
                      <m:sup>
                        <m:r>
                          <a:rPr kumimoji="1" lang="en-US" altLang="zh-CN" i="1">
                            <a:latin typeface="Cambria Math" panose="02040503050406030204" pitchFamily="18" charset="0"/>
                            <a:ea typeface="SimSun" charset="-122"/>
                            <a:cs typeface="SimSun" charset="-122"/>
                          </a:rPr>
                          <m:t>2</m:t>
                        </m:r>
                      </m:sup>
                    </m:sSup>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同时要保证映射之后每个类别的点</a:t>
                </a:r>
                <a:r>
                  <a:rPr kumimoji="1" lang="zh-CN" altLang="en-US" b="1" dirty="0" smtClean="0">
                    <a:latin typeface="SimSun" charset="-122"/>
                    <a:ea typeface="SimSun" charset="-122"/>
                    <a:cs typeface="SimSun" charset="-122"/>
                  </a:rPr>
                  <a:t>尽可能地集中</a:t>
                </a:r>
                <a:r>
                  <a:rPr kumimoji="1" lang="zh-CN" altLang="en-US" dirty="0" smtClean="0">
                    <a:latin typeface="SimSun" charset="-122"/>
                    <a:ea typeface="SimSun" charset="-122"/>
                    <a:cs typeface="SimSun" charset="-122"/>
                  </a:rPr>
                  <a:t>，也就是说</a:t>
                </a:r>
                <a:r>
                  <a:rPr kumimoji="1" lang="zh-CN" altLang="en-US" b="1" dirty="0" smtClean="0">
                    <a:latin typeface="SimSun" charset="-122"/>
                    <a:ea typeface="SimSun" charset="-122"/>
                    <a:cs typeface="SimSun" charset="-122"/>
                  </a:rPr>
                  <a:t>每个类别的方差要尽可能小</a:t>
                </a:r>
                <a:endParaRPr kumimoji="1" lang="en-US" altLang="zh-CN" b="1" dirty="0" smtClean="0">
                  <a:latin typeface="SimSun" charset="-122"/>
                  <a:ea typeface="SimSun" charset="-122"/>
                  <a:cs typeface="SimSun" charset="-122"/>
                </a:endParaRPr>
              </a:p>
              <a:p>
                <a:pPr>
                  <a:lnSpc>
                    <a:spcPct val="150000"/>
                  </a:lnSpc>
                </a:pPr>
                <a14:m>
                  <m:oMath xmlns:m="http://schemas.openxmlformats.org/officeDocument/2006/math">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1</m:t>
                        </m:r>
                      </m:sub>
                      <m:sup>
                        <m:r>
                          <a:rPr kumimoji="1" lang="en-US" altLang="zh-CN" b="0" i="1" smtClean="0">
                            <a:latin typeface="Cambria Math" panose="02040503050406030204" pitchFamily="18" charset="0"/>
                            <a:ea typeface="SimSun" charset="-122"/>
                            <a:cs typeface="SimSun" charset="-122"/>
                          </a:rPr>
                          <m:t>2</m:t>
                        </m:r>
                      </m:sup>
                    </m:sSubSup>
                    <m:r>
                      <a:rPr kumimoji="1" lang="en-US" altLang="zh-CN" b="0" i="1" smtClean="0">
                        <a:latin typeface="Cambria Math" panose="02040503050406030204" pitchFamily="18" charset="0"/>
                        <a:ea typeface="SimSun" charset="-122"/>
                        <a:cs typeface="SimSun" charset="-122"/>
                      </a:rPr>
                      <m:t>=</m:t>
                    </m:r>
                    <m:nary>
                      <m:naryPr>
                        <m:chr m:val="∑"/>
                        <m:supHide m:val="on"/>
                        <m:ctrlPr>
                          <a:rPr kumimoji="1" lang="en-US" altLang="zh-CN" b="0" i="1" smtClean="0">
                            <a:latin typeface="Cambria Math" charset="0"/>
                            <a:ea typeface="SimSun" charset="-122"/>
                          </a:rPr>
                        </m:ctrlPr>
                      </m:naryPr>
                      <m:sub>
                        <m:r>
                          <m:rPr>
                            <m:brk m:alnAt="7"/>
                          </m:rPr>
                          <a:rPr kumimoji="1" lang="en-US" altLang="zh-CN" b="0" i="1" smtClean="0">
                            <a:latin typeface="Cambria Math" panose="02040503050406030204" pitchFamily="18" charset="0"/>
                            <a:ea typeface="SimSun" charset="-122"/>
                          </a:rPr>
                          <m:t>𝑛</m:t>
                        </m:r>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1</m:t>
                            </m:r>
                          </m:sub>
                        </m:sSub>
                      </m:sub>
                      <m:sup/>
                      <m:e>
                        <m:sSup>
                          <m:sSupPr>
                            <m:ctrlPr>
                              <a:rPr kumimoji="1" lang="en-US" altLang="zh-CN" b="0" i="1" smtClean="0">
                                <a:latin typeface="Cambria Math" charset="0"/>
                                <a:ea typeface="SimSun" charset="-122"/>
                              </a:rPr>
                            </m:ctrlPr>
                          </m:sSupPr>
                          <m:e>
                            <m:d>
                              <m:dPr>
                                <m:ctrlPr>
                                  <a:rPr kumimoji="1" lang="en-US" altLang="zh-CN" b="0" i="1" smtClean="0">
                                    <a:latin typeface="Cambria Math" charset="0"/>
                                    <a:ea typeface="SimSun" charset="-122"/>
                                  </a:rPr>
                                </m:ctrlPr>
                              </m:dPr>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𝑦</m:t>
                                    </m:r>
                                  </m:e>
                                  <m:sub>
                                    <m:r>
                                      <a:rPr kumimoji="1" lang="en-US" altLang="zh-CN" b="0" i="1" smtClean="0">
                                        <a:latin typeface="Cambria Math" panose="02040503050406030204" pitchFamily="18" charset="0"/>
                                        <a:ea typeface="SimSun" charset="-122"/>
                                      </a:rPr>
                                      <m:t>𝑛</m:t>
                                    </m:r>
                                  </m:sub>
                                </m:sSub>
                                <m:r>
                                  <a:rPr kumimoji="1" lang="en-US" altLang="zh-CN" b="0" i="1" smtClean="0">
                                    <a:latin typeface="Cambria Math" panose="02040503050406030204" pitchFamily="18" charset="0"/>
                                    <a:ea typeface="SimSun" charset="-122"/>
                                  </a:rPr>
                                  <m:t>−</m:t>
                                </m:r>
                                <m:sSubSup>
                                  <m:sSubSupPr>
                                    <m:ctrlPr>
                                      <a:rPr kumimoji="1" lang="en-US" altLang="zh-CN" b="0" i="1" smtClean="0">
                                        <a:latin typeface="Cambria Math" charset="0"/>
                                        <a:ea typeface="SimSun" charset="-122"/>
                                      </a:rPr>
                                    </m:ctrlPr>
                                  </m:sSubSup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1</m:t>
                                    </m:r>
                                  </m:sub>
                                  <m:sup>
                                    <m:r>
                                      <a:rPr kumimoji="1" lang="en-US" altLang="zh-CN" b="0" i="1" smtClean="0">
                                        <a:latin typeface="Cambria Math" panose="02040503050406030204" pitchFamily="18" charset="0"/>
                                        <a:ea typeface="SimSun" charset="-122"/>
                                      </a:rPr>
                                      <m:t>′</m:t>
                                    </m:r>
                                  </m:sup>
                                </m:sSubSup>
                              </m:e>
                            </m:d>
                          </m:e>
                          <m:sup>
                            <m:r>
                              <a:rPr kumimoji="1" lang="en-US" altLang="zh-CN" b="0" i="1" smtClean="0">
                                <a:latin typeface="Cambria Math" panose="02040503050406030204" pitchFamily="18" charset="0"/>
                                <a:ea typeface="SimSun" charset="-122"/>
                              </a:rPr>
                              <m:t>2</m:t>
                            </m:r>
                          </m:sup>
                        </m:sSup>
                      </m:e>
                    </m:nary>
                  </m:oMath>
                </a14:m>
                <a:endParaRPr kumimoji="1" lang="en-US" altLang="zh-CN" b="0" i="1" dirty="0" smtClean="0">
                  <a:latin typeface="Cambria Math" panose="02040503050406030204" pitchFamily="18" charset="0"/>
                  <a:ea typeface="SimSun" charset="-122"/>
                </a:endParaRPr>
              </a:p>
              <a:p>
                <a:pPr>
                  <a:lnSpc>
                    <a:spcPct val="150000"/>
                  </a:lnSpc>
                </a:pP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2</m:t>
                        </m:r>
                      </m:sup>
                    </m:sSubSup>
                    <m:r>
                      <a:rPr kumimoji="1" lang="en-US" altLang="zh-CN" i="1">
                        <a:latin typeface="Cambria Math" panose="02040503050406030204" pitchFamily="18" charset="0"/>
                        <a:ea typeface="SimSun" charset="-122"/>
                        <a:cs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2</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𝑦</m:t>
                                    </m:r>
                                  </m:e>
                                  <m:sub>
                                    <m:r>
                                      <a:rPr kumimoji="1" lang="en-US" altLang="zh-CN" b="0" i="1" smtClean="0">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Sup>
                                  <m:sSubSupPr>
                                    <m:ctrlPr>
                                      <a:rPr kumimoji="1" lang="en-US" altLang="zh-CN" b="0" i="1" smtClean="0">
                                        <a:latin typeface="Cambria Math" charset="0"/>
                                        <a:ea typeface="SimSun" charset="-122"/>
                                      </a:rPr>
                                    </m:ctrlPr>
                                  </m:sSubSupPr>
                                  <m:e>
                                    <m:r>
                                      <a:rPr kumimoji="1" lang="en-US" altLang="zh-CN" i="1">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2</m:t>
                                    </m:r>
                                  </m:sub>
                                  <m:sup>
                                    <m:r>
                                      <a:rPr kumimoji="1" lang="en-US" altLang="zh-CN" b="0" i="1" smtClean="0">
                                        <a:latin typeface="Cambria Math" panose="02040503050406030204" pitchFamily="18" charset="0"/>
                                        <a:ea typeface="SimSun" charset="-122"/>
                                      </a:rPr>
                                      <m:t>′</m:t>
                                    </m:r>
                                  </m:sup>
                                </m:sSubSup>
                              </m:e>
                            </m:d>
                          </m:e>
                          <m:sup>
                            <m:r>
                              <a:rPr kumimoji="1" lang="en-US" altLang="zh-CN" i="1">
                                <a:latin typeface="Cambria Math" panose="02040503050406030204" pitchFamily="18" charset="0"/>
                                <a:ea typeface="SimSun" charset="-122"/>
                              </a:rPr>
                              <m:t>2</m:t>
                            </m:r>
                          </m:sup>
                        </m:sSup>
                      </m:e>
                    </m:nary>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要保证 </a:t>
                </a: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2</m:t>
                        </m:r>
                      </m:sup>
                    </m:sSubSup>
                    <m:r>
                      <a:rPr kumimoji="1" lang="en-US" altLang="zh-CN" b="0" i="1" smtClean="0">
                        <a:latin typeface="Cambria Math" panose="02040503050406030204" pitchFamily="18" charset="0"/>
                        <a:ea typeface="SimSun" charset="-122"/>
                        <a:cs typeface="SimSun" charset="-122"/>
                      </a:rPr>
                      <m:t>+</m:t>
                    </m:r>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2</m:t>
                        </m:r>
                      </m:sub>
                      <m:sup>
                        <m:r>
                          <a:rPr kumimoji="1" lang="en-US" altLang="zh-CN" b="0" i="1" smtClean="0">
                            <a:latin typeface="Cambria Math" panose="02040503050406030204" pitchFamily="18" charset="0"/>
                            <a:ea typeface="SimSun" charset="-122"/>
                            <a:cs typeface="SimSun" charset="-122"/>
                          </a:rPr>
                          <m:t>2</m:t>
                        </m:r>
                      </m:sup>
                    </m:sSubSup>
                  </m:oMath>
                </a14:m>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尽可能的小</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7143312" y="2883445"/>
            <a:ext cx="4639233" cy="3516953"/>
          </a:xfrm>
          <a:prstGeom prst="rect">
            <a:avLst/>
          </a:prstGeom>
        </p:spPr>
      </p:pic>
    </p:spTree>
    <p:extLst>
      <p:ext uri="{BB962C8B-B14F-4D97-AF65-F5344CB8AC3E}">
        <p14:creationId xmlns:p14="http://schemas.microsoft.com/office/powerpoint/2010/main" val="3219669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目标函数：</a:t>
                </a:r>
                <a:endParaRPr kumimoji="1" lang="en-US" altLang="zh-CN" dirty="0" smtClean="0">
                  <a:latin typeface="SimSun" charset="-122"/>
                  <a:ea typeface="SimSun" charset="-122"/>
                  <a:cs typeface="SimSun" charset="-122"/>
                </a:endParaRPr>
              </a:p>
              <a:p>
                <a:pPr marL="0" indent="0" algn="ctr">
                  <a:lnSpc>
                    <a:spcPct val="150000"/>
                  </a:lnSpc>
                  <a:buNone/>
                </a:pPr>
                <a:r>
                  <a:rPr kumimoji="1" lang="en-US" altLang="zh-CN" i="1" dirty="0" smtClean="0">
                    <a:ea typeface="SimSun" charset="-122"/>
                    <a:cs typeface="SimSun" charset="-122"/>
                  </a:rPr>
                  <a:t>maximize</a:t>
                </a:r>
                <a:r>
                  <a:rPr kumimoji="1" lang="en-US" altLang="zh-CN" sz="3600" dirty="0" smtClean="0">
                    <a:ea typeface="SimSun" charset="-122"/>
                    <a:cs typeface="SimSun" charset="-122"/>
                  </a:rPr>
                  <a:t>   </a:t>
                </a:r>
                <a14:m>
                  <m:oMath xmlns:m="http://schemas.openxmlformats.org/officeDocument/2006/math">
                    <m:f>
                      <m:fPr>
                        <m:ctrlPr>
                          <a:rPr kumimoji="1" lang="en-US" altLang="zh-CN" sz="3600" b="0" i="1" smtClean="0">
                            <a:latin typeface="Cambria Math" charset="0"/>
                            <a:ea typeface="SimSun" charset="-122"/>
                            <a:cs typeface="SimSun" charset="-122"/>
                          </a:rPr>
                        </m:ctrlPr>
                      </m:fPr>
                      <m:num>
                        <m:sSup>
                          <m:sSupPr>
                            <m:ctrlPr>
                              <a:rPr kumimoji="1" lang="en-US" altLang="zh-CN" sz="3600" i="1">
                                <a:latin typeface="Cambria Math" charset="0"/>
                                <a:ea typeface="SimSun" charset="-122"/>
                                <a:cs typeface="SimSun" charset="-122"/>
                              </a:rPr>
                            </m:ctrlPr>
                          </m:sSupPr>
                          <m:e>
                            <m:d>
                              <m:dPr>
                                <m:ctrlPr>
                                  <a:rPr kumimoji="1" lang="en-US" altLang="zh-CN" sz="3600" i="1">
                                    <a:latin typeface="Cambria Math" charset="0"/>
                                    <a:ea typeface="SimSun" charset="-122"/>
                                    <a:cs typeface="SimSun" charset="-122"/>
                                  </a:rPr>
                                </m:ctrlPr>
                              </m:dPr>
                              <m:e>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𝑚</m:t>
                                    </m:r>
                                  </m:e>
                                  <m:sub>
                                    <m:r>
                                      <a:rPr kumimoji="1" lang="en-US" altLang="zh-CN" sz="3600" i="1">
                                        <a:latin typeface="Cambria Math" panose="02040503050406030204" pitchFamily="18" charset="0"/>
                                        <a:ea typeface="SimSun" charset="-122"/>
                                        <a:cs typeface="SimSun" charset="-122"/>
                                      </a:rPr>
                                      <m:t>1</m:t>
                                    </m:r>
                                  </m:sub>
                                  <m:sup>
                                    <m:r>
                                      <a:rPr kumimoji="1" lang="en-US" altLang="zh-CN" sz="3600" b="0" i="1" smtClean="0">
                                        <a:latin typeface="Cambria Math" panose="02040503050406030204" pitchFamily="18" charset="0"/>
                                        <a:ea typeface="SimSun" charset="-122"/>
                                        <a:cs typeface="SimSun" charset="-122"/>
                                      </a:rPr>
                                      <m:t>′</m:t>
                                    </m:r>
                                  </m:sup>
                                </m:sSubSup>
                                <m:r>
                                  <a:rPr kumimoji="1" lang="en-US" altLang="zh-CN" sz="3600" i="1">
                                    <a:latin typeface="Cambria Math" panose="02040503050406030204" pitchFamily="18" charset="0"/>
                                    <a:ea typeface="SimSun" charset="-122"/>
                                    <a:cs typeface="SimSun" charset="-122"/>
                                  </a:rPr>
                                  <m:t>−</m:t>
                                </m:r>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𝑚</m:t>
                                    </m:r>
                                  </m:e>
                                  <m:sub>
                                    <m:r>
                                      <a:rPr kumimoji="1" lang="en-US" altLang="zh-CN" sz="3600" i="1">
                                        <a:latin typeface="Cambria Math" panose="02040503050406030204" pitchFamily="18" charset="0"/>
                                        <a:ea typeface="SimSun" charset="-122"/>
                                        <a:cs typeface="SimSun" charset="-122"/>
                                      </a:rPr>
                                      <m:t>2</m:t>
                                    </m:r>
                                  </m:sub>
                                  <m:sup>
                                    <m:r>
                                      <a:rPr kumimoji="1" lang="en-US" altLang="zh-CN" sz="3600" b="0" i="1" smtClean="0">
                                        <a:latin typeface="Cambria Math" panose="02040503050406030204" pitchFamily="18" charset="0"/>
                                        <a:ea typeface="SimSun" charset="-122"/>
                                        <a:cs typeface="SimSun" charset="-122"/>
                                      </a:rPr>
                                      <m:t>′</m:t>
                                    </m:r>
                                  </m:sup>
                                </m:sSubSup>
                              </m:e>
                            </m:d>
                          </m:e>
                          <m:sup>
                            <m:r>
                              <a:rPr kumimoji="1" lang="en-US" altLang="zh-CN" sz="3600" i="1">
                                <a:latin typeface="Cambria Math" panose="02040503050406030204" pitchFamily="18" charset="0"/>
                                <a:ea typeface="SimSun" charset="-122"/>
                                <a:cs typeface="SimSun" charset="-122"/>
                              </a:rPr>
                              <m:t>2</m:t>
                            </m:r>
                          </m:sup>
                        </m:sSup>
                      </m:num>
                      <m:den>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𝑠</m:t>
                            </m:r>
                          </m:e>
                          <m:sub>
                            <m:r>
                              <a:rPr kumimoji="1" lang="en-US" altLang="zh-CN" sz="3600" b="0" i="1" smtClean="0">
                                <a:latin typeface="Cambria Math" panose="02040503050406030204" pitchFamily="18" charset="0"/>
                                <a:ea typeface="SimSun" charset="-122"/>
                                <a:cs typeface="SimSun" charset="-122"/>
                              </a:rPr>
                              <m:t>1</m:t>
                            </m:r>
                          </m:sub>
                          <m:sup>
                            <m:r>
                              <a:rPr kumimoji="1" lang="en-US" altLang="zh-CN" sz="3600" b="0" i="1" smtClean="0">
                                <a:latin typeface="Cambria Math" panose="02040503050406030204" pitchFamily="18" charset="0"/>
                                <a:ea typeface="SimSun" charset="-122"/>
                                <a:cs typeface="SimSun" charset="-122"/>
                              </a:rPr>
                              <m:t>2</m:t>
                            </m:r>
                          </m:sup>
                        </m:sSubSup>
                        <m:r>
                          <a:rPr kumimoji="1" lang="en-US" altLang="zh-CN" sz="3600" b="0" i="1" smtClean="0">
                            <a:latin typeface="Cambria Math" panose="02040503050406030204" pitchFamily="18" charset="0"/>
                            <a:ea typeface="SimSun" charset="-122"/>
                            <a:cs typeface="SimSun" charset="-122"/>
                          </a:rPr>
                          <m:t>+</m:t>
                        </m:r>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𝑠</m:t>
                            </m:r>
                          </m:e>
                          <m:sub>
                            <m:r>
                              <a:rPr kumimoji="1" lang="en-US" altLang="zh-CN" sz="3600" b="0" i="1" smtClean="0">
                                <a:latin typeface="Cambria Math" panose="02040503050406030204" pitchFamily="18" charset="0"/>
                                <a:ea typeface="SimSun" charset="-122"/>
                                <a:cs typeface="SimSun" charset="-122"/>
                              </a:rPr>
                              <m:t>2</m:t>
                            </m:r>
                          </m:sub>
                          <m:sup>
                            <m:r>
                              <a:rPr kumimoji="1" lang="en-US" altLang="zh-CN" sz="3600" b="0" i="1" smtClean="0">
                                <a:latin typeface="Cambria Math" panose="02040503050406030204" pitchFamily="18" charset="0"/>
                                <a:ea typeface="SimSun" charset="-122"/>
                                <a:cs typeface="SimSun" charset="-122"/>
                              </a:rPr>
                              <m:t>2</m:t>
                            </m:r>
                          </m:sup>
                        </m:sSubSup>
                      </m:den>
                    </m:f>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结合向量投影的公式 </a:t>
                </a:r>
                <a14:m>
                  <m:oMath xmlns:m="http://schemas.openxmlformats.org/officeDocument/2006/math">
                    <m:r>
                      <a:rPr kumimoji="1" lang="en-US" altLang="zh-CN" b="0" i="1" smtClean="0">
                        <a:latin typeface="Cambria Math" panose="02040503050406030204" pitchFamily="18" charset="0"/>
                        <a:ea typeface="SimSun" charset="-122"/>
                        <a:cs typeface="SimSun" charset="-122"/>
                      </a:rPr>
                      <m:t>𝑦</m:t>
                    </m:r>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𝑥</m:t>
                    </m:r>
                  </m:oMath>
                </a14:m>
                <a:r>
                  <a:rPr kumimoji="1" lang="zh-CN" altLang="en-US" dirty="0" smtClean="0">
                    <a:latin typeface="SimSun" charset="-122"/>
                    <a:ea typeface="SimSun" charset="-122"/>
                    <a:cs typeface="SimSun" charset="-122"/>
                  </a:rPr>
                  <a:t>，先对分子处理一下：</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p>
                      <m:sSupPr>
                        <m:ctrlPr>
                          <a:rPr kumimoji="1" lang="en-US" altLang="zh-CN" i="1">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m:t>
                                </m:r>
                              </m:sup>
                            </m:sSubSup>
                            <m:r>
                              <a:rPr kumimoji="1" lang="en-US" altLang="zh-CN" i="1">
                                <a:latin typeface="Cambria Math" panose="02040503050406030204" pitchFamily="18" charset="0"/>
                                <a:ea typeface="SimSun" charset="-122"/>
                                <a:cs typeface="SimSun" charset="-122"/>
                              </a:rPr>
                              <m:t>−</m:t>
                            </m:r>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m:t>
                                </m:r>
                              </m:sup>
                            </m:sSubSup>
                          </m:e>
                        </m:d>
                      </m:e>
                      <m:sup>
                        <m:r>
                          <a:rPr kumimoji="1" lang="en-US" altLang="zh-CN" i="1">
                            <a:latin typeface="Cambria Math" panose="02040503050406030204" pitchFamily="18" charset="0"/>
                            <a:ea typeface="SimSun" charset="-122"/>
                            <a:cs typeface="SimSun" charset="-122"/>
                          </a:rPr>
                          <m:t>2</m:t>
                        </m:r>
                      </m:sup>
                    </m:sSup>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e>
                      <m:sup>
                        <m:r>
                          <a:rPr kumimoji="1" lang="en-US" altLang="zh-CN" b="0" i="1" smtClean="0">
                            <a:latin typeface="Cambria Math" panose="02040503050406030204" pitchFamily="18" charset="0"/>
                            <a:ea typeface="SimSun" charset="-122"/>
                            <a:cs typeface="SimSun" charset="-122"/>
                          </a:rPr>
                          <m:t>2</m:t>
                        </m:r>
                      </m:sup>
                    </m:sSup>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rPr>
                        </m:ctrlPr>
                      </m:sSupPr>
                      <m:e>
                        <m:d>
                          <m:dPr>
                            <m:ctrlPr>
                              <a:rPr kumimoji="1" lang="en-US" altLang="zh-CN" b="0" i="1" smtClean="0">
                                <a:latin typeface="Cambria Math" charset="0"/>
                                <a:ea typeface="SimSun" charset="-122"/>
                              </a:rPr>
                            </m:ctrlPr>
                          </m:dPr>
                          <m:e>
                            <m:sSup>
                              <m:sSupPr>
                                <m:ctrlPr>
                                  <a:rPr kumimoji="1" lang="en-US" altLang="zh-CN" b="0" i="1" smtClean="0">
                                    <a:latin typeface="Cambria Math" charset="0"/>
                                    <a:ea typeface="SimSun" charset="-122"/>
                                  </a:rPr>
                                </m:ctrlPr>
                              </m:sSupPr>
                              <m:e>
                                <m:r>
                                  <a:rPr kumimoji="1" lang="en-US" altLang="zh-CN" b="0" i="1" smtClean="0">
                                    <a:latin typeface="Cambria Math" panose="02040503050406030204" pitchFamily="18" charset="0"/>
                                    <a:ea typeface="SimSun" charset="-122"/>
                                  </a:rPr>
                                  <m:t>𝑤</m:t>
                                </m:r>
                              </m:e>
                              <m:sup>
                                <m:r>
                                  <a:rPr kumimoji="1" lang="en-US" altLang="zh-CN" b="0" i="1" smtClean="0">
                                    <a:latin typeface="Cambria Math" panose="02040503050406030204" pitchFamily="18" charset="0"/>
                                    <a:ea typeface="SimSun" charset="-122"/>
                                  </a:rPr>
                                  <m:t>𝑇</m:t>
                                </m:r>
                              </m:sup>
                            </m:sSup>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1</m:t>
                                </m:r>
                              </m:sub>
                            </m:sSub>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2</m:t>
                                </m:r>
                              </m:sub>
                            </m:sSub>
                            <m:r>
                              <a:rPr kumimoji="1" lang="en-US" altLang="zh-CN" b="0" i="1" smtClean="0">
                                <a:latin typeface="Cambria Math" panose="02040503050406030204" pitchFamily="18" charset="0"/>
                                <a:ea typeface="SimSun" charset="-122"/>
                              </a:rPr>
                              <m:t>)</m:t>
                            </m:r>
                          </m:e>
                        </m:d>
                      </m:e>
                      <m:sup>
                        <m:r>
                          <a:rPr kumimoji="1" lang="en-US" altLang="zh-CN" b="0" i="1" smtClean="0">
                            <a:latin typeface="Cambria Math" panose="02040503050406030204" pitchFamily="18" charset="0"/>
                            <a:ea typeface="SimSun" charset="-122"/>
                            <a:cs typeface="SimSun" charset="-122"/>
                          </a:rPr>
                          <m:t>2</m:t>
                        </m:r>
                      </m:sup>
                    </m:sSup>
                  </m:oMath>
                </a14:m>
                <a:endParaRPr kumimoji="1" lang="en-US" altLang="zh-CN" b="0" i="1" dirty="0" smtClean="0">
                  <a:latin typeface="Cambria Math" panose="02040503050406030204" pitchFamily="18" charset="0"/>
                  <a:ea typeface="SimSun" charset="-122"/>
                  <a:cs typeface="SimSun" charset="-122"/>
                </a:endParaRPr>
              </a:p>
              <a:p>
                <a:pPr>
                  <a:lnSpc>
                    <a:spcPct val="150000"/>
                  </a:lnSpc>
                </a:pPr>
                <a14:m>
                  <m:oMath xmlns:m="http://schemas.openxmlformats.org/officeDocument/2006/math">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d>
                      <m:dPr>
                        <m:ctrlPr>
                          <a:rPr kumimoji="1" lang="en-US" altLang="zh-CN" b="0" i="1" smtClean="0">
                            <a:latin typeface="Cambria Math" charset="0"/>
                            <a:ea typeface="SimSun" charset="-122"/>
                            <a:cs typeface="SimSun" charset="-122"/>
                          </a:rPr>
                        </m:ctrlPr>
                      </m:dP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𝑤</m:t>
                    </m:r>
                  </m:oMath>
                </a14:m>
                <a:endParaRPr kumimoji="1" lang="en-US" altLang="zh-CN" i="1"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5073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结合 </a:t>
                </a:r>
                <a14:m>
                  <m:oMath xmlns:m="http://schemas.openxmlformats.org/officeDocument/2006/math">
                    <m:r>
                      <a:rPr kumimoji="1" lang="en-US" altLang="zh-CN" b="0" i="1" smtClean="0">
                        <a:latin typeface="Cambria Math" panose="02040503050406030204" pitchFamily="18" charset="0"/>
                        <a:ea typeface="SimSun" charset="-122"/>
                        <a:cs typeface="SimSun" charset="-122"/>
                      </a:rPr>
                      <m:t>𝑦</m:t>
                    </m:r>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𝑥</m:t>
                    </m:r>
                  </m:oMath>
                </a14:m>
                <a:r>
                  <a:rPr kumimoji="1" lang="zh-CN" altLang="en-US" dirty="0" smtClean="0">
                    <a:latin typeface="SimSun" charset="-122"/>
                    <a:ea typeface="SimSun" charset="-122"/>
                    <a:cs typeface="SimSun" charset="-122"/>
                  </a:rPr>
                  <a:t>，然后是分母：</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2</m:t>
                        </m:r>
                      </m:sup>
                    </m:sSubSup>
                    <m:r>
                      <a:rPr kumimoji="1" lang="en-US" altLang="zh-CN" i="1">
                        <a:latin typeface="Cambria Math" panose="02040503050406030204" pitchFamily="18" charset="0"/>
                        <a:ea typeface="SimSun" charset="-122"/>
                        <a:cs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𝑦</m:t>
                                    </m:r>
                                  </m:e>
                                  <m:sub>
                                    <m:r>
                                      <a:rPr kumimoji="1" lang="en-US" altLang="zh-CN" b="0" i="1" smtClean="0">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Sup>
                                  <m:sSubSupPr>
                                    <m:ctrlPr>
                                      <a:rPr kumimoji="1" lang="en-US" altLang="zh-CN" i="1">
                                        <a:latin typeface="Cambria Math" charset="0"/>
                                        <a:ea typeface="SimSun" charset="-122"/>
                                      </a:rPr>
                                    </m:ctrlPr>
                                  </m:sSubSup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up>
                                    <m:r>
                                      <a:rPr kumimoji="1" lang="en-US" altLang="zh-CN" i="1">
                                        <a:latin typeface="Cambria Math" panose="02040503050406030204" pitchFamily="18" charset="0"/>
                                        <a:ea typeface="SimSun" charset="-122"/>
                                      </a:rPr>
                                      <m:t>′</m:t>
                                    </m:r>
                                  </m:sup>
                                </m:sSubSup>
                              </m:e>
                            </m:d>
                          </m:e>
                          <m:sup>
                            <m:r>
                              <a:rPr kumimoji="1" lang="en-US" altLang="zh-CN" i="1">
                                <a:latin typeface="Cambria Math" panose="02040503050406030204" pitchFamily="18" charset="0"/>
                                <a:ea typeface="SimSun" charset="-122"/>
                              </a:rPr>
                              <m:t>2</m:t>
                            </m:r>
                          </m:sup>
                        </m:sSup>
                      </m:e>
                    </m:nary>
                    <m:r>
                      <a:rPr kumimoji="1" lang="en-US" altLang="zh-CN" b="0" i="0" smtClean="0">
                        <a:latin typeface="Cambria Math" panose="02040503050406030204" pitchFamily="18" charset="0"/>
                        <a:ea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p>
                                  <m:sSupPr>
                                    <m:ctrlPr>
                                      <a:rPr kumimoji="1" lang="en-US" altLang="zh-CN" b="0" i="1" smtClean="0">
                                        <a:latin typeface="Cambria Math" charset="0"/>
                                        <a:ea typeface="SimSun" charset="-122"/>
                                      </a:rPr>
                                    </m:ctrlPr>
                                  </m:sSupPr>
                                  <m:e>
                                    <m:r>
                                      <a:rPr kumimoji="1" lang="en-US" altLang="zh-CN" b="0" i="1" smtClean="0">
                                        <a:latin typeface="Cambria Math" panose="02040503050406030204" pitchFamily="18" charset="0"/>
                                        <a:ea typeface="SimSun" charset="-122"/>
                                      </a:rPr>
                                      <m:t>𝑤</m:t>
                                    </m:r>
                                  </m:e>
                                  <m:sup>
                                    <m:r>
                                      <a:rPr kumimoji="1" lang="en-US" altLang="zh-CN" b="0" i="1" smtClean="0">
                                        <a:latin typeface="Cambria Math" panose="02040503050406030204" pitchFamily="18" charset="0"/>
                                        <a:ea typeface="SimSun" charset="-122"/>
                                      </a:rPr>
                                      <m:t>𝑇</m:t>
                                    </m:r>
                                  </m:sup>
                                </m:sSup>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𝑥</m:t>
                                    </m:r>
                                  </m:e>
                                  <m:sub>
                                    <m:r>
                                      <a:rPr kumimoji="1" lang="en-US" altLang="zh-CN" b="0" i="1" smtClean="0">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p>
                                  <m:sSupPr>
                                    <m:ctrlPr>
                                      <a:rPr kumimoji="1" lang="en-US" altLang="zh-CN" b="0" i="1" smtClean="0">
                                        <a:latin typeface="Cambria Math" charset="0"/>
                                        <a:ea typeface="SimSun" charset="-122"/>
                                      </a:rPr>
                                    </m:ctrlPr>
                                  </m:sSupPr>
                                  <m:e>
                                    <m:r>
                                      <a:rPr kumimoji="1" lang="en-US" altLang="zh-CN" b="0" i="1" smtClean="0">
                                        <a:latin typeface="Cambria Math" panose="02040503050406030204" pitchFamily="18" charset="0"/>
                                        <a:ea typeface="SimSun" charset="-122"/>
                                      </a:rPr>
                                      <m:t>𝑤</m:t>
                                    </m:r>
                                  </m:e>
                                  <m:sup>
                                    <m:r>
                                      <a:rPr kumimoji="1" lang="en-US" altLang="zh-CN" b="0" i="1" smtClean="0">
                                        <a:latin typeface="Cambria Math" panose="02040503050406030204" pitchFamily="18" charset="0"/>
                                        <a:ea typeface="SimSun" charset="-122"/>
                                      </a:rPr>
                                      <m:t>𝑇</m:t>
                                    </m:r>
                                  </m:sup>
                                </m:sSup>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1</m:t>
                                    </m:r>
                                  </m:sub>
                                </m:sSub>
                              </m:e>
                            </m:d>
                          </m:e>
                          <m:sup>
                            <m:r>
                              <a:rPr kumimoji="1" lang="en-US" altLang="zh-CN" i="1">
                                <a:latin typeface="Cambria Math" panose="02040503050406030204" pitchFamily="18" charset="0"/>
                                <a:ea typeface="SimSun" charset="-122"/>
                              </a:rPr>
                              <m:t>2</m:t>
                            </m:r>
                          </m:sup>
                        </m:sSup>
                      </m:e>
                    </m:nary>
                  </m:oMath>
                </a14:m>
                <a:endParaRPr kumimoji="1" lang="en-US" altLang="zh-CN" i="1" dirty="0" smtClean="0">
                  <a:latin typeface="Cambria Math" panose="02040503050406030204" pitchFamily="18" charset="0"/>
                  <a:ea typeface="SimSun" charset="-122"/>
                </a:endParaRPr>
              </a:p>
              <a:p>
                <a:pPr>
                  <a:lnSpc>
                    <a:spcPct val="150000"/>
                  </a:lnSpc>
                </a:pPr>
                <a14:m>
                  <m:oMath xmlns:m="http://schemas.openxmlformats.org/officeDocument/2006/math">
                    <m:r>
                      <a:rPr kumimoji="1" lang="en-US" altLang="zh-CN" b="0" i="1" smtClean="0">
                        <a:latin typeface="Cambria Math" panose="02040503050406030204" pitchFamily="18" charset="0"/>
                        <a:ea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p>
                                  <m:sSupPr>
                                    <m:ctrlPr>
                                      <a:rPr kumimoji="1" lang="en-US" altLang="zh-CN" i="1">
                                        <a:latin typeface="Cambria Math" charset="0"/>
                                        <a:ea typeface="SimSun" charset="-122"/>
                                      </a:rPr>
                                    </m:ctrlPr>
                                  </m:sSupPr>
                                  <m:e>
                                    <m:r>
                                      <a:rPr kumimoji="1" lang="en-US" altLang="zh-CN" i="1">
                                        <a:latin typeface="Cambria Math" panose="02040503050406030204" pitchFamily="18" charset="0"/>
                                        <a:ea typeface="SimSun" charset="-122"/>
                                      </a:rPr>
                                      <m:t>𝑤</m:t>
                                    </m:r>
                                  </m:e>
                                  <m:sup>
                                    <m:r>
                                      <a:rPr kumimoji="1" lang="en-US" altLang="zh-CN" i="1">
                                        <a:latin typeface="Cambria Math" panose="02040503050406030204" pitchFamily="18" charset="0"/>
                                        <a:ea typeface="SimSun" charset="-122"/>
                                      </a:rPr>
                                      <m:t>𝑇</m:t>
                                    </m:r>
                                  </m:sup>
                                </m:sSup>
                                <m:sSub>
                                  <m:sSubPr>
                                    <m:ctrlPr>
                                      <a:rPr kumimoji="1" lang="en-US" altLang="zh-CN" i="1">
                                        <a:latin typeface="Cambria Math" charset="0"/>
                                        <a:ea typeface="SimSun" charset="-122"/>
                                      </a:rPr>
                                    </m:ctrlPr>
                                  </m:sSubPr>
                                  <m:e>
                                    <m:r>
                                      <a:rPr kumimoji="1" lang="en-US" altLang="zh-CN" b="0" i="1" smtClean="0">
                                        <a:latin typeface="Cambria Math" panose="02040503050406030204" pitchFamily="18" charset="0"/>
                                        <a:ea typeface="SimSun" charset="-122"/>
                                      </a:rPr>
                                      <m:t>(</m:t>
                                    </m:r>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r>
                                  <a:rPr kumimoji="1" lang="en-US" altLang="zh-CN" b="0" i="1" smtClean="0">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Sub>
                                <m:r>
                                  <a:rPr kumimoji="1" lang="en-US" altLang="zh-CN" b="0" i="1" smtClean="0">
                                    <a:latin typeface="Cambria Math" panose="02040503050406030204" pitchFamily="18" charset="0"/>
                                    <a:ea typeface="SimSun" charset="-122"/>
                                  </a:rPr>
                                  <m:t>)</m:t>
                                </m:r>
                              </m:e>
                            </m:d>
                          </m:e>
                          <m:sup>
                            <m:r>
                              <a:rPr kumimoji="1" lang="en-US" altLang="zh-CN" i="1">
                                <a:latin typeface="Cambria Math" panose="02040503050406030204" pitchFamily="18" charset="0"/>
                                <a:ea typeface="SimSun" charset="-122"/>
                              </a:rPr>
                              <m:t>2</m:t>
                            </m:r>
                          </m:sup>
                        </m:sSup>
                      </m:e>
                    </m:nary>
                    <m:r>
                      <a:rPr kumimoji="1" lang="en-US" altLang="zh-CN" b="0" i="1" smtClean="0">
                        <a:latin typeface="Cambria Math" panose="02040503050406030204" pitchFamily="18" charset="0"/>
                        <a:ea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r>
                              <a:rPr kumimoji="1" lang="en-US" altLang="zh-CN" i="1">
                                <a:latin typeface="Cambria Math" panose="02040503050406030204" pitchFamily="18" charset="0"/>
                                <a:ea typeface="SimSun" charset="-122"/>
                              </a:rPr>
                              <m:t>𝑤</m:t>
                            </m:r>
                          </m:e>
                          <m:sup>
                            <m:r>
                              <a:rPr kumimoji="1" lang="en-US" altLang="zh-CN" i="1">
                                <a:latin typeface="Cambria Math" panose="02040503050406030204" pitchFamily="18" charset="0"/>
                                <a:ea typeface="SimSun" charset="-122"/>
                              </a:rPr>
                              <m:t>𝑇</m:t>
                            </m:r>
                          </m:sup>
                        </m:sSup>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m:t>
                            </m:r>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Sub>
                        <m:r>
                          <a:rPr kumimoji="1" lang="en-US" altLang="zh-CN" i="1">
                            <a:latin typeface="Cambria Math" panose="02040503050406030204" pitchFamily="18" charset="0"/>
                            <a:ea typeface="SimSun" charset="-122"/>
                          </a:rPr>
                          <m:t>)</m:t>
                        </m:r>
                        <m:sSup>
                          <m:sSupPr>
                            <m:ctrlPr>
                              <a:rPr kumimoji="1" lang="en-US" altLang="zh-CN" i="1" smtClean="0">
                                <a:latin typeface="Cambria Math" charset="0"/>
                                <a:ea typeface="SimSun" charset="-122"/>
                              </a:rPr>
                            </m:ctrlPr>
                          </m:sSupPr>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m:t>
                                </m:r>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Sub>
                            <m:r>
                              <a:rPr kumimoji="1" lang="en-US" altLang="zh-CN" i="1">
                                <a:latin typeface="Cambria Math" panose="02040503050406030204" pitchFamily="18" charset="0"/>
                                <a:ea typeface="SimSun" charset="-122"/>
                              </a:rPr>
                              <m:t>)</m:t>
                            </m:r>
                          </m:e>
                          <m:sup>
                            <m:r>
                              <a:rPr kumimoji="1" lang="en-US" altLang="zh-CN" b="0" i="1" smtClean="0">
                                <a:latin typeface="Cambria Math" panose="02040503050406030204" pitchFamily="18" charset="0"/>
                                <a:ea typeface="SimSun" charset="-122"/>
                              </a:rPr>
                              <m:t>𝑇</m:t>
                            </m:r>
                          </m:sup>
                        </m:sSup>
                        <m:r>
                          <a:rPr kumimoji="1" lang="en-US" altLang="zh-CN" b="0" i="1" smtClean="0">
                            <a:latin typeface="Cambria Math" panose="02040503050406030204" pitchFamily="18" charset="0"/>
                            <a:ea typeface="SimSun" charset="-122"/>
                          </a:rPr>
                          <m:t>𝑤</m:t>
                        </m:r>
                      </m:e>
                    </m:nary>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让 </a:t>
                </a: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d>
                      <m:dPr>
                        <m:ctrlPr>
                          <a:rPr kumimoji="1" lang="en-US" altLang="zh-CN" b="0" i="1" smtClean="0">
                            <a:latin typeface="Cambria Math" charset="0"/>
                            <a:ea typeface="SimSun" charset="-122"/>
                            <a:cs typeface="SimSun" charset="-122"/>
                          </a:rPr>
                        </m:ctrlPr>
                      </m:dPr>
                      <m:e>
                        <m:r>
                          <a:rPr kumimoji="1" lang="en-US" altLang="zh-CN" b="1" i="1" smtClean="0">
                            <a:latin typeface="Cambria Math" panose="02040503050406030204" pitchFamily="18" charset="0"/>
                            <a:ea typeface="SimSun" charset="-122"/>
                            <a:cs typeface="SimSun" charset="-122"/>
                          </a:rPr>
                          <m:t>𝒙</m:t>
                        </m:r>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e>
                    </m:d>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r>
                              <a:rPr kumimoji="1" lang="en-US" altLang="zh-CN" b="1" i="1" smtClean="0">
                                <a:latin typeface="Cambria Math" panose="02040503050406030204" pitchFamily="18" charset="0"/>
                                <a:ea typeface="SimSun" charset="-122"/>
                                <a:cs typeface="SimSun" charset="-122"/>
                              </a:rPr>
                              <m:t>𝒙</m:t>
                            </m:r>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e>
                        </m:d>
                      </m:e>
                      <m:sup>
                        <m:r>
                          <a:rPr kumimoji="1" lang="en-US" altLang="zh-CN" b="0" i="1" smtClean="0">
                            <a:latin typeface="Cambria Math" panose="02040503050406030204" pitchFamily="18" charset="0"/>
                            <a:ea typeface="SimSun" charset="-122"/>
                            <a:cs typeface="SimSun" charset="-122"/>
                          </a:rPr>
                          <m:t>𝑇</m:t>
                        </m:r>
                      </m:sup>
                    </m:sSup>
                  </m:oMath>
                </a14:m>
                <a:r>
                  <a:rPr kumimoji="1" lang="zh-CN" altLang="en-US" dirty="0" smtClean="0">
                    <a:latin typeface="SimSun" charset="-122"/>
                    <a:ea typeface="SimSun" charset="-122"/>
                    <a:cs typeface="SimSun" charset="-122"/>
                  </a:rPr>
                  <a:t>，是一个</a:t>
                </a:r>
                <a:r>
                  <a:rPr kumimoji="1" lang="en-US" altLang="zh-CN" dirty="0" smtClean="0">
                    <a:latin typeface="SimSun" charset="-122"/>
                    <a:ea typeface="SimSun" charset="-122"/>
                    <a:cs typeface="SimSun" charset="-122"/>
                  </a:rPr>
                  <a:t>2</a:t>
                </a:r>
                <a:r>
                  <a:rPr kumimoji="1" lang="zh-CN" altLang="en-US" dirty="0" smtClean="0">
                    <a:latin typeface="SimSun" charset="-122"/>
                    <a:ea typeface="SimSun" charset="-122"/>
                    <a:cs typeface="SimSun" charset="-122"/>
                  </a:rPr>
                  <a:t>*</a:t>
                </a:r>
                <a:r>
                  <a:rPr kumimoji="1" lang="en-US" altLang="zh-CN" dirty="0" smtClean="0">
                    <a:latin typeface="SimSun" charset="-122"/>
                    <a:ea typeface="SimSun" charset="-122"/>
                    <a:cs typeface="SimSun" charset="-122"/>
                  </a:rPr>
                  <a:t>2</a:t>
                </a:r>
                <a:r>
                  <a:rPr kumimoji="1" lang="zh-CN" altLang="en-US" dirty="0" smtClean="0">
                    <a:latin typeface="SimSun" charset="-122"/>
                    <a:ea typeface="SimSun" charset="-122"/>
                    <a:cs typeface="SimSun" charset="-122"/>
                  </a:rPr>
                  <a:t>的矩阵，则</a:t>
                </a:r>
                <a:r>
                  <a:rPr kumimoji="1" lang="zh-CN" altLang="en-US" dirty="0" smtClean="0">
                    <a:latin typeface="SimSun" charset="-122"/>
                    <a:ea typeface="SimSun" charset="-122"/>
                    <a:cs typeface="SimSun" charset="-122"/>
                  </a:rPr>
                  <a:t>有 </a:t>
                </a: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𝑖</m:t>
                        </m:r>
                      </m:sub>
                      <m:sup>
                        <m:r>
                          <a:rPr kumimoji="1" lang="en-US" altLang="zh-CN" i="1">
                            <a:latin typeface="Cambria Math" panose="02040503050406030204" pitchFamily="18" charset="0"/>
                            <a:ea typeface="SimSun" charset="-122"/>
                            <a:cs typeface="SimSun" charset="-122"/>
                          </a:rPr>
                          <m:t>2</m:t>
                        </m:r>
                      </m:sup>
                    </m:sSubSup>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𝑖</m:t>
                        </m:r>
                      </m:sub>
                    </m:sSub>
                    <m:r>
                      <a:rPr kumimoji="1" lang="en-US" altLang="zh-CN" b="0" i="1" smtClean="0">
                        <a:latin typeface="Cambria Math" panose="02040503050406030204" pitchFamily="18" charset="0"/>
                        <a:ea typeface="SimSun" charset="-122"/>
                        <a:cs typeface="SimSun" charset="-122"/>
                      </a:rPr>
                      <m:t>𝑤</m:t>
                    </m:r>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用 </a:t>
                </a: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2</m:t>
                        </m:r>
                      </m:sub>
                    </m:sSub>
                    <m:r>
                      <a:rPr kumimoji="1" lang="en-US" altLang="zh-CN" b="0" i="1" smtClean="0">
                        <a:latin typeface="Cambria Math" panose="02040503050406030204" pitchFamily="18" charset="0"/>
                        <a:ea typeface="SimSun" charset="-122"/>
                        <a:cs typeface="SimSun" charset="-122"/>
                      </a:rPr>
                      <m:t>)</m:t>
                    </m:r>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同样的让 </a:t>
                </a: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𝐵</m:t>
                        </m:r>
                      </m:sub>
                    </m:sSub>
                    <m:r>
                      <a:rPr kumimoji="1" lang="en-US" altLang="zh-CN" b="0" i="1" smtClean="0">
                        <a:latin typeface="Cambria Math" panose="02040503050406030204" pitchFamily="18" charset="0"/>
                        <a:ea typeface="SimSun" charset="-122"/>
                        <a:cs typeface="SimSun" charset="-122"/>
                      </a:rPr>
                      <m:t>=</m:t>
                    </m:r>
                    <m:d>
                      <m:dPr>
                        <m:ctrlPr>
                          <a:rPr kumimoji="1" lang="en-US" altLang="zh-CN" b="0" i="1" smtClean="0">
                            <a:latin typeface="Cambria Math" charset="0"/>
                            <a:ea typeface="SimSun" charset="-122"/>
                            <a:cs typeface="SimSun" charset="-122"/>
                          </a:rPr>
                        </m:ctrlPr>
                      </m:dP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e>
                      <m:sup>
                        <m:r>
                          <a:rPr kumimoji="1" lang="en-US" altLang="zh-CN" b="0" i="1" smtClean="0">
                            <a:latin typeface="Cambria Math" panose="02040503050406030204" pitchFamily="18" charset="0"/>
                            <a:ea typeface="SimSun" charset="-122"/>
                            <a:cs typeface="SimSun" charset="-122"/>
                          </a:rPr>
                          <m:t>𝑇</m:t>
                        </m:r>
                      </m:sup>
                    </m:sSup>
                  </m:oMath>
                </a14:m>
                <a:r>
                  <a:rPr kumimoji="1" lang="zh-CN" altLang="en-US" dirty="0" smtClean="0">
                    <a:latin typeface="SimSun" charset="-122"/>
                    <a:ea typeface="SimSun" charset="-122"/>
                    <a:cs typeface="SimSun" charset="-122"/>
                  </a:rPr>
                  <a:t>，则有</a:t>
                </a:r>
                <a14:m>
                  <m:oMath xmlns:m="http://schemas.openxmlformats.org/officeDocument/2006/math">
                    <m:sSup>
                      <m:sSupPr>
                        <m:ctrlPr>
                          <a:rPr kumimoji="1" lang="en-US" altLang="zh-CN" b="0" i="1" smtClean="0">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m:t>
                                </m:r>
                              </m:sup>
                            </m:sSubSup>
                            <m:r>
                              <a:rPr kumimoji="1" lang="en-US" altLang="zh-CN" i="1">
                                <a:latin typeface="Cambria Math" panose="02040503050406030204" pitchFamily="18" charset="0"/>
                                <a:ea typeface="SimSun" charset="-122"/>
                                <a:cs typeface="SimSun" charset="-122"/>
                              </a:rPr>
                              <m:t>−</m:t>
                            </m:r>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m:t>
                                </m:r>
                              </m:sup>
                            </m:sSubSup>
                          </m:e>
                        </m:d>
                      </m:e>
                      <m:sup>
                        <m:r>
                          <a:rPr kumimoji="1" lang="en-US" altLang="zh-CN" b="0" i="0" smtClean="0">
                            <a:latin typeface="Cambria Math" panose="02040503050406030204" pitchFamily="18" charset="0"/>
                            <a:ea typeface="SimSun" charset="-122"/>
                            <a:cs typeface="SimSun" charset="-122"/>
                          </a:rPr>
                          <m:t>2</m:t>
                        </m:r>
                      </m:sup>
                    </m:sSup>
                    <m:r>
                      <a:rPr kumimoji="1" lang="en-US" altLang="zh-CN" b="0" i="0"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𝐵</m:t>
                        </m:r>
                      </m:sub>
                    </m:sSub>
                    <m:r>
                      <a:rPr kumimoji="1" lang="en-US" altLang="zh-CN" b="0" i="1" smtClean="0">
                        <a:latin typeface="Cambria Math" panose="02040503050406030204" pitchFamily="18" charset="0"/>
                        <a:ea typeface="SimSun" charset="-122"/>
                        <a:cs typeface="SimSun" charset="-122"/>
                      </a:rPr>
                      <m:t>𝑤</m:t>
                    </m:r>
                  </m:oMath>
                </a14:m>
                <a:endParaRPr kumimoji="1" lang="en-US" altLang="zh-CN" dirty="0" smtClean="0">
                  <a:latin typeface="SimSun" charset="-122"/>
                  <a:ea typeface="SimSun" charset="-122"/>
                  <a:cs typeface="SimSun"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rotWithShape="0">
                <a:blip r:embed="rId3"/>
                <a:stretch>
                  <a:fillRect l="-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594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fontScale="85000" lnSpcReduction="10000"/>
              </a:bodyPr>
              <a:lstStyle/>
              <a:p>
                <a:pPr>
                  <a:lnSpc>
                    <a:spcPct val="150000"/>
                  </a:lnSpc>
                </a:pPr>
                <a:r>
                  <a:rPr kumimoji="1" lang="zh-CN" altLang="en-US" dirty="0" smtClean="0">
                    <a:latin typeface="SimSun" charset="-122"/>
                    <a:ea typeface="SimSun" charset="-122"/>
                    <a:cs typeface="SimSun" charset="-122"/>
                  </a:rPr>
                  <a:t>最大化函数变为：</a:t>
                </a:r>
                <a:endParaRPr kumimoji="1" lang="en-US" altLang="zh-CN" dirty="0" smtClean="0">
                  <a:latin typeface="SimSun" charset="-122"/>
                  <a:ea typeface="SimSun" charset="-122"/>
                  <a:cs typeface="SimSun" charset="-122"/>
                </a:endParaRPr>
              </a:p>
              <a:p>
                <a:pPr marL="0" indent="0" algn="ctr">
                  <a:lnSpc>
                    <a:spcPct val="150000"/>
                  </a:lnSpc>
                  <a:buNone/>
                </a:pPr>
                <a:r>
                  <a:rPr kumimoji="1" lang="en-US" altLang="zh-CN" i="1" dirty="0">
                    <a:ea typeface="SimSun" charset="-122"/>
                    <a:cs typeface="SimSun" charset="-122"/>
                  </a:rPr>
                  <a:t>maximize</a:t>
                </a:r>
                <a:r>
                  <a:rPr kumimoji="1" lang="en-US" altLang="zh-CN" dirty="0">
                    <a:ea typeface="SimSun" charset="-122"/>
                    <a:cs typeface="SimSun" charset="-122"/>
                  </a:rPr>
                  <a:t>   </a:t>
                </a:r>
                <a14:m>
                  <m:oMath xmlns:m="http://schemas.openxmlformats.org/officeDocument/2006/math">
                    <m:f>
                      <m:fPr>
                        <m:ctrlPr>
                          <a:rPr kumimoji="1" lang="en-US" altLang="zh-CN" i="1">
                            <a:latin typeface="Cambria Math" charset="0"/>
                            <a:ea typeface="SimSun" charset="-122"/>
                            <a:cs typeface="SimSun" charset="-122"/>
                          </a:rPr>
                        </m:ctrlPr>
                      </m:fPr>
                      <m:num>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𝐵</m:t>
                            </m:r>
                          </m:sub>
                        </m:sSub>
                        <m:r>
                          <a:rPr kumimoji="1" lang="en-US" altLang="zh-CN" b="0" i="1" smtClean="0">
                            <a:latin typeface="Cambria Math" panose="02040503050406030204" pitchFamily="18" charset="0"/>
                            <a:ea typeface="SimSun" charset="-122"/>
                            <a:cs typeface="SimSun" charset="-122"/>
                          </a:rPr>
                          <m:t>𝑤</m:t>
                        </m:r>
                      </m:num>
                      <m:den>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r>
                          <a:rPr kumimoji="1" lang="en-US" altLang="zh-CN" b="0" i="1" smtClean="0">
                            <a:latin typeface="Cambria Math" panose="02040503050406030204" pitchFamily="18" charset="0"/>
                            <a:ea typeface="SimSun" charset="-122"/>
                            <a:cs typeface="SimSun" charset="-122"/>
                          </a:rPr>
                          <m:t>𝑤</m:t>
                        </m:r>
                      </m:den>
                    </m:f>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以上的</a:t>
                </a:r>
                <a:r>
                  <a:rPr kumimoji="1" lang="zh-CN" altLang="en-US" dirty="0" smtClean="0">
                    <a:latin typeface="Times New Roman" panose="02020603050405020304" pitchFamily="18" charset="0"/>
                    <a:ea typeface="SimSun" charset="-122"/>
                    <a:cs typeface="Times New Roman" panose="02020603050405020304" pitchFamily="18" charset="0"/>
                  </a:rPr>
                  <a:t>这个分式，假设可以求出一个 </a:t>
                </a:r>
                <a:r>
                  <a:rPr kumimoji="1" lang="en-US" altLang="zh-CN" dirty="0" smtClean="0">
                    <a:latin typeface="Times New Roman" panose="02020603050405020304" pitchFamily="18" charset="0"/>
                    <a:ea typeface="SimSun" charset="-122"/>
                    <a:cs typeface="Times New Roman" panose="02020603050405020304" pitchFamily="18" charset="0"/>
                  </a:rPr>
                  <a:t>w </a:t>
                </a:r>
                <a:r>
                  <a:rPr kumimoji="1" lang="zh-CN" altLang="en-US" dirty="0" smtClean="0">
                    <a:latin typeface="Times New Roman" panose="02020603050405020304" pitchFamily="18" charset="0"/>
                    <a:ea typeface="SimSun" charset="-122"/>
                    <a:cs typeface="Times New Roman" panose="02020603050405020304" pitchFamily="18" charset="0"/>
                  </a:rPr>
                  <a:t>使得上式取最大值，那么将这个 </a:t>
                </a:r>
                <a:r>
                  <a:rPr kumimoji="1" lang="en-US" altLang="zh-CN" dirty="0" smtClean="0">
                    <a:latin typeface="Times New Roman" panose="02020603050405020304" pitchFamily="18" charset="0"/>
                    <a:ea typeface="SimSun" charset="-122"/>
                    <a:cs typeface="Times New Roman" panose="02020603050405020304" pitchFamily="18" charset="0"/>
                  </a:rPr>
                  <a:t>w </a:t>
                </a:r>
                <a:r>
                  <a:rPr kumimoji="1" lang="zh-CN" altLang="en-US" dirty="0" smtClean="0">
                    <a:latin typeface="Times New Roman" panose="02020603050405020304" pitchFamily="18" charset="0"/>
                    <a:ea typeface="SimSun" charset="-122"/>
                    <a:cs typeface="Times New Roman" panose="02020603050405020304" pitchFamily="18" charset="0"/>
                  </a:rPr>
                  <a:t>扩大任何倍数，依旧可以让上式取最大值，那就会有无数个解，</a:t>
                </a:r>
                <a:r>
                  <a:rPr kumimoji="1" lang="zh-CN" altLang="en-US" dirty="0" smtClean="0">
                    <a:latin typeface="SimSun" charset="-122"/>
                    <a:ea typeface="SimSun" charset="-122"/>
                    <a:cs typeface="SimSun" charset="-122"/>
                  </a:rPr>
                  <a:t>所以我们限制分母的模长为</a:t>
                </a:r>
                <a:r>
                  <a:rPr kumimoji="1" lang="en-US" altLang="zh-CN" dirty="0">
                    <a:latin typeface="SimSun" charset="-122"/>
                    <a:ea typeface="SimSun" charset="-122"/>
                    <a:cs typeface="SimSun" charset="-122"/>
                  </a:rPr>
                  <a:t> </a:t>
                </a:r>
                <a:r>
                  <a:rPr kumimoji="1" lang="en-US" altLang="zh-CN" dirty="0" smtClean="0">
                    <a:latin typeface="SimSun" charset="-122"/>
                    <a:ea typeface="SimSun" charset="-122"/>
                    <a:cs typeface="SimSun" charset="-122"/>
                  </a:rPr>
                  <a:t>1</a:t>
                </a:r>
                <a:endParaRPr kumimoji="1" lang="en-US" altLang="zh-CN" dirty="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这个限制是</a:t>
                </a:r>
                <a:r>
                  <a:rPr kumimoji="1" lang="zh-CN" altLang="en-US" b="1" dirty="0" smtClean="0">
                    <a:latin typeface="SimSun" charset="-122"/>
                    <a:ea typeface="SimSun" charset="-122"/>
                    <a:cs typeface="SimSun" charset="-122"/>
                  </a:rPr>
                  <a:t>为了方便利用拉格朗日法求解</a:t>
                </a:r>
                <a:r>
                  <a:rPr kumimoji="1" lang="zh-CN" altLang="en-US" dirty="0" smtClean="0">
                    <a:latin typeface="SimSun" charset="-122"/>
                    <a:ea typeface="SimSun" charset="-122"/>
                    <a:cs typeface="SimSun" charset="-122"/>
                  </a:rPr>
                  <a:t>，详细的如果有兴趣可以自行了解</a:t>
                </a:r>
                <a:endParaRPr kumimoji="1" lang="en-US" altLang="zh-CN" dirty="0" smtClean="0">
                  <a:latin typeface="SimSun" charset="-122"/>
                  <a:ea typeface="SimSun" charset="-122"/>
                  <a:cs typeface="SimSun" charset="-122"/>
                </a:endParaRPr>
              </a:p>
              <a:p>
                <a:pPr>
                  <a:lnSpc>
                    <a:spcPct val="150000"/>
                  </a:lnSpc>
                </a:pPr>
                <a:r>
                  <a:rPr kumimoji="1" lang="en-US" altLang="zh-CN" dirty="0">
                    <a:latin typeface="Times New Roman" panose="02020603050405020304" pitchFamily="18" charset="0"/>
                    <a:ea typeface="SimSun" charset="-122"/>
                    <a:cs typeface="Times New Roman" panose="02020603050405020304" pitchFamily="18" charset="0"/>
                  </a:rPr>
                  <a:t>https://www.cnblogs.com/LeftNotEasy/archive/2011/01/08/lda-and-pca-machine-learning.html</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rotWithShape="0">
                <a:blip r:embed="rId3"/>
                <a:stretch>
                  <a:fillRect l="-730" r="-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3924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利用拉格朗日法求得的最优解为：</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b="0" i="1" smtClean="0">
                        <a:latin typeface="Cambria Math" panose="02040503050406030204" pitchFamily="18" charset="0"/>
                        <a:ea typeface="SimSun" charset="-122"/>
                        <a:cs typeface="SimSun" charset="-122"/>
                      </a:rPr>
                      <m:t>𝑤</m:t>
                    </m:r>
                    <m:r>
                      <a:rPr kumimoji="1" lang="en-US" altLang="zh-CN" b="0" i="1" smtClean="0">
                        <a:latin typeface="Cambria Math" panose="02040503050406030204" pitchFamily="18" charset="0"/>
                        <a:ea typeface="SimSun" charset="-122"/>
                        <a:cs typeface="SimSun" charset="-122"/>
                      </a:rPr>
                      <m:t>=</m:t>
                    </m:r>
                    <m:r>
                      <a:rPr kumimoji="1" lang="en-US" altLang="zh-CN" b="0" i="1" smtClean="0">
                        <a:latin typeface="Cambria Math" panose="02040503050406030204" pitchFamily="18" charset="0"/>
                        <a:ea typeface="SimSun" charset="-122"/>
                        <a:cs typeface="SimSun" charset="-122"/>
                      </a:rPr>
                      <m:t>𝜆</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r>
                      <a:rPr kumimoji="1" lang="en-US" altLang="zh-CN" b="0" i="1" smtClean="0">
                        <a:latin typeface="Cambria Math" panose="02040503050406030204" pitchFamily="18" charset="0"/>
                        <a:ea typeface="SimSun" charset="-122"/>
                        <a:cs typeface="SimSun" charset="-122"/>
                      </a:rPr>
                      <m:t>𝑤</m:t>
                    </m:r>
                  </m:oMath>
                </a14:m>
                <a:r>
                  <a:rPr kumimoji="1" lang="zh-CN" altLang="en-US" dirty="0" smtClean="0">
                    <a:latin typeface="SimSun" charset="-122"/>
                    <a:ea typeface="SimSun" charset="-122"/>
                    <a:cs typeface="SimSun" charset="-122"/>
                  </a:rPr>
                  <a:t>，</a:t>
                </a:r>
                <a14:m>
                  <m:oMath xmlns:m="http://schemas.openxmlformats.org/officeDocument/2006/math">
                    <m:sSub>
                      <m:sSubPr>
                        <m:ctrlPr>
                          <a:rPr kumimoji="1" lang="en-US" altLang="zh-CN" i="1">
                            <a:latin typeface="Cambria Math" charset="0"/>
                            <a:ea typeface="SimSun" charset="-122"/>
                            <a:cs typeface="SimSun" charset="-122"/>
                          </a:rPr>
                        </m:ctrlPr>
                      </m:sSubPr>
                      <m:e>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up>
                            <m:r>
                              <a:rPr kumimoji="1" lang="en-US" altLang="zh-CN" b="0" i="1" smtClean="0">
                                <a:latin typeface="Cambria Math" panose="02040503050406030204" pitchFamily="18" charset="0"/>
                                <a:ea typeface="SimSun" charset="-122"/>
                                <a:cs typeface="SimSun" charset="-122"/>
                              </a:rPr>
                              <m:t>−1</m:t>
                            </m:r>
                          </m:sup>
                        </m:sSubSup>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i="1">
                        <a:latin typeface="Cambria Math" panose="02040503050406030204" pitchFamily="18" charset="0"/>
                        <a:ea typeface="SimSun" charset="-122"/>
                        <a:cs typeface="SimSun" charset="-122"/>
                      </a:rPr>
                      <m:t>𝑤</m:t>
                    </m:r>
                    <m:r>
                      <a:rPr kumimoji="1" lang="en-US" altLang="zh-CN" i="1">
                        <a:latin typeface="Cambria Math" panose="02040503050406030204" pitchFamily="18" charset="0"/>
                        <a:ea typeface="SimSun" charset="-122"/>
                        <a:cs typeface="SimSun" charset="-122"/>
                      </a:rPr>
                      <m:t>=</m:t>
                    </m:r>
                    <m:r>
                      <a:rPr kumimoji="1" lang="en-US" altLang="zh-CN" i="1">
                        <a:latin typeface="Cambria Math" panose="02040503050406030204" pitchFamily="18" charset="0"/>
                        <a:ea typeface="SimSun" charset="-122"/>
                        <a:cs typeface="SimSun" charset="-122"/>
                      </a:rPr>
                      <m:t>𝜆</m:t>
                    </m:r>
                    <m:r>
                      <a:rPr kumimoji="1" lang="en-US" altLang="zh-CN" i="1">
                        <a:latin typeface="Cambria Math" panose="02040503050406030204" pitchFamily="18" charset="0"/>
                        <a:ea typeface="SimSun" charset="-122"/>
                        <a:cs typeface="SimSun" charset="-122"/>
                      </a:rPr>
                      <m:t>𝑤</m:t>
                    </m:r>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这就是一个求特征值的问题，</a:t>
                </a:r>
                <a14:m>
                  <m:oMath xmlns:m="http://schemas.openxmlformats.org/officeDocument/2006/math">
                    <m:sSub>
                      <m:sSubPr>
                        <m:ctrlPr>
                          <a:rPr kumimoji="1" lang="en-US" altLang="zh-CN" b="0" i="1" dirty="0" smtClean="0">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𝐵</m:t>
                        </m:r>
                      </m:sub>
                    </m:sSub>
                  </m:oMath>
                </a14:m>
                <a:r>
                  <a:rPr kumimoji="1" lang="zh-CN" altLang="en-US" dirty="0" smtClean="0">
                    <a:latin typeface="SimSun" charset="-122"/>
                    <a:ea typeface="SimSun" charset="-122"/>
                    <a:cs typeface="SimSun" charset="-122"/>
                  </a:rPr>
                  <a:t>与均值有关，</a:t>
                </a:r>
                <a14:m>
                  <m:oMath xmlns:m="http://schemas.openxmlformats.org/officeDocument/2006/math">
                    <m:sSub>
                      <m:sSubPr>
                        <m:ctrlPr>
                          <a:rPr kumimoji="1" lang="en-US" altLang="zh-CN" i="1" dirty="0">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oMath>
                </a14:m>
                <a:r>
                  <a:rPr kumimoji="1" lang="zh-CN" altLang="en-US" dirty="0" smtClean="0">
                    <a:latin typeface="SimSun" charset="-122"/>
                    <a:ea typeface="SimSun" charset="-122"/>
                    <a:cs typeface="SimSun" charset="-122"/>
                  </a:rPr>
                  <a:t>与方差有关，只要知道原数据的均值和方差，就可以知道最佳的 </a:t>
                </a:r>
                <a14:m>
                  <m:oMath xmlns:m="http://schemas.openxmlformats.org/officeDocument/2006/math">
                    <m:r>
                      <a:rPr kumimoji="1" lang="en-US" altLang="zh-CN" i="1">
                        <a:latin typeface="Cambria Math" panose="02040503050406030204" pitchFamily="18" charset="0"/>
                        <a:ea typeface="SimSun" charset="-122"/>
                        <a:cs typeface="SimSun" charset="-122"/>
                      </a:rPr>
                      <m:t>𝑤</m:t>
                    </m:r>
                  </m:oMath>
                </a14:m>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的方向</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也就是知道怎么对原数据进行降维是最佳的方案</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求出最佳的 </a:t>
                </a:r>
                <a14:m>
                  <m:oMath xmlns:m="http://schemas.openxmlformats.org/officeDocument/2006/math">
                    <m:r>
                      <a:rPr kumimoji="1" lang="en-US" altLang="zh-CN" i="1">
                        <a:latin typeface="Cambria Math" panose="02040503050406030204" pitchFamily="18" charset="0"/>
                        <a:ea typeface="SimSun" charset="-122"/>
                        <a:cs typeface="SimSun" charset="-122"/>
                      </a:rPr>
                      <m:t>𝑤</m:t>
                    </m:r>
                  </m:oMath>
                </a14:m>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之后，就可以用 </a:t>
                </a:r>
                <a14:m>
                  <m:oMath xmlns:m="http://schemas.openxmlformats.org/officeDocument/2006/math">
                    <m:r>
                      <a:rPr kumimoji="1" lang="en-US" altLang="zh-CN" i="1" dirty="0" smtClean="0">
                        <a:latin typeface="Cambria Math" panose="02040503050406030204" pitchFamily="18" charset="0"/>
                        <a:ea typeface="SimSun" charset="-122"/>
                        <a:cs typeface="SimSun" charset="-122"/>
                      </a:rPr>
                      <m:t>𝑦</m:t>
                    </m:r>
                    <m:r>
                      <a:rPr kumimoji="1" lang="en-US" altLang="zh-CN" b="0" i="1" dirty="0"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i="1">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𝑥</m:t>
                    </m:r>
                  </m:oMath>
                </a14:m>
                <a:r>
                  <a:rPr kumimoji="1" lang="en-US" altLang="zh-CN" i="1"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找到最佳的投影点</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以上是原数据只有两个类别，两个维度的时候的适用场景</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r="-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566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lnSpcReduction="10000"/>
          </a:bodyPr>
          <a:lstStyle/>
          <a:p>
            <a:pPr>
              <a:lnSpc>
                <a:spcPct val="150000"/>
              </a:lnSpc>
            </a:pPr>
            <a:r>
              <a:rPr kumimoji="1" lang="zh-CN" altLang="en-US" dirty="0" smtClean="0">
                <a:latin typeface="SimSun" charset="-122"/>
                <a:ea typeface="SimSun" charset="-122"/>
                <a:cs typeface="SimSun" charset="-122"/>
              </a:rPr>
              <a:t>如果是多个类别以及多维的情况，原理比较复杂</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原数据是多个类别并且多个维度的情况下，降为一个维度可能也无法完全区分开，可能就不是降到一维了，所以我们现在假设原数据一共有 </a:t>
            </a:r>
            <a:r>
              <a:rPr kumimoji="1" lang="en-US" altLang="zh-CN" dirty="0" smtClean="0">
                <a:latin typeface="Times New Roman" panose="02020603050405020304" pitchFamily="18" charset="0"/>
                <a:ea typeface="SimSun" charset="-122"/>
                <a:cs typeface="Times New Roman" panose="02020603050405020304" pitchFamily="18" charset="0"/>
              </a:rPr>
              <a:t>M</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个类别，</a:t>
            </a:r>
            <a:r>
              <a:rPr kumimoji="1" lang="en-US" altLang="zh-CN" dirty="0" smtClean="0"/>
              <a:t>D</a:t>
            </a:r>
            <a:r>
              <a:rPr kumimoji="1" lang="zh-CN" altLang="en-US" dirty="0" smtClean="0"/>
              <a:t> </a:t>
            </a:r>
            <a:r>
              <a:rPr kumimoji="1" lang="zh-CN" altLang="en-US" dirty="0" smtClean="0">
                <a:latin typeface="SimSun" charset="-122"/>
                <a:ea typeface="SimSun" charset="-122"/>
                <a:cs typeface="SimSun" charset="-122"/>
              </a:rPr>
              <a:t>个维度，我们将数据降至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维</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先讲维度的变化，之前如果我们想要知道从多维到一维的投影情况怎样最好的时候，我们可以找出一个最佳的投影直线，找到最佳的 </a:t>
            </a:r>
            <a:r>
              <a:rPr kumimoji="1" lang="en-US" altLang="zh-CN" i="1" dirty="0" smtClean="0">
                <a:latin typeface="Times New Roman" panose="02020603050405020304" pitchFamily="18" charset="0"/>
                <a:ea typeface="SimSun" charset="-122"/>
                <a:cs typeface="Times New Roman" panose="02020603050405020304" pitchFamily="18" charset="0"/>
              </a:rPr>
              <a:t>w</a:t>
            </a:r>
            <a:r>
              <a:rPr kumimoji="1" lang="zh-CN" altLang="en-US" i="1" dirty="0" smtClean="0">
                <a:latin typeface="Times New Roman" panose="02020603050405020304" pitchFamily="18" charset="0"/>
                <a:ea typeface="SimSun" charset="-122"/>
                <a:cs typeface="Times New Roman" panose="02020603050405020304" pitchFamily="18" charset="0"/>
              </a:rPr>
              <a:t>，</a:t>
            </a:r>
            <a:r>
              <a:rPr kumimoji="1" lang="zh-CN" altLang="en-US" dirty="0" smtClean="0">
                <a:latin typeface="Times New Roman" panose="02020603050405020304" pitchFamily="18" charset="0"/>
                <a:ea typeface="SimSun" charset="-122"/>
                <a:cs typeface="Times New Roman" panose="02020603050405020304" pitchFamily="18" charset="0"/>
              </a:rPr>
              <a:t>这个 </a:t>
            </a:r>
            <a:r>
              <a:rPr kumimoji="1" lang="en-US" altLang="zh-CN" i="1" dirty="0" smtClean="0">
                <a:latin typeface="Times New Roman" panose="02020603050405020304" pitchFamily="18" charset="0"/>
                <a:ea typeface="SimSun" charset="-122"/>
                <a:cs typeface="Times New Roman" panose="02020603050405020304" pitchFamily="18" charset="0"/>
              </a:rPr>
              <a:t>w</a:t>
            </a:r>
            <a:r>
              <a:rPr kumimoji="1" lang="en-US" altLang="zh-CN" dirty="0" smtClean="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也叫作基向量。</a:t>
            </a:r>
            <a:endParaRPr kumimoji="1" lang="en-US" altLang="zh-CN" baseline="-25000"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降到 </a:t>
            </a:r>
            <a:r>
              <a:rPr kumimoji="1" lang="en-US" altLang="zh-CN" dirty="0" smtClean="0">
                <a:latin typeface="Times New Roman" panose="02020603050405020304" pitchFamily="18" charset="0"/>
                <a:ea typeface="SimSun" charset="-122"/>
                <a:cs typeface="Times New Roman" panose="02020603050405020304" pitchFamily="18" charset="0"/>
              </a:rPr>
              <a:t>K </a:t>
            </a:r>
            <a:r>
              <a:rPr kumimoji="1" lang="zh-CN" altLang="en-US" dirty="0" smtClean="0">
                <a:latin typeface="Times New Roman" panose="02020603050405020304" pitchFamily="18" charset="0"/>
                <a:ea typeface="SimSun" charset="-122"/>
                <a:cs typeface="Times New Roman" panose="02020603050405020304" pitchFamily="18" charset="0"/>
              </a:rPr>
              <a:t>维就是找到 </a:t>
            </a:r>
            <a:r>
              <a:rPr kumimoji="1" lang="en-US" altLang="zh-CN" dirty="0" smtClean="0">
                <a:latin typeface="Times New Roman" panose="02020603050405020304" pitchFamily="18" charset="0"/>
                <a:ea typeface="SimSun" charset="-122"/>
                <a:cs typeface="Times New Roman" panose="02020603050405020304" pitchFamily="18" charset="0"/>
              </a:rPr>
              <a:t>K </a:t>
            </a:r>
            <a:r>
              <a:rPr kumimoji="1" lang="zh-CN" altLang="en-US" dirty="0" smtClean="0">
                <a:latin typeface="Times New Roman" panose="02020603050405020304" pitchFamily="18" charset="0"/>
                <a:ea typeface="SimSun" charset="-122"/>
                <a:cs typeface="Times New Roman" panose="02020603050405020304" pitchFamily="18" charset="0"/>
              </a:rPr>
              <a:t>个基向量，求出 </a:t>
            </a:r>
            <a:r>
              <a:rPr kumimoji="1" lang="en-US" altLang="zh-CN" dirty="0" smtClean="0">
                <a:latin typeface="Times New Roman" panose="02020603050405020304" pitchFamily="18" charset="0"/>
                <a:ea typeface="SimSun" charset="-122"/>
                <a:cs typeface="Times New Roman" panose="02020603050405020304" pitchFamily="18" charset="0"/>
              </a:rPr>
              <a:t>K </a:t>
            </a:r>
            <a:r>
              <a:rPr kumimoji="1" lang="zh-CN" altLang="en-US" dirty="0" smtClean="0">
                <a:latin typeface="Times New Roman" panose="02020603050405020304" pitchFamily="18" charset="0"/>
                <a:ea typeface="SimSun" charset="-122"/>
                <a:cs typeface="Times New Roman" panose="02020603050405020304" pitchFamily="18" charset="0"/>
              </a:rPr>
              <a:t>个 </a:t>
            </a:r>
            <a:r>
              <a:rPr kumimoji="1" lang="en-US" altLang="zh-CN" i="1" dirty="0" smtClean="0">
                <a:latin typeface="Times New Roman" panose="02020603050405020304" pitchFamily="18" charset="0"/>
                <a:ea typeface="SimSun" charset="-122"/>
                <a:cs typeface="Times New Roman" panose="02020603050405020304" pitchFamily="18" charset="0"/>
              </a:rPr>
              <a:t>w</a:t>
            </a:r>
          </a:p>
          <a:p>
            <a:pPr>
              <a:lnSpc>
                <a:spcPct val="150000"/>
              </a:lnSpc>
            </a:pPr>
            <a:endParaRPr kumimoji="1" lang="en-US" altLang="zh-CN" i="1" dirty="0" smtClean="0">
              <a:latin typeface="Times New Roman" panose="02020603050405020304" pitchFamily="18" charset="0"/>
              <a:ea typeface="SimSun" charset="-122"/>
              <a:cs typeface="Times New Roman" panose="02020603050405020304" pitchFamily="18" charset="0"/>
            </a:endParaRPr>
          </a:p>
        </p:txBody>
      </p:sp>
    </p:spTree>
    <p:extLst>
      <p:ext uri="{BB962C8B-B14F-4D97-AF65-F5344CB8AC3E}">
        <p14:creationId xmlns:p14="http://schemas.microsoft.com/office/powerpoint/2010/main" val="2631502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a:bodyPr>
          <a:lstStyle/>
          <a:p>
            <a:pPr>
              <a:lnSpc>
                <a:spcPct val="150000"/>
              </a:lnSpc>
            </a:pPr>
            <a:r>
              <a:rPr kumimoji="1" lang="zh-CN" altLang="en-US" dirty="0" smtClean="0">
                <a:latin typeface="SimSun" charset="-122"/>
                <a:ea typeface="SimSun" charset="-122"/>
                <a:cs typeface="SimSun" charset="-122"/>
              </a:rPr>
              <a:t>多个类别的时候，我们一样先从</a:t>
            </a:r>
            <a:r>
              <a:rPr kumimoji="1" lang="zh-CN" altLang="en-US" dirty="0">
                <a:latin typeface="SimSun" charset="-122"/>
                <a:ea typeface="SimSun" charset="-122"/>
                <a:cs typeface="SimSun" charset="-122"/>
              </a:rPr>
              <a:t> </a:t>
            </a:r>
            <a:r>
              <a:rPr kumimoji="1" lang="en-US" altLang="zh-CN" dirty="0" smtClean="0">
                <a:latin typeface="SimSun" charset="-122"/>
                <a:ea typeface="SimSun" charset="-122"/>
                <a:cs typeface="SimSun" charset="-122"/>
              </a:rPr>
              <a:t>2</a:t>
            </a:r>
            <a:r>
              <a:rPr kumimoji="1" lang="zh-CN" altLang="en-US" dirty="0" smtClean="0">
                <a:latin typeface="SimSun" charset="-122"/>
                <a:ea typeface="SimSun" charset="-122"/>
                <a:cs typeface="SimSun" charset="-122"/>
              </a:rPr>
              <a:t> 维开始分析，假设有三个类别：</a:t>
            </a:r>
            <a:endParaRPr kumimoji="1" lang="en-US" altLang="zh-CN"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还是让两个类别的中心点越远越好吗？目的是想让各个类别分开</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p:grpSp>
        <p:nvGrpSpPr>
          <p:cNvPr id="8" name="组 7"/>
          <p:cNvGrpSpPr/>
          <p:nvPr/>
        </p:nvGrpSpPr>
        <p:grpSpPr>
          <a:xfrm>
            <a:off x="1861645" y="2058203"/>
            <a:ext cx="8468710" cy="3703541"/>
            <a:chOff x="1495097" y="2056761"/>
            <a:chExt cx="9858703" cy="4311413"/>
          </a:xfrm>
        </p:grpSpPr>
        <p:pic>
          <p:nvPicPr>
            <p:cNvPr id="4" name="图片 3"/>
            <p:cNvPicPr>
              <a:picLocks noChangeAspect="1"/>
            </p:cNvPicPr>
            <p:nvPr/>
          </p:nvPicPr>
          <p:blipFill>
            <a:blip r:embed="rId3"/>
            <a:stretch>
              <a:fillRect/>
            </a:stretch>
          </p:blipFill>
          <p:spPr>
            <a:xfrm>
              <a:off x="1495097" y="2056761"/>
              <a:ext cx="9858703" cy="4311413"/>
            </a:xfrm>
            <a:prstGeom prst="rect">
              <a:avLst/>
            </a:prstGeom>
          </p:spPr>
        </p:pic>
        <p:sp>
          <p:nvSpPr>
            <p:cNvPr id="5" name="椭圆 4"/>
            <p:cNvSpPr/>
            <p:nvPr/>
          </p:nvSpPr>
          <p:spPr>
            <a:xfrm>
              <a:off x="4719144" y="2056761"/>
              <a:ext cx="3752193" cy="14431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椭圆 5"/>
            <p:cNvSpPr/>
            <p:nvPr/>
          </p:nvSpPr>
          <p:spPr>
            <a:xfrm>
              <a:off x="7457089" y="3817243"/>
              <a:ext cx="3752193" cy="144318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椭圆 6"/>
            <p:cNvSpPr/>
            <p:nvPr/>
          </p:nvSpPr>
          <p:spPr>
            <a:xfrm>
              <a:off x="2033752" y="4971393"/>
              <a:ext cx="3431628" cy="101062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grpSp>
    </p:spTree>
    <p:extLst>
      <p:ext uri="{BB962C8B-B14F-4D97-AF65-F5344CB8AC3E}">
        <p14:creationId xmlns:p14="http://schemas.microsoft.com/office/powerpoint/2010/main" val="1991550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a:bodyPr>
          <a:lstStyle/>
          <a:p>
            <a:pPr>
              <a:lnSpc>
                <a:spcPct val="150000"/>
              </a:lnSpc>
            </a:pPr>
            <a:r>
              <a:rPr kumimoji="1" lang="zh-CN" altLang="en-US" dirty="0" smtClean="0">
                <a:latin typeface="SimSun" charset="-122"/>
                <a:ea typeface="SimSun" charset="-122"/>
                <a:cs typeface="SimSun" charset="-122"/>
              </a:rPr>
              <a:t>假设有三个类别：</a:t>
            </a:r>
            <a:endParaRPr kumimoji="1" lang="en-US" altLang="zh-CN"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每个类别的中心点距离所有样本的中心点越远越好</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p:grpSp>
        <p:nvGrpSpPr>
          <p:cNvPr id="8" name="组 7"/>
          <p:cNvGrpSpPr/>
          <p:nvPr/>
        </p:nvGrpSpPr>
        <p:grpSpPr>
          <a:xfrm>
            <a:off x="1861645" y="2058203"/>
            <a:ext cx="8468710" cy="3703541"/>
            <a:chOff x="1495097" y="2056761"/>
            <a:chExt cx="9858703" cy="4311413"/>
          </a:xfrm>
        </p:grpSpPr>
        <p:pic>
          <p:nvPicPr>
            <p:cNvPr id="4" name="图片 3"/>
            <p:cNvPicPr>
              <a:picLocks noChangeAspect="1"/>
            </p:cNvPicPr>
            <p:nvPr/>
          </p:nvPicPr>
          <p:blipFill>
            <a:blip r:embed="rId3"/>
            <a:stretch>
              <a:fillRect/>
            </a:stretch>
          </p:blipFill>
          <p:spPr>
            <a:xfrm>
              <a:off x="1495097" y="2056761"/>
              <a:ext cx="9858703" cy="4311413"/>
            </a:xfrm>
            <a:prstGeom prst="rect">
              <a:avLst/>
            </a:prstGeom>
          </p:spPr>
        </p:pic>
        <p:sp>
          <p:nvSpPr>
            <p:cNvPr id="5" name="椭圆 4"/>
            <p:cNvSpPr/>
            <p:nvPr/>
          </p:nvSpPr>
          <p:spPr>
            <a:xfrm>
              <a:off x="4719144" y="2056761"/>
              <a:ext cx="3752193" cy="14431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椭圆 5"/>
            <p:cNvSpPr/>
            <p:nvPr/>
          </p:nvSpPr>
          <p:spPr>
            <a:xfrm>
              <a:off x="7457089" y="3817243"/>
              <a:ext cx="3752193" cy="144318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椭圆 6"/>
            <p:cNvSpPr/>
            <p:nvPr/>
          </p:nvSpPr>
          <p:spPr>
            <a:xfrm>
              <a:off x="2033752" y="4971393"/>
              <a:ext cx="3431628" cy="101062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grpSp>
      <p:sp>
        <p:nvSpPr>
          <p:cNvPr id="9" name="椭圆 8"/>
          <p:cNvSpPr/>
          <p:nvPr/>
        </p:nvSpPr>
        <p:spPr>
          <a:xfrm>
            <a:off x="5644055" y="3930869"/>
            <a:ext cx="84083" cy="840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10" name="椭圆 9"/>
          <p:cNvSpPr/>
          <p:nvPr/>
        </p:nvSpPr>
        <p:spPr>
          <a:xfrm>
            <a:off x="6158629" y="2636015"/>
            <a:ext cx="84083" cy="84083"/>
          </a:xfrm>
          <a:prstGeom prst="ellipse">
            <a:avLst/>
          </a:prstGeom>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1" name="椭圆 10"/>
          <p:cNvSpPr/>
          <p:nvPr/>
        </p:nvSpPr>
        <p:spPr>
          <a:xfrm>
            <a:off x="8510547" y="4148284"/>
            <a:ext cx="84083" cy="84083"/>
          </a:xfrm>
          <a:prstGeom prst="ellipse">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12" name="椭圆 11"/>
          <p:cNvSpPr/>
          <p:nvPr/>
        </p:nvSpPr>
        <p:spPr>
          <a:xfrm>
            <a:off x="3798253" y="4953923"/>
            <a:ext cx="84083" cy="84083"/>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a:stCxn id="9" idx="7"/>
          </p:cNvCxnSpPr>
          <p:nvPr/>
        </p:nvCxnSpPr>
        <p:spPr>
          <a:xfrm flipV="1">
            <a:off x="5715824" y="2720098"/>
            <a:ext cx="442805" cy="1223085"/>
          </a:xfrm>
          <a:prstGeom prst="line">
            <a:avLst/>
          </a:prstGeom>
        </p:spPr>
        <p:style>
          <a:lnRef idx="1">
            <a:schemeClr val="dk1"/>
          </a:lnRef>
          <a:fillRef idx="0">
            <a:schemeClr val="dk1"/>
          </a:fillRef>
          <a:effectRef idx="0">
            <a:schemeClr val="dk1"/>
          </a:effectRef>
          <a:fontRef idx="minor">
            <a:schemeClr val="tx1"/>
          </a:fontRef>
        </p:style>
      </p:cxnSp>
      <p:cxnSp>
        <p:nvCxnSpPr>
          <p:cNvPr id="16" name="直线连接符 15"/>
          <p:cNvCxnSpPr>
            <a:stCxn id="9" idx="5"/>
            <a:endCxn id="11" idx="1"/>
          </p:cNvCxnSpPr>
          <p:nvPr/>
        </p:nvCxnSpPr>
        <p:spPr>
          <a:xfrm>
            <a:off x="5715824" y="4002638"/>
            <a:ext cx="2807037" cy="157960"/>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p:cNvCxnSpPr>
            <a:stCxn id="9" idx="2"/>
            <a:endCxn id="12" idx="5"/>
          </p:cNvCxnSpPr>
          <p:nvPr/>
        </p:nvCxnSpPr>
        <p:spPr>
          <a:xfrm flipH="1">
            <a:off x="3870022" y="3972911"/>
            <a:ext cx="1774033" cy="10527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2220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8206" y="1229460"/>
                <a:ext cx="11155588" cy="5508172"/>
              </a:xfrm>
            </p:spPr>
            <p:txBody>
              <a:bodyPr>
                <a:normAutofit fontScale="92500" lnSpcReduction="20000"/>
              </a:bodyPr>
              <a:lstStyle/>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每个类别的中心点距离所有样本的中心点越远越好</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Sub>
                    <m:r>
                      <a:rPr kumimoji="1" lang="en-US" altLang="zh-CN" i="1">
                        <a:latin typeface="Cambria Math" panose="02040503050406030204" pitchFamily="18" charset="0"/>
                        <a:ea typeface="SimSun" charset="-122"/>
                        <a:cs typeface="SimSun" charset="-122"/>
                      </a:rPr>
                      <m:t>=</m:t>
                    </m:r>
                    <m:f>
                      <m:fPr>
                        <m:ctrlPr>
                          <a:rPr kumimoji="1" lang="en-US" altLang="zh-CN" i="1">
                            <a:latin typeface="Cambria Math" charset="0"/>
                            <a:ea typeface="SimSun" charset="-122"/>
                            <a:cs typeface="SimSun" charset="-122"/>
                          </a:rPr>
                        </m:ctrlPr>
                      </m:fPr>
                      <m:num>
                        <m:r>
                          <a:rPr kumimoji="1" lang="en-US" altLang="zh-CN" i="1">
                            <a:latin typeface="Cambria Math" panose="02040503050406030204" pitchFamily="18" charset="0"/>
                            <a:ea typeface="SimSun" charset="-122"/>
                            <a:cs typeface="SimSun" charset="-122"/>
                          </a:rPr>
                          <m:t>1</m:t>
                        </m:r>
                      </m:num>
                      <m:den>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𝑁</m:t>
                            </m:r>
                          </m:e>
                          <m:sub>
                            <m:r>
                              <a:rPr kumimoji="1" lang="en-US" altLang="zh-CN" i="1">
                                <a:latin typeface="Cambria Math" panose="02040503050406030204" pitchFamily="18" charset="0"/>
                                <a:ea typeface="SimSun" charset="-122"/>
                                <a:cs typeface="SimSun" charset="-122"/>
                              </a:rPr>
                              <m:t>1</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r>
                  <a:rPr kumimoji="1" lang="en-US" altLang="zh-CN" dirty="0">
                    <a:latin typeface="SimSun" charset="-122"/>
                    <a:ea typeface="SimSun" charset="-122"/>
                    <a:cs typeface="SimSun" charset="-122"/>
                  </a:rPr>
                  <a:t>     </a:t>
                </a:r>
                <a14:m>
                  <m:oMath xmlns:m="http://schemas.openxmlformats.org/officeDocument/2006/math">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𝑚</m:t>
                        </m:r>
                      </m:e>
                      <m:sub>
                        <m:r>
                          <a:rPr kumimoji="1" lang="en-US" altLang="zh-CN" i="1" dirty="0">
                            <a:latin typeface="Cambria Math" panose="02040503050406030204" pitchFamily="18" charset="0"/>
                            <a:ea typeface="SimSun" charset="-122"/>
                            <a:cs typeface="SimSun" charset="-122"/>
                          </a:rPr>
                          <m:t>2</m:t>
                        </m:r>
                      </m:sub>
                    </m:sSub>
                    <m:r>
                      <a:rPr kumimoji="1" lang="en-US" altLang="zh-CN" i="1" dirty="0">
                        <a:latin typeface="Cambria Math" panose="02040503050406030204" pitchFamily="18" charset="0"/>
                        <a:ea typeface="SimSun" charset="-122"/>
                        <a:cs typeface="SimSun" charset="-122"/>
                      </a:rPr>
                      <m:t>=</m:t>
                    </m:r>
                    <m:f>
                      <m:fPr>
                        <m:ctrlPr>
                          <a:rPr kumimoji="1" lang="en-US" altLang="zh-CN" i="1" dirty="0">
                            <a:latin typeface="Cambria Math" charset="0"/>
                            <a:ea typeface="SimSun" charset="-122"/>
                            <a:cs typeface="SimSun" charset="-122"/>
                          </a:rPr>
                        </m:ctrlPr>
                      </m:fPr>
                      <m:num>
                        <m:r>
                          <a:rPr kumimoji="1" lang="en-US" altLang="zh-CN" i="1" dirty="0">
                            <a:latin typeface="Cambria Math" panose="02040503050406030204" pitchFamily="18" charset="0"/>
                            <a:ea typeface="SimSun" charset="-122"/>
                            <a:cs typeface="SimSun" charset="-122"/>
                          </a:rPr>
                          <m:t>1</m:t>
                        </m:r>
                      </m:num>
                      <m:den>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𝑁</m:t>
                            </m:r>
                          </m:e>
                          <m:sub>
                            <m:r>
                              <a:rPr kumimoji="1" lang="en-US" altLang="zh-CN" i="1" dirty="0">
                                <a:latin typeface="Cambria Math" panose="02040503050406030204" pitchFamily="18" charset="0"/>
                                <a:ea typeface="SimSun" charset="-122"/>
                                <a:cs typeface="SimSun" charset="-122"/>
                              </a:rPr>
                              <m:t>2</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2</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r>
                  <a:rPr kumimoji="1" lang="zh-CN" altLang="en-US" dirty="0" smtClean="0">
                    <a:latin typeface="Times New Roman" panose="02020603050405020304" pitchFamily="18" charset="0"/>
                    <a:ea typeface="SimSun" charset="-122"/>
                    <a:cs typeface="Times New Roman" panose="02020603050405020304" pitchFamily="18" charset="0"/>
                  </a:rPr>
                  <a:t>       </a:t>
                </a:r>
                <a14:m>
                  <m:oMath xmlns:m="http://schemas.openxmlformats.org/officeDocument/2006/math">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𝑚</m:t>
                        </m:r>
                      </m:e>
                      <m:sub>
                        <m:r>
                          <a:rPr kumimoji="1" lang="en-US" altLang="zh-CN" b="0" i="1" dirty="0" smtClean="0">
                            <a:latin typeface="Cambria Math" charset="0"/>
                            <a:ea typeface="SimSun" charset="-122"/>
                            <a:cs typeface="SimSun" charset="-122"/>
                          </a:rPr>
                          <m:t>3</m:t>
                        </m:r>
                      </m:sub>
                    </m:sSub>
                    <m:r>
                      <a:rPr kumimoji="1" lang="en-US" altLang="zh-CN" i="1" dirty="0">
                        <a:latin typeface="Cambria Math" panose="02040503050406030204" pitchFamily="18" charset="0"/>
                        <a:ea typeface="SimSun" charset="-122"/>
                        <a:cs typeface="SimSun" charset="-122"/>
                      </a:rPr>
                      <m:t>=</m:t>
                    </m:r>
                    <m:f>
                      <m:fPr>
                        <m:ctrlPr>
                          <a:rPr kumimoji="1" lang="en-US" altLang="zh-CN" i="1" dirty="0">
                            <a:latin typeface="Cambria Math" charset="0"/>
                            <a:ea typeface="SimSun" charset="-122"/>
                            <a:cs typeface="SimSun" charset="-122"/>
                          </a:rPr>
                        </m:ctrlPr>
                      </m:fPr>
                      <m:num>
                        <m:r>
                          <a:rPr kumimoji="1" lang="en-US" altLang="zh-CN" i="1" dirty="0">
                            <a:latin typeface="Cambria Math" panose="02040503050406030204" pitchFamily="18" charset="0"/>
                            <a:ea typeface="SimSun" charset="-122"/>
                            <a:cs typeface="SimSun" charset="-122"/>
                          </a:rPr>
                          <m:t>1</m:t>
                        </m:r>
                      </m:num>
                      <m:den>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𝑁</m:t>
                            </m:r>
                          </m:e>
                          <m:sub>
                            <m:r>
                              <a:rPr kumimoji="1" lang="en-US" altLang="zh-CN" b="0" i="1" dirty="0" smtClean="0">
                                <a:latin typeface="Cambria Math" charset="0"/>
                                <a:ea typeface="SimSun" charset="-122"/>
                                <a:cs typeface="SimSun" charset="-122"/>
                              </a:rPr>
                              <m:t>3</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b="0" i="1" smtClean="0">
                                <a:latin typeface="Cambria Math" charset="0"/>
                                <a:ea typeface="SimSun" charset="-122"/>
                              </a:rPr>
                              <m:t>3</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14:m>
                  <m:oMath xmlns:m="http://schemas.openxmlformats.org/officeDocument/2006/math">
                    <m:r>
                      <a:rPr kumimoji="1" lang="en-US" altLang="zh-CN" b="0" i="1" dirty="0" smtClean="0">
                        <a:latin typeface="Cambria Math" charset="0"/>
                        <a:ea typeface="SimSun" charset="-122"/>
                        <a:cs typeface="Times New Roman" panose="02020603050405020304" pitchFamily="18" charset="0"/>
                      </a:rPr>
                      <m:t>𝑚</m:t>
                    </m:r>
                    <m:r>
                      <a:rPr kumimoji="1" lang="en-US" altLang="zh-CN" i="1">
                        <a:latin typeface="Cambria Math" panose="02040503050406030204" pitchFamily="18" charset="0"/>
                        <a:ea typeface="SimSun" charset="-122"/>
                        <a:cs typeface="SimSun" charset="-122"/>
                      </a:rPr>
                      <m:t>=</m:t>
                    </m:r>
                    <m:f>
                      <m:fPr>
                        <m:ctrlPr>
                          <a:rPr kumimoji="1" lang="en-US" altLang="zh-CN" i="1">
                            <a:latin typeface="Cambria Math" charset="0"/>
                            <a:ea typeface="SimSun" charset="-122"/>
                            <a:cs typeface="SimSun" charset="-122"/>
                          </a:rPr>
                        </m:ctrlPr>
                      </m:fPr>
                      <m:num>
                        <m:r>
                          <a:rPr kumimoji="1" lang="en-US" altLang="zh-CN" i="1">
                            <a:latin typeface="Cambria Math" panose="02040503050406030204" pitchFamily="18" charset="0"/>
                            <a:ea typeface="SimSun" charset="-122"/>
                            <a:cs typeface="SimSun" charset="-122"/>
                          </a:rPr>
                          <m:t>1</m:t>
                        </m:r>
                      </m:num>
                      <m:den>
                        <m:r>
                          <a:rPr kumimoji="1" lang="en-US" altLang="zh-CN" b="0" i="1" smtClean="0">
                            <a:latin typeface="Cambria Math" charset="0"/>
                            <a:ea typeface="SimSun" charset="-122"/>
                            <a:cs typeface="SimSun" charset="-122"/>
                          </a:rPr>
                          <m:t>𝑁</m:t>
                        </m:r>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r>
                          <a:rPr kumimoji="1" lang="en-US" altLang="zh-CN" b="0" i="1" smtClean="0">
                            <a:latin typeface="Cambria Math" charset="0"/>
                            <a:ea typeface="SimSun" charset="-122"/>
                          </a:rPr>
                          <m:t>𝑁</m:t>
                        </m:r>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目标：</a:t>
                </a:r>
                <a14:m>
                  <m:oMath xmlns:m="http://schemas.openxmlformats.org/officeDocument/2006/math">
                    <m:f>
                      <m:fPr>
                        <m:ctrlPr>
                          <a:rPr kumimoji="1" lang="en-US" altLang="zh-CN" b="0" i="1" smtClean="0">
                            <a:latin typeface="Cambria Math" charset="0"/>
                            <a:ea typeface="SimSun" charset="-122"/>
                            <a:cs typeface="Times New Roman" panose="02020603050405020304" pitchFamily="18" charset="0"/>
                          </a:rPr>
                        </m:ctrlPr>
                      </m:fPr>
                      <m:num>
                        <m:r>
                          <a:rPr kumimoji="1" lang="en-US" altLang="zh-CN" b="0" i="0" smtClean="0">
                            <a:latin typeface="Cambria Math" charset="0"/>
                            <a:ea typeface="SimSun" charset="-122"/>
                            <a:cs typeface="Times New Roman" panose="02020603050405020304" pitchFamily="18" charset="0"/>
                          </a:rPr>
                          <m:t>1</m:t>
                        </m:r>
                      </m:num>
                      <m:den>
                        <m:r>
                          <a:rPr kumimoji="1" lang="en-US" altLang="zh-CN" b="0" i="1" smtClean="0">
                            <a:latin typeface="Cambria Math" charset="0"/>
                            <a:ea typeface="SimSun" charset="-122"/>
                            <a:cs typeface="Times New Roman" panose="02020603050405020304" pitchFamily="18" charset="0"/>
                          </a:rPr>
                          <m:t>𝑀</m:t>
                        </m:r>
                      </m:den>
                    </m:f>
                    <m:nary>
                      <m:naryPr>
                        <m:chr m:val="∑"/>
                        <m:limLoc m:val="subSup"/>
                        <m:ctrlPr>
                          <a:rPr kumimoji="1" lang="is-IS" altLang="zh-CN" i="1" smtClean="0">
                            <a:latin typeface="Cambria Math" charset="0"/>
                            <a:ea typeface="SimSun" charset="-122"/>
                            <a:cs typeface="Times New Roman" panose="02020603050405020304" pitchFamily="18" charset="0"/>
                          </a:rPr>
                        </m:ctrlPr>
                      </m:naryPr>
                      <m:sub>
                        <m:r>
                          <m:rPr>
                            <m:brk m:alnAt="25"/>
                          </m:rPr>
                          <a:rPr kumimoji="1" lang="en-US" altLang="zh-CN" b="0" i="1" smtClean="0">
                            <a:latin typeface="Cambria Math" charset="0"/>
                            <a:ea typeface="SimSun" charset="-122"/>
                            <a:cs typeface="Times New Roman" panose="02020603050405020304" pitchFamily="18" charset="0"/>
                          </a:rPr>
                          <m:t>𝑖</m:t>
                        </m:r>
                        <m:r>
                          <a:rPr kumimoji="1" lang="en-US" altLang="zh-CN" b="0" i="1" smtClean="0">
                            <a:latin typeface="Cambria Math" charset="0"/>
                            <a:ea typeface="SimSun" charset="-122"/>
                            <a:cs typeface="Times New Roman" panose="02020603050405020304" pitchFamily="18" charset="0"/>
                          </a:rPr>
                          <m:t>=1</m:t>
                        </m:r>
                      </m:sub>
                      <m:sup>
                        <m:r>
                          <a:rPr kumimoji="1" lang="en-US" altLang="zh-CN" b="0" i="1" smtClean="0">
                            <a:latin typeface="Cambria Math" charset="0"/>
                            <a:ea typeface="SimSun" charset="-122"/>
                            <a:cs typeface="Times New Roman" panose="02020603050405020304" pitchFamily="18" charset="0"/>
                          </a:rPr>
                          <m:t>𝑀</m:t>
                        </m:r>
                      </m:sup>
                      <m:e>
                        <m:sSup>
                          <m:sSupPr>
                            <m:ctrlPr>
                              <a:rPr kumimoji="1" lang="en-US" altLang="zh-CN" b="0" i="1" smtClean="0">
                                <a:latin typeface="Cambria Math" charset="0"/>
                                <a:ea typeface="SimSun" charset="-122"/>
                                <a:cs typeface="Times New Roman" panose="02020603050405020304" pitchFamily="18" charset="0"/>
                              </a:rPr>
                            </m:ctrlPr>
                          </m:sSupPr>
                          <m:e>
                            <m:d>
                              <m:dPr>
                                <m:ctrlPr>
                                  <a:rPr kumimoji="1" lang="en-US" altLang="zh-CN" b="0" i="1" smtClean="0">
                                    <a:latin typeface="Cambria Math" charset="0"/>
                                    <a:ea typeface="SimSun" charset="-122"/>
                                    <a:cs typeface="Times New Roman" panose="02020603050405020304" pitchFamily="18" charset="0"/>
                                  </a:rPr>
                                </m:ctrlPr>
                              </m:dPr>
                              <m:e>
                                <m:sSup>
                                  <m:sSupPr>
                                    <m:ctrlPr>
                                      <a:rPr kumimoji="1" lang="en-US" altLang="zh-CN" b="0" i="1" smtClean="0">
                                        <a:latin typeface="Cambria Math" charset="0"/>
                                        <a:ea typeface="SimSun" charset="-122"/>
                                        <a:cs typeface="Times New Roman" panose="02020603050405020304" pitchFamily="18" charset="0"/>
                                      </a:rPr>
                                    </m:ctrlPr>
                                  </m:sSupPr>
                                  <m:e>
                                    <m:r>
                                      <a:rPr kumimoji="1" lang="en-US" altLang="zh-CN" b="0" i="1" smtClean="0">
                                        <a:latin typeface="Cambria Math" charset="0"/>
                                        <a:ea typeface="SimSun" charset="-122"/>
                                        <a:cs typeface="Times New Roman" panose="02020603050405020304" pitchFamily="18" charset="0"/>
                                      </a:rPr>
                                      <m:t>𝑚</m:t>
                                    </m:r>
                                  </m:e>
                                  <m:sup>
                                    <m:r>
                                      <a:rPr kumimoji="1" lang="en-US" altLang="zh-CN" b="0" i="1" smtClean="0">
                                        <a:latin typeface="Cambria Math" charset="0"/>
                                        <a:ea typeface="SimSun" charset="-122"/>
                                        <a:cs typeface="Times New Roman" panose="02020603050405020304" pitchFamily="18" charset="0"/>
                                      </a:rPr>
                                      <m:t>′</m:t>
                                    </m:r>
                                  </m:sup>
                                </m:sSup>
                                <m:r>
                                  <a:rPr kumimoji="1" lang="en-US" altLang="zh-CN" b="0" i="1" smtClean="0">
                                    <a:latin typeface="Cambria Math" charset="0"/>
                                    <a:ea typeface="SimSun" charset="-122"/>
                                    <a:cs typeface="Times New Roman" panose="02020603050405020304" pitchFamily="18" charset="0"/>
                                  </a:rPr>
                                  <m:t>−</m:t>
                                </m:r>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b="0" i="1" smtClean="0">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𝑖</m:t>
                                    </m:r>
                                  </m:sub>
                                  <m:sup>
                                    <m:r>
                                      <a:rPr kumimoji="1" lang="en-US" altLang="zh-CN" b="0" i="1" smtClean="0">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2</m:t>
                            </m:r>
                          </m:sup>
                        </m:sSup>
                      </m:e>
                    </m:nary>
                  </m:oMath>
                </a14:m>
                <a:r>
                  <a:rPr kumimoji="1" lang="zh-CN" altLang="en-US" dirty="0" smtClean="0">
                    <a:latin typeface="Times New Roman" panose="02020603050405020304" pitchFamily="18" charset="0"/>
                    <a:ea typeface="SimSun" charset="-122"/>
                    <a:cs typeface="Times New Roman" panose="02020603050405020304" pitchFamily="18" charset="0"/>
                  </a:rPr>
                  <a:t> 越大越好</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再跟之前一样保证每个类别里面方差最小，就构成了新的目标函数</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还有一种目标函数是：</a:t>
                </a:r>
                <a:r>
                  <a:rPr kumimoji="1" lang="en-US" altLang="zh-CN" dirty="0">
                    <a:ea typeface="SimSun" charset="-122"/>
                    <a:cs typeface="Times New Roman" panose="02020603050405020304" pitchFamily="18" charset="0"/>
                  </a:rPr>
                  <a:t> </a:t>
                </a:r>
                <a14:m>
                  <m:oMath xmlns:m="http://schemas.openxmlformats.org/officeDocument/2006/math">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1"/>
                              </m:rPr>
                              <a:rPr kumimoji="1" lang="en-US" altLang="zh-CN" b="0" i="1" smtClean="0">
                                <a:latin typeface="Cambria Math" charset="0"/>
                                <a:ea typeface="SimSun" charset="-122"/>
                                <a:cs typeface="Times New Roman" panose="02020603050405020304" pitchFamily="18" charset="0"/>
                              </a:rPr>
                              <m:t>𝑗</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sSup>
                              <m:sSupPr>
                                <m:ctrlPr>
                                  <a:rPr kumimoji="1" lang="en-US" altLang="zh-CN" i="1">
                                    <a:latin typeface="Cambria Math" charset="0"/>
                                    <a:ea typeface="SimSun" charset="-122"/>
                                    <a:cs typeface="Times New Roman" panose="02020603050405020304" pitchFamily="18" charset="0"/>
                                  </a:rPr>
                                </m:ctrlPr>
                              </m:sSupPr>
                              <m:e>
                                <m:d>
                                  <m:dPr>
                                    <m:ctrlPr>
                                      <a:rPr kumimoji="1" lang="en-US" altLang="zh-CN" i="1">
                                        <a:latin typeface="Cambria Math" charset="0"/>
                                        <a:ea typeface="SimSun" charset="-122"/>
                                        <a:cs typeface="Times New Roman" panose="02020603050405020304" pitchFamily="18" charset="0"/>
                                      </a:rPr>
                                    </m:ctrlPr>
                                  </m:dPr>
                                  <m:e>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𝑗</m:t>
                                        </m:r>
                                      </m:sub>
                                      <m:sup>
                                        <m:r>
                                          <a:rPr kumimoji="1" lang="en-US" altLang="zh-CN" i="1">
                                            <a:latin typeface="Cambria Math" charset="0"/>
                                            <a:ea typeface="SimSun" charset="-122"/>
                                            <a:cs typeface="Times New Roman" panose="02020603050405020304" pitchFamily="18" charset="0"/>
                                          </a:rPr>
                                          <m:t>′</m:t>
                                        </m:r>
                                      </m:sup>
                                    </m:sSubSup>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e>
                              <m:sup>
                                <m:r>
                                  <a:rPr kumimoji="1" lang="en-US" altLang="zh-CN" i="1">
                                    <a:latin typeface="Cambria Math" charset="0"/>
                                    <a:ea typeface="SimSun" charset="-122"/>
                                    <a:cs typeface="Times New Roman" panose="02020603050405020304" pitchFamily="18" charset="0"/>
                                  </a:rPr>
                                  <m:t>2</m:t>
                                </m:r>
                              </m:sup>
                            </m:sSup>
                          </m:e>
                        </m:nary>
                      </m:e>
                    </m:nary>
                  </m:oMath>
                </a14:m>
                <a:r>
                  <a:rPr kumimoji="1" lang="zh-CN" altLang="en-US" dirty="0" smtClean="0">
                    <a:latin typeface="Times New Roman" panose="02020603050405020304" pitchFamily="18" charset="0"/>
                    <a:ea typeface="SimSun" charset="-122"/>
                    <a:cs typeface="Times New Roman" panose="02020603050405020304" pitchFamily="18" charset="0"/>
                  </a:rPr>
                  <a:t> 也就是保证两两之间距离最大，计算较复杂，有兴趣的同学可以都试一下</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8206" y="1229460"/>
                <a:ext cx="11155588" cy="5508172"/>
              </a:xfrm>
              <a:blipFill rotWithShape="0">
                <a:blip r:embed="rId3"/>
                <a:stretch>
                  <a:fillRect l="-820" t="-221" r="-3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178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18206" y="1155888"/>
                <a:ext cx="11155588" cy="5508172"/>
              </a:xfrm>
            </p:spPr>
            <p:txBody>
              <a:bodyPr>
                <a:normAutofit/>
              </a:bodyPr>
              <a:lstStyle/>
              <a:p>
                <a:pPr>
                  <a:lnSpc>
                    <a:spcPct val="150000"/>
                  </a:lnSpc>
                </a:pPr>
                <a14:m>
                  <m:oMath xmlns:m="http://schemas.openxmlformats.org/officeDocument/2006/math">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𝑆</m:t>
                        </m:r>
                      </m:e>
                      <m:sub>
                        <m:r>
                          <a:rPr kumimoji="1" lang="en-US" altLang="zh-CN" b="0" i="1" smtClean="0">
                            <a:latin typeface="Cambria Math" charset="0"/>
                            <a:ea typeface="SimSun" charset="-122"/>
                            <a:cs typeface="Times New Roman" panose="02020603050405020304" pitchFamily="18" charset="0"/>
                          </a:rPr>
                          <m:t>𝐵</m:t>
                        </m:r>
                      </m:sub>
                    </m:sSub>
                    <m:r>
                      <a:rPr kumimoji="1" lang="en-US" altLang="zh-CN" b="0" i="1" smtClean="0">
                        <a:latin typeface="Cambria Math" charset="0"/>
                        <a:ea typeface="SimSun" charset="-122"/>
                        <a:cs typeface="Times New Roman" panose="02020603050405020304" pitchFamily="18" charset="0"/>
                      </a:rPr>
                      <m:t>=</m:t>
                    </m:r>
                    <m:f>
                      <m:fPr>
                        <m:ctrlPr>
                          <a:rPr kumimoji="1" lang="en-US" altLang="zh-CN" b="0" i="1" smtClean="0">
                            <a:latin typeface="Cambria Math" charset="0"/>
                            <a:ea typeface="SimSun" charset="-122"/>
                            <a:cs typeface="Times New Roman" panose="02020603050405020304" pitchFamily="18" charset="0"/>
                          </a:rPr>
                        </m:ctrlPr>
                      </m:fPr>
                      <m:num>
                        <m:r>
                          <a:rPr kumimoji="1" lang="en-US" altLang="zh-CN" b="0" i="1" smtClean="0">
                            <a:latin typeface="Cambria Math" charset="0"/>
                            <a:ea typeface="SimSun" charset="-122"/>
                            <a:cs typeface="Times New Roman" panose="02020603050405020304" pitchFamily="18" charset="0"/>
                          </a:rPr>
                          <m:t>1</m:t>
                        </m:r>
                      </m:num>
                      <m:den>
                        <m:r>
                          <a:rPr kumimoji="1" lang="en-US" altLang="zh-CN" b="0" i="1" smtClean="0">
                            <a:latin typeface="Cambria Math" charset="0"/>
                            <a:ea typeface="SimSun" charset="-122"/>
                            <a:cs typeface="Times New Roman" panose="02020603050405020304" pitchFamily="18" charset="0"/>
                          </a:rPr>
                          <m:t>𝑀</m:t>
                        </m:r>
                      </m:den>
                    </m:f>
                    <m:nary>
                      <m:naryPr>
                        <m:chr m:val="∑"/>
                        <m:limLoc m:val="subSup"/>
                        <m:ctrlPr>
                          <a:rPr kumimoji="1" lang="is-IS" altLang="zh-CN" i="1" smtClean="0">
                            <a:latin typeface="Cambria Math" charset="0"/>
                            <a:ea typeface="SimSun" charset="-122"/>
                            <a:cs typeface="Times New Roman" panose="02020603050405020304" pitchFamily="18" charset="0"/>
                          </a:rPr>
                        </m:ctrlPr>
                      </m:naryPr>
                      <m:sub>
                        <m:r>
                          <m:rPr>
                            <m:brk m:alnAt="25"/>
                          </m:rPr>
                          <a:rPr kumimoji="1" lang="en-US" altLang="zh-CN" b="0" i="1" smtClean="0">
                            <a:latin typeface="Cambria Math" charset="0"/>
                            <a:ea typeface="SimSun" charset="-122"/>
                            <a:cs typeface="Times New Roman" panose="02020603050405020304" pitchFamily="18" charset="0"/>
                          </a:rPr>
                          <m:t>𝑖</m:t>
                        </m:r>
                        <m:r>
                          <a:rPr kumimoji="1" lang="en-US" altLang="zh-CN" b="0" i="1" smtClean="0">
                            <a:latin typeface="Cambria Math" charset="0"/>
                            <a:ea typeface="SimSun" charset="-122"/>
                            <a:cs typeface="Times New Roman" panose="02020603050405020304" pitchFamily="18" charset="0"/>
                          </a:rPr>
                          <m:t>=1</m:t>
                        </m:r>
                      </m:sub>
                      <m:sup>
                        <m:r>
                          <a:rPr kumimoji="1" lang="en-US" altLang="zh-CN" b="0" i="1" smtClean="0">
                            <a:latin typeface="Cambria Math" charset="0"/>
                            <a:ea typeface="SimSun" charset="-122"/>
                            <a:cs typeface="Times New Roman" panose="02020603050405020304" pitchFamily="18" charset="0"/>
                          </a:rPr>
                          <m:t>𝑀</m:t>
                        </m:r>
                      </m:sup>
                      <m:e>
                        <m:sSup>
                          <m:sSupPr>
                            <m:ctrlPr>
                              <a:rPr kumimoji="1" lang="en-US" altLang="zh-CN" b="0" i="1" smtClean="0">
                                <a:latin typeface="Cambria Math" charset="0"/>
                                <a:ea typeface="SimSun" charset="-122"/>
                                <a:cs typeface="Times New Roman" panose="02020603050405020304" pitchFamily="18" charset="0"/>
                              </a:rPr>
                            </m:ctrlPr>
                          </m:sSupPr>
                          <m:e>
                            <m:d>
                              <m:dPr>
                                <m:ctrlPr>
                                  <a:rPr kumimoji="1" lang="en-US" altLang="zh-CN" b="0" i="1" smtClean="0">
                                    <a:latin typeface="Cambria Math" charset="0"/>
                                    <a:ea typeface="SimSun" charset="-122"/>
                                    <a:cs typeface="Times New Roman" panose="02020603050405020304" pitchFamily="18" charset="0"/>
                                  </a:rPr>
                                </m:ctrlPr>
                              </m:dPr>
                              <m:e>
                                <m:sSup>
                                  <m:sSupPr>
                                    <m:ctrlPr>
                                      <a:rPr kumimoji="1" lang="en-US" altLang="zh-CN" b="0" i="1" smtClean="0">
                                        <a:latin typeface="Cambria Math" charset="0"/>
                                        <a:ea typeface="SimSun" charset="-122"/>
                                        <a:cs typeface="Times New Roman" panose="02020603050405020304" pitchFamily="18" charset="0"/>
                                      </a:rPr>
                                    </m:ctrlPr>
                                  </m:sSupPr>
                                  <m:e>
                                    <m:r>
                                      <a:rPr kumimoji="1" lang="en-US" altLang="zh-CN" b="0" i="1" smtClean="0">
                                        <a:latin typeface="Cambria Math" charset="0"/>
                                        <a:ea typeface="SimSun" charset="-122"/>
                                        <a:cs typeface="Times New Roman" panose="02020603050405020304" pitchFamily="18" charset="0"/>
                                      </a:rPr>
                                      <m:t>𝑚</m:t>
                                    </m:r>
                                  </m:e>
                                  <m:sup>
                                    <m:r>
                                      <a:rPr kumimoji="1" lang="en-US" altLang="zh-CN" b="0" i="1" smtClean="0">
                                        <a:latin typeface="Cambria Math" charset="0"/>
                                        <a:ea typeface="SimSun" charset="-122"/>
                                        <a:cs typeface="Times New Roman" panose="02020603050405020304" pitchFamily="18" charset="0"/>
                                      </a:rPr>
                                      <m:t>′</m:t>
                                    </m:r>
                                  </m:sup>
                                </m:sSup>
                                <m:r>
                                  <a:rPr kumimoji="1" lang="en-US" altLang="zh-CN" b="0" i="1" smtClean="0">
                                    <a:latin typeface="Cambria Math" charset="0"/>
                                    <a:ea typeface="SimSun" charset="-122"/>
                                    <a:cs typeface="Times New Roman" panose="02020603050405020304" pitchFamily="18" charset="0"/>
                                  </a:rPr>
                                  <m:t>−</m:t>
                                </m:r>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b="0" i="1" smtClean="0">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𝑖</m:t>
                                    </m:r>
                                  </m:sub>
                                  <m:sup>
                                    <m:r>
                                      <a:rPr kumimoji="1" lang="en-US" altLang="zh-CN" b="0" i="1" smtClean="0">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2</m:t>
                            </m:r>
                          </m:sup>
                        </m:sSup>
                      </m:e>
                    </m:nary>
                    <m:r>
                      <a:rPr kumimoji="1" lang="en-US" altLang="zh-CN" b="0" i="1" smtClean="0">
                        <a:latin typeface="Cambria Math" charset="0"/>
                        <a:ea typeface="SimSun" charset="-122"/>
                        <a:cs typeface="Times New Roman" panose="02020603050405020304" pitchFamily="18" charset="0"/>
                      </a:rPr>
                      <m:t>=</m:t>
                    </m:r>
                    <m:f>
                      <m:fPr>
                        <m:ctrlPr>
                          <a:rPr kumimoji="1" lang="en-US" altLang="zh-CN" i="1">
                            <a:latin typeface="Cambria Math" charset="0"/>
                            <a:ea typeface="SimSun" charset="-122"/>
                            <a:cs typeface="Times New Roman" panose="02020603050405020304" pitchFamily="18" charset="0"/>
                          </a:rPr>
                        </m:ctrlPr>
                      </m:fPr>
                      <m:num>
                        <m:r>
                          <a:rPr kumimoji="1" lang="en-US" altLang="zh-CN" i="1">
                            <a:latin typeface="Cambria Math" charset="0"/>
                            <a:ea typeface="SimSun" charset="-122"/>
                            <a:cs typeface="Times New Roman" panose="02020603050405020304" pitchFamily="18" charset="0"/>
                          </a:rPr>
                          <m:t>1</m:t>
                        </m:r>
                      </m:num>
                      <m:den>
                        <m:r>
                          <a:rPr kumimoji="1" lang="en-US" altLang="zh-CN" i="1">
                            <a:latin typeface="Cambria Math" charset="0"/>
                            <a:ea typeface="SimSun" charset="-122"/>
                            <a:cs typeface="Times New Roman" panose="02020603050405020304" pitchFamily="18" charset="0"/>
                          </a:rPr>
                          <m:t>𝑀</m:t>
                        </m:r>
                      </m:den>
                    </m:f>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sSup>
                          <m:sSupPr>
                            <m:ctrlPr>
                              <a:rPr kumimoji="1" lang="en-US" altLang="zh-CN" i="1">
                                <a:latin typeface="Cambria Math" charset="0"/>
                                <a:ea typeface="SimSun" charset="-122"/>
                                <a:cs typeface="Times New Roman" panose="02020603050405020304" pitchFamily="18" charset="0"/>
                              </a:rPr>
                            </m:ctrlPr>
                          </m:sSupPr>
                          <m:e>
                            <m:d>
                              <m:dPr>
                                <m:ctrlPr>
                                  <a:rPr kumimoji="1" lang="en-US" altLang="zh-CN" i="1">
                                    <a:latin typeface="Cambria Math" charset="0"/>
                                    <a:ea typeface="SimSun" charset="-122"/>
                                    <a:cs typeface="Times New Roman" panose="02020603050405020304" pitchFamily="18" charset="0"/>
                                  </a:rPr>
                                </m:ctrlPr>
                              </m:dPr>
                              <m:e>
                                <m:sSup>
                                  <m:sSupPr>
                                    <m:ctrlPr>
                                      <a:rPr kumimoji="1" lang="en-US" altLang="zh-CN" i="1">
                                        <a:latin typeface="Cambria Math" charset="0"/>
                                        <a:ea typeface="SimSun" charset="-122"/>
                                        <a:cs typeface="Times New Roman" panose="02020603050405020304" pitchFamily="18" charset="0"/>
                                      </a:rPr>
                                    </m:ctrlPr>
                                  </m:sSupPr>
                                  <m:e>
                                    <m:r>
                                      <a:rPr kumimoji="1" lang="en-US" altLang="zh-CN" i="1">
                                        <a:latin typeface="Cambria Math" charset="0"/>
                                        <a:ea typeface="SimSun" charset="-122"/>
                                        <a:cs typeface="Times New Roman" panose="02020603050405020304" pitchFamily="18" charset="0"/>
                                      </a:rPr>
                                      <m:t>𝑚</m:t>
                                    </m:r>
                                  </m:e>
                                  <m:sup>
                                    <m:r>
                                      <a:rPr kumimoji="1" lang="en-US" altLang="zh-CN" i="1">
                                        <a:latin typeface="Cambria Math" charset="0"/>
                                        <a:ea typeface="SimSun" charset="-122"/>
                                        <a:cs typeface="Times New Roman" panose="02020603050405020304" pitchFamily="18" charset="0"/>
                                      </a:rPr>
                                      <m:t>′</m:t>
                                    </m:r>
                                  </m:sup>
                                </m:sSup>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d>
                              <m:dPr>
                                <m:ctrlPr>
                                  <a:rPr kumimoji="1" lang="en-US" altLang="zh-CN" i="1">
                                    <a:latin typeface="Cambria Math" charset="0"/>
                                    <a:ea typeface="SimSun" charset="-122"/>
                                    <a:cs typeface="Times New Roman" panose="02020603050405020304" pitchFamily="18" charset="0"/>
                                  </a:rPr>
                                </m:ctrlPr>
                              </m:dPr>
                              <m:e>
                                <m:sSup>
                                  <m:sSupPr>
                                    <m:ctrlPr>
                                      <a:rPr kumimoji="1" lang="en-US" altLang="zh-CN" i="1">
                                        <a:latin typeface="Cambria Math" charset="0"/>
                                        <a:ea typeface="SimSun" charset="-122"/>
                                        <a:cs typeface="Times New Roman" panose="02020603050405020304" pitchFamily="18" charset="0"/>
                                      </a:rPr>
                                    </m:ctrlPr>
                                  </m:sSupPr>
                                  <m:e>
                                    <m:r>
                                      <a:rPr kumimoji="1" lang="en-US" altLang="zh-CN" i="1">
                                        <a:latin typeface="Cambria Math" charset="0"/>
                                        <a:ea typeface="SimSun" charset="-122"/>
                                        <a:cs typeface="Times New Roman" panose="02020603050405020304" pitchFamily="18" charset="0"/>
                                      </a:rPr>
                                      <m:t>𝑚</m:t>
                                    </m:r>
                                  </m:e>
                                  <m:sup>
                                    <m:r>
                                      <a:rPr kumimoji="1" lang="en-US" altLang="zh-CN" i="1">
                                        <a:latin typeface="Cambria Math" charset="0"/>
                                        <a:ea typeface="SimSun" charset="-122"/>
                                        <a:cs typeface="Times New Roman" panose="02020603050405020304" pitchFamily="18" charset="0"/>
                                      </a:rPr>
                                      <m:t>′</m:t>
                                    </m:r>
                                  </m:sup>
                                </m:sSup>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𝑇</m:t>
                            </m:r>
                          </m:sup>
                        </m:sSup>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14:m>
                  <m:oMath xmlns:m="http://schemas.openxmlformats.org/officeDocument/2006/math">
                    <m:sSub>
                      <m:sSubPr>
                        <m:ctrlPr>
                          <a:rPr kumimoji="1" lang="en-US" altLang="zh-CN" i="1">
                            <a:latin typeface="Cambria Math" charset="0"/>
                            <a:ea typeface="SimSun" charset="-122"/>
                            <a:cs typeface="Times New Roman" panose="02020603050405020304" pitchFamily="18" charset="0"/>
                          </a:rPr>
                        </m:ctrlPr>
                      </m:sSubPr>
                      <m:e>
                        <m:r>
                          <a:rPr kumimoji="1" lang="en-US" altLang="zh-CN" i="1">
                            <a:latin typeface="Cambria Math" charset="0"/>
                            <a:ea typeface="SimSun" charset="-122"/>
                            <a:cs typeface="Times New Roman" panose="02020603050405020304" pitchFamily="18" charset="0"/>
                          </a:rPr>
                          <m:t>𝑆</m:t>
                        </m:r>
                      </m:e>
                      <m:sub>
                        <m:r>
                          <a:rPr kumimoji="1" lang="en-US" altLang="zh-CN" b="0" i="1" smtClean="0">
                            <a:latin typeface="Cambria Math" charset="0"/>
                            <a:ea typeface="SimSun" charset="-122"/>
                            <a:cs typeface="Times New Roman" panose="02020603050405020304" pitchFamily="18" charset="0"/>
                          </a:rPr>
                          <m:t>𝑤</m:t>
                        </m:r>
                      </m:sub>
                    </m:sSub>
                    <m:r>
                      <a:rPr kumimoji="1" lang="en-US" altLang="zh-CN" b="0" i="1" smtClean="0">
                        <a:latin typeface="Cambria Math" charset="0"/>
                        <a:ea typeface="SimSun" charset="-122"/>
                        <a:cs typeface="Times New Roman" panose="02020603050405020304" pitchFamily="18" charset="0"/>
                      </a:rPr>
                      <m:t>=</m:t>
                    </m:r>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𝑆</m:t>
                            </m:r>
                          </m:e>
                          <m:sub>
                            <m:r>
                              <a:rPr kumimoji="1" lang="en-US" altLang="zh-CN" b="0" i="1" smtClean="0">
                                <a:latin typeface="Cambria Math" charset="0"/>
                                <a:ea typeface="SimSun" charset="-122"/>
                                <a:cs typeface="Times New Roman" panose="02020603050405020304" pitchFamily="18" charset="0"/>
                              </a:rPr>
                              <m:t>𝑖</m:t>
                            </m:r>
                          </m:sub>
                        </m:sSub>
                      </m:e>
                    </m:nary>
                    <m:r>
                      <a:rPr kumimoji="1" lang="en-US" altLang="zh-CN" b="0" i="1" smtClean="0">
                        <a:latin typeface="Cambria Math" charset="0"/>
                        <a:ea typeface="SimSun" charset="-122"/>
                        <a:cs typeface="Times New Roman" panose="02020603050405020304" pitchFamily="18" charset="0"/>
                      </a:rPr>
                      <m:t>=</m:t>
                    </m:r>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r>
                          <a:rPr kumimoji="1" lang="en-US" altLang="zh-CN" b="0" i="1" smtClean="0">
                            <a:latin typeface="Cambria Math" charset="0"/>
                            <a:ea typeface="SimSun" charset="-122"/>
                            <a:cs typeface="Times New Roman" panose="02020603050405020304" pitchFamily="18" charset="0"/>
                          </a:rPr>
                          <m:t>(</m:t>
                        </m:r>
                        <m:nary>
                          <m:naryPr>
                            <m:chr m:val="∑"/>
                            <m:ctrlPr>
                              <a:rPr kumimoji="1" lang="is-IS" altLang="zh-CN" b="0" i="1" smtClean="0">
                                <a:latin typeface="Cambria Math" charset="0"/>
                                <a:ea typeface="SimSun" charset="-122"/>
                                <a:cs typeface="Times New Roman" panose="02020603050405020304" pitchFamily="18" charset="0"/>
                              </a:rPr>
                            </m:ctrlPr>
                          </m:naryPr>
                          <m:sub>
                            <m:r>
                              <m:rPr>
                                <m:brk m:alnAt="23"/>
                              </m:rPr>
                              <a:rPr kumimoji="1" lang="en-US" altLang="zh-CN" b="0" i="1" smtClean="0">
                                <a:latin typeface="Cambria Math" charset="0"/>
                                <a:ea typeface="SimSun" charset="-122"/>
                                <a:cs typeface="Times New Roman" panose="02020603050405020304" pitchFamily="18" charset="0"/>
                              </a:rPr>
                              <m:t>𝑗</m:t>
                            </m:r>
                            <m:r>
                              <a:rPr kumimoji="1" lang="en-US" altLang="zh-CN" b="0" i="1" smtClean="0">
                                <a:latin typeface="Cambria Math" charset="0"/>
                                <a:ea typeface="SimSun" charset="-122"/>
                                <a:cs typeface="Times New Roman" panose="02020603050405020304" pitchFamily="18" charset="0"/>
                              </a:rPr>
                              <m:t>=1</m:t>
                            </m:r>
                          </m:sub>
                          <m:sup>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𝑁</m:t>
                                </m:r>
                              </m:e>
                              <m:sub>
                                <m:r>
                                  <a:rPr kumimoji="1" lang="en-US" altLang="zh-CN" b="0" i="1" smtClean="0">
                                    <a:latin typeface="Cambria Math" charset="0"/>
                                    <a:ea typeface="SimSun" charset="-122"/>
                                    <a:cs typeface="Times New Roman" panose="02020603050405020304" pitchFamily="18" charset="0"/>
                                  </a:rPr>
                                  <m:t>𝑖</m:t>
                                </m:r>
                              </m:sub>
                            </m:sSub>
                          </m:sup>
                          <m:e>
                            <m:d>
                              <m:dPr>
                                <m:ctrlPr>
                                  <a:rPr kumimoji="1" lang="en-US" altLang="zh-CN" b="0" i="1" smtClean="0">
                                    <a:latin typeface="Cambria Math" charset="0"/>
                                    <a:ea typeface="SimSun" charset="-122"/>
                                    <a:cs typeface="Times New Roman" panose="02020603050405020304" pitchFamily="18" charset="0"/>
                                  </a:rPr>
                                </m:ctrlPr>
                              </m:dPr>
                              <m:e>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𝑦</m:t>
                                    </m:r>
                                  </m:e>
                                  <m:sub>
                                    <m:r>
                                      <a:rPr kumimoji="1" lang="en-US" altLang="zh-CN" b="0" i="1" smtClean="0">
                                        <a:latin typeface="Cambria Math" charset="0"/>
                                        <a:ea typeface="SimSun" charset="-122"/>
                                        <a:cs typeface="Times New Roman" panose="02020603050405020304" pitchFamily="18" charset="0"/>
                                      </a:rPr>
                                      <m:t>𝑗</m:t>
                                    </m:r>
                                  </m:sub>
                                </m:sSub>
                                <m:r>
                                  <a:rPr kumimoji="1" lang="en-US" altLang="zh-CN" b="0" i="1" smtClean="0">
                                    <a:latin typeface="Cambria Math" charset="0"/>
                                    <a:ea typeface="SimSun" charset="-122"/>
                                    <a:cs typeface="Times New Roman" panose="02020603050405020304" pitchFamily="18" charset="0"/>
                                  </a:rPr>
                                  <m:t>−</m:t>
                                </m:r>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b="0" i="1" smtClean="0">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𝑖</m:t>
                                    </m:r>
                                  </m:sub>
                                  <m:sup>
                                    <m:r>
                                      <a:rPr kumimoji="1" lang="en-US" altLang="zh-CN" b="0" i="1" smtClean="0">
                                        <a:latin typeface="Cambria Math" charset="0"/>
                                        <a:ea typeface="SimSun" charset="-122"/>
                                        <a:cs typeface="Times New Roman" panose="02020603050405020304" pitchFamily="18" charset="0"/>
                                      </a:rPr>
                                      <m:t>′</m:t>
                                    </m:r>
                                  </m:sup>
                                </m:sSubSup>
                              </m:e>
                            </m:d>
                            <m:sSup>
                              <m:sSupPr>
                                <m:ctrlPr>
                                  <a:rPr kumimoji="1" lang="en-US" altLang="zh-CN" b="0" i="1" smtClean="0">
                                    <a:latin typeface="Cambria Math" charset="0"/>
                                    <a:ea typeface="SimSun" charset="-122"/>
                                    <a:cs typeface="Times New Roman" panose="02020603050405020304" pitchFamily="18" charset="0"/>
                                  </a:rPr>
                                </m:ctrlPr>
                              </m:sSupPr>
                              <m:e>
                                <m:d>
                                  <m:dPr>
                                    <m:ctrlPr>
                                      <a:rPr kumimoji="1" lang="en-US" altLang="zh-CN" b="0" i="1" smtClean="0">
                                        <a:latin typeface="Cambria Math" charset="0"/>
                                        <a:ea typeface="SimSun" charset="-122"/>
                                        <a:cs typeface="Times New Roman" panose="02020603050405020304" pitchFamily="18" charset="0"/>
                                      </a:rPr>
                                    </m:ctrlPr>
                                  </m:dPr>
                                  <m:e>
                                    <m:sSub>
                                      <m:sSubPr>
                                        <m:ctrlPr>
                                          <a:rPr kumimoji="1" lang="en-US" altLang="zh-CN" i="1">
                                            <a:latin typeface="Cambria Math" charset="0"/>
                                            <a:ea typeface="SimSun" charset="-122"/>
                                            <a:cs typeface="Times New Roman" panose="02020603050405020304" pitchFamily="18" charset="0"/>
                                          </a:rPr>
                                        </m:ctrlPr>
                                      </m:sSubPr>
                                      <m:e>
                                        <m:r>
                                          <a:rPr kumimoji="1" lang="en-US" altLang="zh-CN" i="1">
                                            <a:latin typeface="Cambria Math" charset="0"/>
                                            <a:ea typeface="SimSun" charset="-122"/>
                                            <a:cs typeface="Times New Roman" panose="02020603050405020304" pitchFamily="18" charset="0"/>
                                          </a:rPr>
                                          <m:t>𝑦</m:t>
                                        </m:r>
                                      </m:e>
                                      <m:sub>
                                        <m:r>
                                          <a:rPr kumimoji="1" lang="en-US" altLang="zh-CN" i="1">
                                            <a:latin typeface="Cambria Math" charset="0"/>
                                            <a:ea typeface="SimSun" charset="-122"/>
                                            <a:cs typeface="Times New Roman" panose="02020603050405020304" pitchFamily="18" charset="0"/>
                                          </a:rPr>
                                          <m:t>𝑗</m:t>
                                        </m:r>
                                      </m:sub>
                                    </m:sSub>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𝑇</m:t>
                                </m:r>
                              </m:sup>
                            </m:sSup>
                          </m:e>
                        </m:nary>
                        <m:r>
                          <a:rPr kumimoji="1" lang="en-US" altLang="zh-CN" b="0" i="1" smtClean="0">
                            <a:latin typeface="Cambria Math" charset="0"/>
                            <a:ea typeface="SimSun" charset="-122"/>
                            <a:cs typeface="Times New Roman" panose="02020603050405020304" pitchFamily="18" charset="0"/>
                          </a:rPr>
                          <m:t>)</m:t>
                        </m:r>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跟之前一样，把投影公式  </a:t>
                </a:r>
                <a14:m>
                  <m:oMath xmlns:m="http://schemas.openxmlformats.org/officeDocument/2006/math">
                    <m:r>
                      <a:rPr kumimoji="1" lang="en-US" altLang="zh-CN" i="1">
                        <a:latin typeface="Cambria Math" charset="0"/>
                        <a:ea typeface="SimSun" charset="-122"/>
                        <a:cs typeface="Times New Roman" panose="02020603050405020304" pitchFamily="18" charset="0"/>
                      </a:rPr>
                      <m:t>𝑦</m:t>
                    </m:r>
                    <m:r>
                      <a:rPr kumimoji="1" lang="en-US" altLang="zh-CN" b="0" i="1" smtClean="0">
                        <a:latin typeface="Cambria Math" charset="0"/>
                        <a:ea typeface="SimSun" charset="-122"/>
                        <a:cs typeface="Times New Roman" panose="02020603050405020304" pitchFamily="18" charset="0"/>
                      </a:rPr>
                      <m:t>=</m:t>
                    </m:r>
                    <m:sSup>
                      <m:sSupPr>
                        <m:ctrlPr>
                          <a:rPr kumimoji="1" lang="en-US" altLang="zh-CN" b="0" i="1" smtClean="0">
                            <a:latin typeface="Cambria Math" charset="0"/>
                            <a:ea typeface="SimSun" charset="-122"/>
                            <a:cs typeface="Times New Roman" panose="02020603050405020304" pitchFamily="18" charset="0"/>
                          </a:rPr>
                        </m:ctrlPr>
                      </m:sSupPr>
                      <m:e>
                        <m:r>
                          <a:rPr kumimoji="1" lang="en-US" altLang="zh-CN" b="0" i="1" smtClean="0">
                            <a:latin typeface="Cambria Math" charset="0"/>
                            <a:ea typeface="SimSun" charset="-122"/>
                            <a:cs typeface="Times New Roman" panose="02020603050405020304" pitchFamily="18" charset="0"/>
                          </a:rPr>
                          <m:t>𝑊</m:t>
                        </m:r>
                      </m:e>
                      <m:sup>
                        <m:r>
                          <a:rPr kumimoji="1" lang="en-US" altLang="zh-CN" b="0" i="1" smtClean="0">
                            <a:latin typeface="Cambria Math" charset="0"/>
                            <a:ea typeface="SimSun" charset="-122"/>
                            <a:cs typeface="Times New Roman" panose="02020603050405020304" pitchFamily="18" charset="0"/>
                          </a:rPr>
                          <m:t>𝑇</m:t>
                        </m:r>
                      </m:sup>
                    </m:sSup>
                    <m:r>
                      <a:rPr kumimoji="1" lang="en-US" altLang="zh-CN" b="0" i="1" smtClean="0">
                        <a:latin typeface="Cambria Math" charset="0"/>
                        <a:ea typeface="SimSun" charset="-122"/>
                        <a:cs typeface="Times New Roman" panose="02020603050405020304" pitchFamily="18" charset="0"/>
                      </a:rPr>
                      <m:t>𝑥</m:t>
                    </m:r>
                  </m:oMath>
                </a14:m>
                <a:r>
                  <a:rPr kumimoji="1" lang="zh-CN" altLang="en-US" dirty="0" smtClean="0">
                    <a:latin typeface="Times New Roman" panose="02020603050405020304" pitchFamily="18" charset="0"/>
                    <a:ea typeface="SimSun" charset="-122"/>
                    <a:cs typeface="Times New Roman" panose="02020603050405020304" pitchFamily="18" charset="0"/>
                  </a:rPr>
                  <a:t> 代入，其中 </a:t>
                </a:r>
                <a:r>
                  <a:rPr kumimoji="1" lang="en-US" altLang="zh-CN" dirty="0" smtClean="0">
                    <a:latin typeface="Times New Roman" panose="02020603050405020304" pitchFamily="18" charset="0"/>
                    <a:ea typeface="SimSun" charset="-122"/>
                    <a:cs typeface="Times New Roman" panose="02020603050405020304" pitchFamily="18" charset="0"/>
                  </a:rPr>
                  <a:t>W</a:t>
                </a:r>
                <a:r>
                  <a:rPr kumimoji="1" lang="zh-CN" altLang="en-US" dirty="0" smtClean="0">
                    <a:latin typeface="Times New Roman" panose="02020603050405020304" pitchFamily="18" charset="0"/>
                    <a:ea typeface="SimSun" charset="-122"/>
                    <a:cs typeface="Times New Roman" panose="02020603050405020304" pitchFamily="18" charset="0"/>
                  </a:rPr>
                  <a:t> 为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 </a:t>
                </a:r>
                <a:r>
                  <a:rPr kumimoji="1" lang="en-US" altLang="zh-CN" dirty="0" smtClean="0">
                    <a:latin typeface="Times New Roman" panose="02020603050405020304" pitchFamily="18" charset="0"/>
                    <a:ea typeface="SimSun" charset="-122"/>
                    <a:cs typeface="Times New Roman" panose="02020603050405020304" pitchFamily="18" charset="0"/>
                  </a:rPr>
                  <a:t>D</a:t>
                </a:r>
                <a:r>
                  <a:rPr kumimoji="1" lang="zh-CN" altLang="en-US" dirty="0" smtClean="0">
                    <a:latin typeface="Times New Roman" panose="02020603050405020304" pitchFamily="18" charset="0"/>
                    <a:ea typeface="SimSun" charset="-122"/>
                    <a:cs typeface="Times New Roman" panose="02020603050405020304" pitchFamily="18" charset="0"/>
                  </a:rPr>
                  <a:t> 的矩阵，得出的 </a:t>
                </a:r>
                <a:r>
                  <a:rPr kumimoji="1" lang="en-US" altLang="zh-CN" dirty="0" smtClean="0">
                    <a:latin typeface="Times New Roman" panose="02020603050405020304" pitchFamily="18" charset="0"/>
                    <a:ea typeface="SimSun" charset="-122"/>
                    <a:cs typeface="Times New Roman" panose="02020603050405020304" pitchFamily="18" charset="0"/>
                  </a:rPr>
                  <a:t>y</a:t>
                </a:r>
                <a:r>
                  <a:rPr kumimoji="1" lang="zh-CN" altLang="en-US" dirty="0" smtClean="0">
                    <a:latin typeface="Times New Roman" panose="02020603050405020304" pitchFamily="18" charset="0"/>
                    <a:ea typeface="SimSun" charset="-122"/>
                    <a:cs typeface="Times New Roman" panose="02020603050405020304" pitchFamily="18" charset="0"/>
                  </a:rPr>
                  <a:t> 是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维向量</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会得到一个跟二元分类差不多的目标函数</a:t>
                </a:r>
                <a:endParaRPr kumimoji="1" lang="en-US" altLang="zh-CN" dirty="0" smtClean="0">
                  <a:latin typeface="Times New Roman" panose="02020603050405020304" pitchFamily="18" charset="0"/>
                  <a:ea typeface="SimSun" charset="-122"/>
                  <a:cs typeface="Times New Roman" panose="02020603050405020304" pitchFamily="18" charset="0"/>
                </a:endParaRPr>
              </a:p>
              <a:p>
                <a:pPr marL="0" indent="0" algn="ctr">
                  <a:lnSpc>
                    <a:spcPct val="150000"/>
                  </a:lnSpc>
                  <a:buNone/>
                </a:pPr>
                <a:r>
                  <a:rPr kumimoji="1" lang="en-US" altLang="zh-CN" i="1" dirty="0" smtClean="0">
                    <a:ea typeface="SimSun" charset="-122"/>
                    <a:cs typeface="SimSun" charset="-122"/>
                  </a:rPr>
                  <a:t>maximize</a:t>
                </a:r>
                <a:r>
                  <a:rPr kumimoji="1" lang="zh-CN" altLang="en-US" i="1" dirty="0" smtClean="0">
                    <a:ea typeface="SimSun" charset="-122"/>
                    <a:cs typeface="SimSun" charset="-122"/>
                  </a:rPr>
                  <a:t> </a:t>
                </a:r>
                <a:r>
                  <a:rPr kumimoji="1" lang="zh-CN" altLang="en-US" dirty="0" smtClean="0">
                    <a:ea typeface="SimSun" charset="-122"/>
                    <a:cs typeface="SimSun" charset="-122"/>
                  </a:rPr>
                  <a:t> </a:t>
                </a:r>
                <a14:m>
                  <m:oMath xmlns:m="http://schemas.openxmlformats.org/officeDocument/2006/math">
                    <m:f>
                      <m:fPr>
                        <m:ctrlPr>
                          <a:rPr kumimoji="1" lang="en-US" altLang="zh-CN" i="1">
                            <a:latin typeface="Cambria Math" charset="0"/>
                            <a:ea typeface="SimSun" charset="-122"/>
                            <a:cs typeface="SimSun" charset="-122"/>
                          </a:rPr>
                        </m:ctrlPr>
                      </m:fPr>
                      <m:num>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b="0" i="1" smtClean="0">
                            <a:latin typeface="Cambria Math" charset="0"/>
                            <a:ea typeface="SimSun" charset="-122"/>
                            <a:cs typeface="SimSun" charset="-122"/>
                          </a:rPr>
                          <m:t>𝑊</m:t>
                        </m:r>
                      </m:num>
                      <m:den>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𝑤</m:t>
                            </m:r>
                          </m:sub>
                        </m:sSub>
                        <m:r>
                          <a:rPr kumimoji="1" lang="en-US" altLang="zh-CN" b="0" i="1" smtClean="0">
                            <a:latin typeface="Cambria Math" charset="0"/>
                            <a:ea typeface="SimSun" charset="-122"/>
                            <a:cs typeface="SimSun" charset="-122"/>
                          </a:rPr>
                          <m:t>𝑊</m:t>
                        </m:r>
                      </m:den>
                    </m:f>
                  </m:oMath>
                </a14:m>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18206" y="1155888"/>
                <a:ext cx="11155588" cy="5508172"/>
              </a:xfrm>
              <a:blipFill rotWithShape="0">
                <a:blip r:embed="rId3"/>
                <a:stretch>
                  <a:fillRect l="-984" r="-6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4936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Rank</a:t>
            </a:r>
            <a:r>
              <a:rPr kumimoji="1" lang="zh-CN" altLang="en-US" dirty="0" smtClean="0"/>
              <a:t> 问题</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kumimoji="1" lang="zh-CN" altLang="en-US" dirty="0" smtClean="0"/>
              <a:t>行数问题</a:t>
            </a:r>
            <a:endParaRPr kumimoji="1" lang="en-US" altLang="zh-CN" dirty="0" smtClean="0"/>
          </a:p>
          <a:p>
            <a:pPr>
              <a:lnSpc>
                <a:spcPct val="150000"/>
              </a:lnSpc>
            </a:pPr>
            <a:r>
              <a:rPr kumimoji="1" lang="zh-CN" altLang="en-US" dirty="0" smtClean="0"/>
              <a:t>内容问题</a:t>
            </a:r>
            <a:endParaRPr kumimoji="1" lang="en-US" altLang="zh-CN" dirty="0" smtClean="0"/>
          </a:p>
          <a:p>
            <a:pPr lvl="1">
              <a:lnSpc>
                <a:spcPct val="150000"/>
              </a:lnSpc>
            </a:pPr>
            <a:r>
              <a:rPr kumimoji="1" lang="zh-CN" altLang="en-US" dirty="0" smtClean="0"/>
              <a:t>提示“提交数据不正确”，一般就是提交的内容中包含了非法字符，比如一些奇怪的</a:t>
            </a:r>
            <a:r>
              <a:rPr kumimoji="1" lang="en-US" altLang="zh-CN" dirty="0" smtClean="0"/>
              <a:t>non-</a:t>
            </a:r>
            <a:r>
              <a:rPr kumimoji="1" lang="en-US" altLang="zh-CN" dirty="0" err="1" smtClean="0"/>
              <a:t>ascii</a:t>
            </a:r>
            <a:r>
              <a:rPr kumimoji="1" lang="zh-CN" altLang="en-US" dirty="0" smtClean="0"/>
              <a:t>字符，再比如</a:t>
            </a:r>
            <a:r>
              <a:rPr kumimoji="1" lang="zh-CN" altLang="en-US" smtClean="0"/>
              <a:t>小数点，标点符号</a:t>
            </a:r>
            <a:endParaRPr kumimoji="1" lang="en-US" altLang="zh-CN" dirty="0" smtClean="0"/>
          </a:p>
          <a:p>
            <a:pPr lvl="1">
              <a:lnSpc>
                <a:spcPct val="150000"/>
              </a:lnSpc>
            </a:pPr>
            <a:r>
              <a:rPr kumimoji="1" lang="zh-CN" altLang="en-US" dirty="0" smtClean="0"/>
              <a:t>该输出</a:t>
            </a:r>
            <a:r>
              <a:rPr kumimoji="1" lang="en-US" altLang="zh-CN" dirty="0"/>
              <a:t> </a:t>
            </a:r>
            <a:r>
              <a:rPr kumimoji="1" lang="en-US" altLang="zh-CN" dirty="0" smtClean="0"/>
              <a:t>1 </a:t>
            </a:r>
            <a:r>
              <a:rPr kumimoji="1" lang="zh-CN" altLang="en-US" dirty="0" smtClean="0"/>
              <a:t>的地方，输出成了 </a:t>
            </a:r>
            <a:r>
              <a:rPr kumimoji="1" lang="en-US" altLang="zh-CN" dirty="0" smtClean="0"/>
              <a:t>11</a:t>
            </a:r>
          </a:p>
          <a:p>
            <a:pPr>
              <a:lnSpc>
                <a:spcPct val="150000"/>
              </a:lnSpc>
            </a:pPr>
            <a:r>
              <a:rPr kumimoji="1" lang="zh-CN" altLang="en-US" dirty="0" smtClean="0"/>
              <a:t>全猜一个答案</a:t>
            </a:r>
            <a:endParaRPr kumimoji="1" lang="en-US" altLang="zh-CN" dirty="0" smtClean="0"/>
          </a:p>
          <a:p>
            <a:pPr>
              <a:lnSpc>
                <a:spcPct val="150000"/>
              </a:lnSpc>
            </a:pPr>
            <a:r>
              <a:rPr kumimoji="1" lang="zh-CN" altLang="en-US" dirty="0" smtClean="0"/>
              <a:t>命名的</a:t>
            </a:r>
            <a:r>
              <a:rPr kumimoji="1" lang="en-US" altLang="zh-CN" dirty="0"/>
              <a:t> </a:t>
            </a:r>
            <a:r>
              <a:rPr kumimoji="1" lang="en-US" altLang="zh-CN" dirty="0" smtClean="0"/>
              <a:t>v </a:t>
            </a:r>
            <a:r>
              <a:rPr kumimoji="1" lang="zh-CN" altLang="en-US" dirty="0" smtClean="0"/>
              <a:t>不是小写的</a:t>
            </a:r>
            <a:endParaRPr kumimoji="1" lang="en-US" altLang="zh-CN" dirty="0" smtClean="0"/>
          </a:p>
        </p:txBody>
      </p:sp>
    </p:spTree>
    <p:extLst>
      <p:ext uri="{BB962C8B-B14F-4D97-AF65-F5344CB8AC3E}">
        <p14:creationId xmlns:p14="http://schemas.microsoft.com/office/powerpoint/2010/main" val="146028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18206" y="1155888"/>
                <a:ext cx="11155588" cy="5508172"/>
              </a:xfrm>
            </p:spPr>
            <p:txBody>
              <a:bodyPr>
                <a:normAutofit/>
              </a:bodyPr>
              <a:lstStyle/>
              <a:p>
                <a:pPr marL="0" indent="0" algn="ctr">
                  <a:lnSpc>
                    <a:spcPct val="150000"/>
                  </a:lnSpc>
                  <a:buNone/>
                </a:pPr>
                <a:r>
                  <a:rPr kumimoji="1" lang="en-US" altLang="zh-CN" i="1" dirty="0" smtClean="0">
                    <a:ea typeface="SimSun" charset="-122"/>
                    <a:cs typeface="SimSun" charset="-122"/>
                  </a:rPr>
                  <a:t>maximize</a:t>
                </a:r>
                <a:r>
                  <a:rPr kumimoji="1" lang="zh-CN" altLang="en-US" i="1" dirty="0" smtClean="0">
                    <a:ea typeface="SimSun" charset="-122"/>
                    <a:cs typeface="SimSun" charset="-122"/>
                  </a:rPr>
                  <a:t> </a:t>
                </a:r>
                <a14:m>
                  <m:oMath xmlns:m="http://schemas.openxmlformats.org/officeDocument/2006/math">
                    <m:f>
                      <m:fPr>
                        <m:ctrlPr>
                          <a:rPr kumimoji="1" lang="en-US" altLang="zh-CN" i="1">
                            <a:latin typeface="Cambria Math" charset="0"/>
                            <a:ea typeface="SimSun" charset="-122"/>
                            <a:cs typeface="SimSun" charset="-122"/>
                          </a:rPr>
                        </m:ctrlPr>
                      </m:fPr>
                      <m:num>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b="0" i="1" smtClean="0">
                            <a:latin typeface="Cambria Math" charset="0"/>
                            <a:ea typeface="SimSun" charset="-122"/>
                            <a:cs typeface="SimSun" charset="-122"/>
                          </a:rPr>
                          <m:t>𝑊</m:t>
                        </m:r>
                      </m:num>
                      <m:den>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𝑤</m:t>
                            </m:r>
                          </m:sub>
                        </m:sSub>
                        <m:r>
                          <a:rPr kumimoji="1" lang="en-US" altLang="zh-CN" b="0" i="1" smtClean="0">
                            <a:latin typeface="Cambria Math" charset="0"/>
                            <a:ea typeface="SimSun" charset="-122"/>
                            <a:cs typeface="SimSun" charset="-122"/>
                          </a:rPr>
                          <m:t>𝑊</m:t>
                        </m:r>
                      </m:den>
                    </m:f>
                  </m:oMath>
                </a14:m>
                <a:r>
                  <a:rPr kumimoji="1" lang="zh-CN" altLang="en-US" i="1" dirty="0" smtClean="0">
                    <a:ea typeface="SimSun" charset="-122"/>
                    <a:cs typeface="SimSun" charset="-122"/>
                  </a:rPr>
                  <a:t> </a:t>
                </a:r>
                <a:r>
                  <a:rPr kumimoji="1" lang="zh-CN" altLang="en-US" dirty="0" smtClean="0">
                    <a:ea typeface="SimSun" charset="-122"/>
                    <a:cs typeface="SimSun" charset="-122"/>
                  </a:rPr>
                  <a:t> </a:t>
                </a:r>
                <a:endParaRPr kumimoji="1" lang="en-US" altLang="zh-CN" dirty="0" smtClean="0">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利用跟之前一样的对分母的限制以及拉格朗日法，我们可以得到：</a:t>
                </a:r>
                <a:endParaRPr kumimoji="1" lang="en-US" altLang="zh-CN" dirty="0" smtClean="0">
                  <a:latin typeface="Times New Roman" panose="02020603050405020304" pitchFamily="18" charset="0"/>
                  <a:ea typeface="SimSun" charset="-122"/>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kumimoji="1" lang="en-US" altLang="zh-CN" i="1">
                              <a:latin typeface="Cambria Math" charset="0"/>
                              <a:ea typeface="SimSun" charset="-122"/>
                              <a:cs typeface="SimSun" charset="-122"/>
                            </a:rPr>
                          </m:ctrlPr>
                        </m:sSubPr>
                        <m:e>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𝑤</m:t>
                              </m:r>
                            </m:sub>
                            <m:sup>
                              <m:r>
                                <a:rPr kumimoji="1" lang="en-US" altLang="zh-CN" i="1">
                                  <a:latin typeface="Cambria Math" panose="02040503050406030204" pitchFamily="18" charset="0"/>
                                  <a:ea typeface="SimSun" charset="-122"/>
                                  <a:cs typeface="SimSun" charset="-122"/>
                                </a:rPr>
                                <m:t>−1</m:t>
                              </m:r>
                            </m:sup>
                          </m:sSubSup>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i="1">
                          <a:latin typeface="Cambria Math" panose="02040503050406030204" pitchFamily="18" charset="0"/>
                          <a:ea typeface="SimSun" charset="-122"/>
                          <a:cs typeface="SimSun" charset="-122"/>
                        </a:rPr>
                        <m:t>𝑤</m:t>
                      </m:r>
                      <m:r>
                        <a:rPr kumimoji="1" lang="en-US" altLang="zh-CN" i="1">
                          <a:latin typeface="Cambria Math" panose="02040503050406030204" pitchFamily="18" charset="0"/>
                          <a:ea typeface="SimSun" charset="-122"/>
                          <a:cs typeface="SimSun" charset="-122"/>
                        </a:rPr>
                        <m:t>=</m:t>
                      </m:r>
                      <m:r>
                        <a:rPr kumimoji="1" lang="en-US" altLang="zh-CN" i="1">
                          <a:latin typeface="Cambria Math" panose="02040503050406030204" pitchFamily="18" charset="0"/>
                          <a:ea typeface="SimSun" charset="-122"/>
                          <a:cs typeface="SimSun" charset="-122"/>
                        </a:rPr>
                        <m:t>𝜆</m:t>
                      </m:r>
                      <m:r>
                        <a:rPr kumimoji="1" lang="en-US" altLang="zh-CN" i="1">
                          <a:latin typeface="Cambria Math" panose="02040503050406030204" pitchFamily="18" charset="0"/>
                          <a:ea typeface="SimSun" charset="-122"/>
                          <a:cs typeface="SimSun" charset="-122"/>
                        </a:rPr>
                        <m:t>𝑤</m:t>
                      </m:r>
                    </m:oMath>
                  </m:oMathPara>
                </a14:m>
                <a:endParaRPr kumimoji="1" lang="en-US" altLang="zh-CN" dirty="0">
                  <a:latin typeface="SimSun" charset="-122"/>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跟之前一样，</a:t>
                </a:r>
                <a:r>
                  <a:rPr kumimoji="1" lang="zh-CN" altLang="en-US" b="1" dirty="0" smtClean="0">
                    <a:latin typeface="Times New Roman" panose="02020603050405020304" pitchFamily="18" charset="0"/>
                    <a:ea typeface="SimSun" charset="-122"/>
                    <a:cs typeface="Times New Roman" panose="02020603050405020304" pitchFamily="18" charset="0"/>
                  </a:rPr>
                  <a:t>求解特征值和特征向量</a:t>
                </a:r>
                <a:r>
                  <a:rPr kumimoji="1" lang="zh-CN" altLang="en-US" dirty="0" smtClean="0">
                    <a:latin typeface="Times New Roman" panose="02020603050405020304" pitchFamily="18" charset="0"/>
                    <a:ea typeface="SimSun" charset="-122"/>
                    <a:cs typeface="Times New Roman" panose="02020603050405020304" pitchFamily="18" charset="0"/>
                  </a:rPr>
                  <a:t>，前</a:t>
                </a:r>
                <a:r>
                  <a:rPr kumimoji="1" lang="zh-CN" altLang="en-US" dirty="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大的特征向量，就是我们需要的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个 </a:t>
                </a:r>
                <a:r>
                  <a:rPr kumimoji="1" lang="en-US" altLang="zh-CN" i="1" dirty="0" smtClean="0">
                    <a:latin typeface="Times New Roman" panose="02020603050405020304" pitchFamily="18" charset="0"/>
                    <a:ea typeface="SimSun" charset="-122"/>
                    <a:cs typeface="Times New Roman" panose="02020603050405020304" pitchFamily="18" charset="0"/>
                  </a:rPr>
                  <a:t>w</a:t>
                </a:r>
                <a:r>
                  <a:rPr kumimoji="1" lang="zh-CN" altLang="en-US" dirty="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向量</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利用投影公式找到 </a:t>
                </a:r>
                <a:r>
                  <a:rPr kumimoji="1" lang="en-US" altLang="zh-CN" dirty="0" smtClean="0">
                    <a:latin typeface="Times New Roman" panose="02020603050405020304" pitchFamily="18" charset="0"/>
                    <a:ea typeface="SimSun" charset="-122"/>
                    <a:cs typeface="Times New Roman" panose="02020603050405020304" pitchFamily="18" charset="0"/>
                  </a:rPr>
                  <a:t>y</a:t>
                </a:r>
                <a:r>
                  <a:rPr kumimoji="1" lang="zh-CN" altLang="en-US" dirty="0" smtClean="0">
                    <a:latin typeface="Times New Roman" panose="02020603050405020304" pitchFamily="18" charset="0"/>
                    <a:ea typeface="SimSun" charset="-122"/>
                    <a:cs typeface="Times New Roman" panose="02020603050405020304" pitchFamily="18" charset="0"/>
                  </a:rPr>
                  <a:t>，就是降到</a:t>
                </a:r>
                <a:r>
                  <a:rPr kumimoji="1" lang="zh-CN" altLang="en-US" dirty="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维的结果</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18206" y="1155888"/>
                <a:ext cx="11155588" cy="5508172"/>
              </a:xfrm>
              <a:blipFill rotWithShape="0">
                <a:blip r:embed="rId3"/>
                <a:stretch>
                  <a:fillRect l="-9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1414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kumimoji="1" lang="zh-CN" altLang="en-US" dirty="0" smtClean="0"/>
              <a:t>主题模型中的一种</a:t>
            </a:r>
            <a:endParaRPr kumimoji="1" lang="en-US" altLang="zh-CN" dirty="0" smtClean="0"/>
          </a:p>
          <a:p>
            <a:pPr>
              <a:lnSpc>
                <a:spcPct val="150000"/>
              </a:lnSpc>
            </a:pPr>
            <a:r>
              <a:rPr kumimoji="1" lang="zh-CN" altLang="en-US" dirty="0" smtClean="0"/>
              <a:t>不要跟前面的线性判别分析搞混了，这是两种完全不同的模型</a:t>
            </a:r>
            <a:endParaRPr kumimoji="1" lang="en-US" altLang="zh-CN" dirty="0" smtClean="0"/>
          </a:p>
          <a:p>
            <a:pPr>
              <a:lnSpc>
                <a:spcPct val="150000"/>
              </a:lnSpc>
            </a:pPr>
            <a:r>
              <a:rPr kumimoji="1" lang="zh-CN" altLang="en-US" dirty="0" smtClean="0"/>
              <a:t>也可以算是一种降维模型</a:t>
            </a:r>
            <a:endParaRPr kumimoji="1" lang="en-US" altLang="zh-CN" dirty="0" smtClean="0"/>
          </a:p>
          <a:p>
            <a:pPr>
              <a:lnSpc>
                <a:spcPct val="150000"/>
              </a:lnSpc>
            </a:pPr>
            <a:r>
              <a:rPr kumimoji="1" lang="zh-CN" altLang="en-US" dirty="0" smtClean="0"/>
              <a:t>用户指定个数的主题 </a:t>
            </a:r>
            <a:r>
              <a:rPr kumimoji="1" lang="en-US" altLang="zh-CN" dirty="0" smtClean="0"/>
              <a:t>K</a:t>
            </a:r>
            <a:r>
              <a:rPr kumimoji="1" lang="zh-CN" altLang="en-US" dirty="0" smtClean="0"/>
              <a:t>，文本的每个单词分配到某个主题下</a:t>
            </a:r>
            <a:endParaRPr kumimoji="1" lang="en-US" altLang="zh-CN" dirty="0" smtClean="0"/>
          </a:p>
          <a:p>
            <a:pPr>
              <a:lnSpc>
                <a:spcPct val="150000"/>
              </a:lnSpc>
            </a:pPr>
            <a:r>
              <a:rPr kumimoji="1" lang="zh-CN" altLang="en-US" dirty="0" smtClean="0"/>
              <a:t>在迭代过程中，每个单词所属的主题会根据计算的概率进行改变</a:t>
            </a:r>
            <a:endParaRPr kumimoji="1" lang="en-US" altLang="zh-CN" dirty="0" smtClean="0"/>
          </a:p>
          <a:p>
            <a:pPr>
              <a:lnSpc>
                <a:spcPct val="150000"/>
              </a:lnSpc>
            </a:pPr>
            <a:r>
              <a:rPr kumimoji="1" lang="zh-CN" altLang="en-US" dirty="0" smtClean="0"/>
              <a:t>最终用该主题的单词数占全文总词数的比例作为该主题的概率，将文本表示成一个主题概率的向量（</a:t>
            </a:r>
            <a:r>
              <a:rPr kumimoji="1" lang="en-US" altLang="zh-CN" dirty="0" smtClean="0"/>
              <a:t>K</a:t>
            </a:r>
            <a:r>
              <a:rPr kumimoji="1" lang="zh-CN" altLang="en-US" dirty="0" smtClean="0"/>
              <a:t>维）</a:t>
            </a:r>
            <a:endParaRPr kumimoji="1" lang="zh-CN" altLang="en-US" dirty="0"/>
          </a:p>
        </p:txBody>
      </p:sp>
    </p:spTree>
    <p:extLst>
      <p:ext uri="{BB962C8B-B14F-4D97-AF65-F5344CB8AC3E}">
        <p14:creationId xmlns:p14="http://schemas.microsoft.com/office/powerpoint/2010/main" val="1250053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54200"/>
                <a:ext cx="10515600" cy="4351338"/>
              </a:xfrm>
            </p:spPr>
            <p:txBody>
              <a:bodyPr>
                <a:normAutofit lnSpcReduction="10000"/>
              </a:bodyPr>
              <a:lstStyle/>
              <a:p>
                <a:pPr>
                  <a:lnSpc>
                    <a:spcPct val="150000"/>
                  </a:lnSpc>
                </a:pPr>
                <a:r>
                  <a:rPr kumimoji="1" lang="zh-CN" altLang="en-US" dirty="0" smtClean="0"/>
                  <a:t>初始化：为 </a:t>
                </a:r>
                <a:r>
                  <a:rPr kumimoji="1" lang="en-US" altLang="zh-CN" dirty="0" smtClean="0"/>
                  <a:t>N</a:t>
                </a:r>
                <a:r>
                  <a:rPr kumimoji="1" lang="zh-CN" altLang="en-US" dirty="0" smtClean="0"/>
                  <a:t> 个单词，随机初始化对应的主题，比如 </a:t>
                </a:r>
                <a:r>
                  <a:rPr kumimoji="1" lang="en-US" altLang="zh-CN" dirty="0" smtClean="0"/>
                  <a:t>K</a:t>
                </a:r>
                <a:r>
                  <a:rPr kumimoji="1" lang="zh-CN" altLang="en-US" dirty="0" smtClean="0"/>
                  <a:t> </a:t>
                </a:r>
                <a:r>
                  <a:rPr kumimoji="1" lang="en-US" altLang="zh-CN" dirty="0" smtClean="0"/>
                  <a:t>=</a:t>
                </a:r>
                <a:r>
                  <a:rPr kumimoji="1" lang="zh-CN" altLang="en-US" dirty="0" smtClean="0"/>
                  <a:t> </a:t>
                </a:r>
                <a:r>
                  <a:rPr kumimoji="1" lang="en-US" altLang="zh-CN" dirty="0" smtClean="0"/>
                  <a:t>3</a:t>
                </a:r>
                <a:r>
                  <a:rPr kumimoji="1" lang="zh-CN" altLang="en-US" dirty="0" smtClean="0"/>
                  <a:t>：</a:t>
                </a:r>
                <a:endParaRPr kumimoji="1" lang="en-US" altLang="zh-CN" dirty="0" smtClean="0"/>
              </a:p>
              <a:p>
                <a:pPr>
                  <a:lnSpc>
                    <a:spcPct val="150000"/>
                  </a:lnSpc>
                </a:pPr>
                <a:endParaRPr kumimoji="1" lang="en-US" altLang="zh-CN" dirty="0" smtClean="0"/>
              </a:p>
              <a:p>
                <a:pPr>
                  <a:lnSpc>
                    <a:spcPct val="150000"/>
                  </a:lnSpc>
                </a:pPr>
                <a:endParaRPr kumimoji="1" lang="en-US" altLang="zh-CN" dirty="0"/>
              </a:p>
              <a:p>
                <a:pPr>
                  <a:lnSpc>
                    <a:spcPct val="150000"/>
                  </a:lnSpc>
                </a:pPr>
                <a:r>
                  <a:rPr kumimoji="1" lang="zh-CN" altLang="en-US" dirty="0" smtClean="0"/>
                  <a:t>基于采样方式的迭代公式：</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𝑤</m:t>
                              </m:r>
                            </m:sub>
                          </m:sSub>
                          <m:r>
                            <a:rPr kumimoji="1" lang="en-US" altLang="zh-CN" b="0" i="1" smtClean="0">
                              <a:latin typeface="Cambria Math" charset="0"/>
                            </a:rPr>
                            <m:t>=</m:t>
                          </m:r>
                          <m:r>
                            <a:rPr kumimoji="1" lang="en-US" altLang="zh-CN" b="0" i="1" smtClean="0">
                              <a:latin typeface="Cambria Math" charset="0"/>
                            </a:rPr>
                            <m:t>𝑘</m:t>
                          </m:r>
                        </m:e>
                        <m:e>
                          <m:sSub>
                            <m:sSubPr>
                              <m:ctrlPr>
                                <a:rPr kumimoji="1" lang="en-US" altLang="zh-CN" b="0" i="1" smtClean="0">
                                  <a:latin typeface="Cambria Math" charset="0"/>
                                </a:rPr>
                              </m:ctrlPr>
                            </m:sSubPr>
                            <m:e>
                              <m:r>
                                <a:rPr kumimoji="1" lang="en-US" altLang="zh-CN" b="1" i="1" smtClean="0">
                                  <a:latin typeface="Cambria Math" charset="0"/>
                                </a:rPr>
                                <m:t>𝒁</m:t>
                              </m:r>
                            </m:e>
                            <m:sub>
                              <m:r>
                                <a:rPr kumimoji="1" lang="en-US" altLang="zh-CN" b="0" i="1" smtClean="0">
                                  <a:latin typeface="Cambria Math" charset="0"/>
                                </a:rPr>
                                <m:t>−</m:t>
                              </m:r>
                              <m:r>
                                <a:rPr kumimoji="1" lang="en-US" altLang="zh-CN" b="0" i="1" smtClean="0">
                                  <a:latin typeface="Cambria Math" charset="0"/>
                                </a:rPr>
                                <m:t>𝑤</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1" i="1" smtClean="0">
                                  <a:latin typeface="Cambria Math" charset="0"/>
                                </a:rPr>
                                <m:t>𝑾</m:t>
                              </m:r>
                            </m:e>
                            <m:sub>
                              <m:r>
                                <a:rPr kumimoji="1" lang="en-US" altLang="zh-CN" b="0" i="1" smtClean="0">
                                  <a:latin typeface="Cambria Math" charset="0"/>
                                </a:rPr>
                                <m:t>−</m:t>
                              </m:r>
                              <m:r>
                                <a:rPr kumimoji="1" lang="en-US" altLang="zh-CN" b="0" i="1" smtClean="0">
                                  <a:latin typeface="Cambria Math" charset="0"/>
                                </a:rPr>
                                <m:t>𝑤</m:t>
                              </m:r>
                            </m:sub>
                          </m:sSub>
                        </m:e>
                      </m:d>
                      <m:r>
                        <a:rPr kumimoji="1" lang="en-US" altLang="zh-CN" b="0" i="1" smtClean="0">
                          <a:latin typeface="Cambria Math" charset="0"/>
                        </a:rPr>
                        <m:t>=</m:t>
                      </m:r>
                      <m:f>
                        <m:fPr>
                          <m:ctrlPr>
                            <a:rPr kumimoji="1" lang="en-US" altLang="zh-CN" b="0" i="1" smtClean="0">
                              <a:latin typeface="Cambria Math" charset="0"/>
                            </a:rPr>
                          </m:ctrlPr>
                        </m:fPr>
                        <m:num>
                          <m:sSubSup>
                            <m:sSubSupPr>
                              <m:ctrlPr>
                                <a:rPr kumimoji="1" lang="en-US" altLang="zh-CN" b="0" i="1" smtClean="0">
                                  <a:latin typeface="Cambria Math" charset="0"/>
                                </a:rPr>
                              </m:ctrlPr>
                            </m:sSubSupPr>
                            <m:e>
                              <m:r>
                                <a:rPr kumimoji="1" lang="en-US" altLang="zh-CN" b="0" i="1" smtClean="0">
                                  <a:latin typeface="Cambria Math" charset="0"/>
                                </a:rPr>
                                <m:t>𝑁</m:t>
                              </m:r>
                            </m:e>
                            <m:sub>
                              <m:r>
                                <a:rPr kumimoji="1" lang="en-US" altLang="zh-CN" b="0" i="1" smtClean="0">
                                  <a:latin typeface="Cambria Math" charset="0"/>
                                </a:rPr>
                                <m:t>𝑘</m:t>
                              </m:r>
                            </m:sub>
                            <m:sup>
                              <m:r>
                                <a:rPr kumimoji="1" lang="en-US" altLang="zh-CN" b="0" i="1" smtClean="0">
                                  <a:latin typeface="Cambria Math" charset="0"/>
                                </a:rPr>
                                <m:t>−</m:t>
                              </m:r>
                              <m:r>
                                <a:rPr kumimoji="1" lang="en-US" altLang="zh-CN" b="0" i="1" smtClean="0">
                                  <a:latin typeface="Cambria Math" charset="0"/>
                                </a:rPr>
                                <m:t>𝑤</m:t>
                              </m:r>
                            </m:sup>
                          </m:sSubSup>
                          <m:r>
                            <a:rPr kumimoji="1" lang="en-US" altLang="zh-CN" b="0" i="1" smtClean="0">
                              <a:latin typeface="Cambria Math" charset="0"/>
                            </a:rPr>
                            <m:t>+</m:t>
                          </m:r>
                          <m:r>
                            <a:rPr kumimoji="1" lang="en-US" altLang="zh-CN" b="0" i="1" smtClean="0">
                              <a:latin typeface="Cambria Math" charset="0"/>
                            </a:rPr>
                            <m:t>𝛼</m:t>
                          </m:r>
                        </m:num>
                        <m:den>
                          <m:r>
                            <a:rPr kumimoji="1" lang="en-US" altLang="zh-CN" b="0" i="1" smtClean="0">
                              <a:latin typeface="Cambria Math" charset="0"/>
                            </a:rPr>
                            <m:t>𝑁</m:t>
                          </m:r>
                          <m:r>
                            <a:rPr kumimoji="1" lang="en-US" altLang="zh-CN" b="0" i="1" smtClean="0">
                              <a:latin typeface="Cambria Math" charset="0"/>
                            </a:rPr>
                            <m:t>+</m:t>
                          </m:r>
                          <m:r>
                            <a:rPr kumimoji="1" lang="en-US" altLang="zh-CN" b="0" i="1" smtClean="0">
                              <a:latin typeface="Cambria Math" charset="0"/>
                            </a:rPr>
                            <m:t>𝐾</m:t>
                          </m:r>
                          <m:r>
                            <a:rPr kumimoji="1" lang="en-US" altLang="zh-CN" b="0" i="1" smtClean="0">
                              <a:latin typeface="Cambria Math" charset="0"/>
                            </a:rPr>
                            <m:t>𝛼</m:t>
                          </m:r>
                        </m:den>
                      </m:f>
                      <m:r>
                        <a:rPr kumimoji="1" lang="en-US" altLang="zh-CN" dirty="0">
                          <a:ea typeface="Cambria Math" charset="0"/>
                          <a:cs typeface="Cambria Math" charset="0"/>
                        </a:rPr>
                        <m:t>∙</m:t>
                      </m:r>
                      <m:f>
                        <m:fPr>
                          <m:ctrlPr>
                            <a:rPr kumimoji="1" lang="en-US" altLang="zh-CN" b="0" i="0" dirty="0" smtClean="0">
                              <a:latin typeface="Cambria Math" charset="0"/>
                              <a:ea typeface="Cambria Math" charset="0"/>
                              <a:cs typeface="Cambria Math" charset="0"/>
                            </a:rPr>
                          </m:ctrlPr>
                        </m:fPr>
                        <m:num>
                          <m:sSubSup>
                            <m:sSubSupPr>
                              <m:ctrlPr>
                                <a:rPr kumimoji="1" lang="en-US" altLang="zh-CN" b="0" i="1" dirty="0" smtClean="0">
                                  <a:latin typeface="Cambria Math" charset="0"/>
                                  <a:ea typeface="Cambria Math" charset="0"/>
                                  <a:cs typeface="Cambria Math" charset="0"/>
                                </a:rPr>
                              </m:ctrlPr>
                            </m:sSubSupPr>
                            <m:e>
                              <m:r>
                                <a:rPr kumimoji="1" lang="en-US" altLang="zh-CN" b="0" i="1" dirty="0" smtClean="0">
                                  <a:latin typeface="Cambria Math" charset="0"/>
                                  <a:ea typeface="Cambria Math" charset="0"/>
                                  <a:cs typeface="Cambria Math" charset="0"/>
                                </a:rPr>
                                <m:t>𝑁</m:t>
                              </m:r>
                            </m:e>
                            <m:sub>
                              <m:r>
                                <a:rPr kumimoji="1" lang="en-US" altLang="zh-CN" b="0" i="1" dirty="0" smtClean="0">
                                  <a:latin typeface="Cambria Math" charset="0"/>
                                  <a:ea typeface="Cambria Math" charset="0"/>
                                  <a:cs typeface="Cambria Math" charset="0"/>
                                </a:rPr>
                                <m:t>𝑤</m:t>
                              </m:r>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𝑘</m:t>
                              </m:r>
                            </m:sub>
                            <m: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𝑤</m:t>
                              </m:r>
                            </m:sup>
                          </m:sSubSup>
                          <m:r>
                            <a:rPr kumimoji="1" lang="en-US" altLang="zh-CN" b="0" i="0"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𝛽</m:t>
                          </m:r>
                        </m:num>
                        <m:den>
                          <m:sSubSup>
                            <m:sSubSupPr>
                              <m:ctrlPr>
                                <a:rPr kumimoji="1" lang="en-US" altLang="zh-CN" b="0" i="1" dirty="0" smtClean="0">
                                  <a:latin typeface="Cambria Math" charset="0"/>
                                  <a:ea typeface="Cambria Math" charset="0"/>
                                  <a:cs typeface="Cambria Math" charset="0"/>
                                </a:rPr>
                              </m:ctrlPr>
                            </m:sSubSupPr>
                            <m:e>
                              <m:r>
                                <a:rPr kumimoji="1" lang="en-US" altLang="zh-CN" b="0" i="1" dirty="0" smtClean="0">
                                  <a:latin typeface="Cambria Math" charset="0"/>
                                  <a:ea typeface="Cambria Math" charset="0"/>
                                  <a:cs typeface="Cambria Math" charset="0"/>
                                </a:rPr>
                                <m:t>𝑁</m:t>
                              </m:r>
                            </m:e>
                            <m:sub>
                              <m:r>
                                <a:rPr kumimoji="1" lang="en-US" altLang="zh-CN" b="0" i="1" dirty="0" smtClean="0">
                                  <a:latin typeface="Cambria Math" charset="0"/>
                                  <a:ea typeface="Cambria Math" charset="0"/>
                                  <a:cs typeface="Cambria Math" charset="0"/>
                                </a:rPr>
                                <m:t>𝑘</m:t>
                              </m:r>
                            </m:sub>
                            <m: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𝑤</m:t>
                              </m:r>
                            </m:sup>
                          </m:sSub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𝑉</m:t>
                          </m:r>
                          <m:r>
                            <a:rPr kumimoji="1" lang="en-US" altLang="zh-CN" b="0" i="1" dirty="0" smtClean="0">
                              <a:latin typeface="Cambria Math" charset="0"/>
                              <a:ea typeface="Cambria Math" charset="0"/>
                              <a:cs typeface="Cambria Math" charset="0"/>
                            </a:rPr>
                            <m:t>𝛽</m:t>
                          </m:r>
                        </m:den>
                      </m:f>
                    </m:oMath>
                  </m:oMathPara>
                </a14:m>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54200"/>
                <a:ext cx="10515600" cy="4351338"/>
              </a:xfrm>
              <a:blipFill rotWithShape="0">
                <a:blip r:embed="rId3"/>
                <a:stretch>
                  <a:fillRect l="-1043"/>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70349361"/>
              </p:ext>
            </p:extLst>
          </p:nvPr>
        </p:nvGraphicFramePr>
        <p:xfrm>
          <a:off x="2814635" y="2714624"/>
          <a:ext cx="6557967" cy="1185864"/>
        </p:xfrm>
        <a:graphic>
          <a:graphicData uri="http://schemas.openxmlformats.org/drawingml/2006/table">
            <a:tbl>
              <a:tblPr firstRow="1" bandRow="1">
                <a:tableStyleId>{F5AB1C69-6EDB-4FF4-983F-18BD219EF322}</a:tableStyleId>
              </a:tblPr>
              <a:tblGrid>
                <a:gridCol w="1229847"/>
                <a:gridCol w="888020"/>
                <a:gridCol w="888020"/>
                <a:gridCol w="888020"/>
                <a:gridCol w="888020"/>
                <a:gridCol w="888020"/>
                <a:gridCol w="888020"/>
              </a:tblGrid>
              <a:tr h="588843">
                <a:tc>
                  <a:txBody>
                    <a:bodyPr/>
                    <a:lstStyle/>
                    <a:p>
                      <a:pPr algn="ctr"/>
                      <a:r>
                        <a:rPr lang="en-US" altLang="zh-CN" sz="2800" dirty="0" smtClean="0">
                          <a:latin typeface="Times New Roman" charset="0"/>
                          <a:ea typeface="Times New Roman" charset="0"/>
                          <a:cs typeface="Times New Roman" charset="0"/>
                        </a:rPr>
                        <a:t>Word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b</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c</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e</a:t>
                      </a:r>
                      <a:endParaRPr lang="zh-CN" altLang="en-US" sz="2800" dirty="0">
                        <a:latin typeface="Times New Roman" charset="0"/>
                        <a:ea typeface="Times New Roman" charset="0"/>
                        <a:cs typeface="Times New Roman" charset="0"/>
                      </a:endParaRPr>
                    </a:p>
                  </a:txBody>
                  <a:tcPr anchor="ctr"/>
                </a:tc>
              </a:tr>
              <a:tr h="597021">
                <a:tc>
                  <a:txBody>
                    <a:bodyPr/>
                    <a:lstStyle/>
                    <a:p>
                      <a:pPr algn="ctr"/>
                      <a:r>
                        <a:rPr lang="en-US" altLang="zh-CN" sz="2800" b="1" dirty="0" smtClean="0">
                          <a:latin typeface="Times New Roman" charset="0"/>
                          <a:ea typeface="Times New Roman" charset="0"/>
                          <a:cs typeface="Times New Roman" charset="0"/>
                        </a:rPr>
                        <a:t>Topic</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1022029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a:lnSpc>
                    <a:spcPct val="150000"/>
                  </a:lnSpc>
                </a:pPr>
                <a:r>
                  <a:rPr kumimoji="1" lang="zh-CN" altLang="en-US" dirty="0" smtClean="0"/>
                  <a:t>初始化：为 </a:t>
                </a:r>
                <a:r>
                  <a:rPr kumimoji="1" lang="en-US" altLang="zh-CN" dirty="0" smtClean="0"/>
                  <a:t>N</a:t>
                </a:r>
                <a:r>
                  <a:rPr kumimoji="1" lang="zh-CN" altLang="en-US" dirty="0" smtClean="0"/>
                  <a:t> 个单词，随机初始化对应的主题，比如 </a:t>
                </a:r>
                <a:r>
                  <a:rPr kumimoji="1" lang="en-US" altLang="zh-CN" dirty="0" smtClean="0"/>
                  <a:t>K</a:t>
                </a:r>
                <a:r>
                  <a:rPr kumimoji="1" lang="zh-CN" altLang="en-US" dirty="0" smtClean="0"/>
                  <a:t> </a:t>
                </a:r>
                <a:r>
                  <a:rPr kumimoji="1" lang="en-US" altLang="zh-CN" dirty="0" smtClean="0"/>
                  <a:t>=</a:t>
                </a:r>
                <a:r>
                  <a:rPr kumimoji="1" lang="zh-CN" altLang="en-US" dirty="0" smtClean="0"/>
                  <a:t> </a:t>
                </a:r>
                <a:r>
                  <a:rPr kumimoji="1" lang="en-US" altLang="zh-CN" dirty="0" smtClean="0"/>
                  <a:t>3</a:t>
                </a:r>
                <a:r>
                  <a:rPr kumimoji="1" lang="zh-CN" altLang="en-US" dirty="0" smtClean="0"/>
                  <a:t>：</a:t>
                </a:r>
                <a:endParaRPr kumimoji="1" lang="en-US" altLang="zh-CN" dirty="0" smtClean="0"/>
              </a:p>
              <a:p>
                <a:pPr>
                  <a:lnSpc>
                    <a:spcPct val="150000"/>
                  </a:lnSpc>
                </a:pPr>
                <a:endParaRPr kumimoji="1" lang="en-US" altLang="zh-CN" dirty="0" smtClean="0"/>
              </a:p>
              <a:p>
                <a:pPr>
                  <a:lnSpc>
                    <a:spcPct val="150000"/>
                  </a:lnSpc>
                </a:pPr>
                <a:endParaRPr kumimoji="1" lang="en-US" altLang="zh-CN" dirty="0"/>
              </a:p>
              <a:p>
                <a:pPr>
                  <a:lnSpc>
                    <a:spcPct val="150000"/>
                  </a:lnSpc>
                </a:pPr>
                <a:r>
                  <a:rPr kumimoji="1" lang="zh-CN" altLang="en-US" dirty="0" smtClean="0"/>
                  <a:t>基于采样方式的迭代公式：</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𝑎</m:t>
                              </m:r>
                            </m:sub>
                          </m:sSub>
                          <m:r>
                            <a:rPr kumimoji="1" lang="en-US" altLang="zh-CN" b="0" i="1" smtClean="0">
                              <a:latin typeface="Cambria Math" charset="0"/>
                            </a:rPr>
                            <m:t>=1</m:t>
                          </m:r>
                        </m:e>
                        <m:e>
                          <m:sSub>
                            <m:sSubPr>
                              <m:ctrlPr>
                                <a:rPr kumimoji="1" lang="en-US" altLang="zh-CN" b="0" i="1" smtClean="0">
                                  <a:latin typeface="Cambria Math" charset="0"/>
                                </a:rPr>
                              </m:ctrlPr>
                            </m:sSubPr>
                            <m:e>
                              <m:r>
                                <a:rPr kumimoji="1" lang="en-US" altLang="zh-CN" b="1" i="1" smtClean="0">
                                  <a:latin typeface="Cambria Math" charset="0"/>
                                </a:rPr>
                                <m:t>𝒁</m:t>
                              </m:r>
                            </m:e>
                            <m:sub>
                              <m:r>
                                <a:rPr kumimoji="1" lang="en-US" altLang="zh-CN" b="0" i="1" smtClean="0">
                                  <a:latin typeface="Cambria Math" charset="0"/>
                                </a:rPr>
                                <m:t>−</m:t>
                              </m:r>
                              <m:r>
                                <a:rPr kumimoji="1" lang="en-US" altLang="zh-CN" b="0" i="1" smtClean="0">
                                  <a:latin typeface="Cambria Math" charset="0"/>
                                </a:rPr>
                                <m:t>𝑤</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1" i="1" smtClean="0">
                                  <a:latin typeface="Cambria Math" charset="0"/>
                                </a:rPr>
                                <m:t>𝑾</m:t>
                              </m:r>
                            </m:e>
                            <m:sub>
                              <m:r>
                                <a:rPr kumimoji="1" lang="en-US" altLang="zh-CN" b="0" i="1" smtClean="0">
                                  <a:latin typeface="Cambria Math" charset="0"/>
                                </a:rPr>
                                <m:t>−</m:t>
                              </m:r>
                              <m:r>
                                <a:rPr kumimoji="1" lang="en-US" altLang="zh-CN" b="0" i="1" smtClean="0">
                                  <a:latin typeface="Cambria Math" charset="0"/>
                                </a:rPr>
                                <m:t>𝑤</m:t>
                              </m:r>
                            </m:sub>
                          </m:sSub>
                        </m:e>
                      </m:d>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1+</m:t>
                          </m:r>
                          <m:r>
                            <a:rPr kumimoji="1" lang="en-US" altLang="zh-CN" b="0" i="1" smtClean="0">
                              <a:latin typeface="Cambria Math" charset="0"/>
                            </a:rPr>
                            <m:t>𝛼</m:t>
                          </m:r>
                        </m:num>
                        <m:den>
                          <m:r>
                            <a:rPr kumimoji="1" lang="en-US" altLang="zh-CN" b="0" i="1" smtClean="0">
                              <a:latin typeface="Cambria Math" charset="0"/>
                            </a:rPr>
                            <m:t>6+3</m:t>
                          </m:r>
                          <m:r>
                            <a:rPr kumimoji="1" lang="en-US" altLang="zh-CN" b="0" i="1" smtClean="0">
                              <a:latin typeface="Cambria Math" charset="0"/>
                            </a:rPr>
                            <m:t>𝛼</m:t>
                          </m:r>
                        </m:den>
                      </m:f>
                      <m:r>
                        <a:rPr kumimoji="1" lang="en-US" altLang="zh-CN" dirty="0">
                          <a:ea typeface="Cambria Math" charset="0"/>
                          <a:cs typeface="Cambria Math" charset="0"/>
                        </a:rPr>
                        <m:t>∙</m:t>
                      </m:r>
                      <m:f>
                        <m:fPr>
                          <m:ctrlPr>
                            <a:rPr kumimoji="1" lang="en-US" altLang="zh-CN" b="0" i="0" dirty="0" smtClean="0">
                              <a:latin typeface="Cambria Math" charset="0"/>
                              <a:ea typeface="Cambria Math" charset="0"/>
                              <a:cs typeface="Cambria Math" charset="0"/>
                            </a:rPr>
                          </m:ctrlPr>
                        </m:fPr>
                        <m:num>
                          <m:r>
                            <a:rPr kumimoji="1" lang="en-US" altLang="zh-CN" b="0" i="1" dirty="0" smtClean="0">
                              <a:latin typeface="Cambria Math" charset="0"/>
                              <a:ea typeface="Cambria Math" charset="0"/>
                              <a:cs typeface="Cambria Math" charset="0"/>
                            </a:rPr>
                            <m:t>0</m:t>
                          </m:r>
                          <m:r>
                            <a:rPr kumimoji="1" lang="en-US" altLang="zh-CN" b="0" i="0"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𝛽</m:t>
                          </m:r>
                        </m:num>
                        <m:den>
                          <m:r>
                            <a:rPr kumimoji="1" lang="en-US" altLang="zh-CN" b="0" i="1" dirty="0" smtClean="0">
                              <a:latin typeface="Cambria Math" charset="0"/>
                              <a:ea typeface="Cambria Math" charset="0"/>
                              <a:cs typeface="Cambria Math" charset="0"/>
                            </a:rPr>
                            <m:t>1+5</m:t>
                          </m:r>
                          <m:r>
                            <a:rPr kumimoji="1" lang="en-US" altLang="zh-CN" b="0" i="1" dirty="0" smtClean="0">
                              <a:latin typeface="Cambria Math" charset="0"/>
                              <a:ea typeface="Cambria Math" charset="0"/>
                              <a:cs typeface="Cambria Math" charset="0"/>
                            </a:rPr>
                            <m:t>𝛽</m:t>
                          </m:r>
                        </m:den>
                      </m:f>
                    </m:oMath>
                  </m:oMathPara>
                </a14:m>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2814635" y="2714624"/>
          <a:ext cx="6557967" cy="1185864"/>
        </p:xfrm>
        <a:graphic>
          <a:graphicData uri="http://schemas.openxmlformats.org/drawingml/2006/table">
            <a:tbl>
              <a:tblPr firstRow="1" bandRow="1">
                <a:tableStyleId>{F5AB1C69-6EDB-4FF4-983F-18BD219EF322}</a:tableStyleId>
              </a:tblPr>
              <a:tblGrid>
                <a:gridCol w="1229847"/>
                <a:gridCol w="888020"/>
                <a:gridCol w="888020"/>
                <a:gridCol w="888020"/>
                <a:gridCol w="888020"/>
                <a:gridCol w="888020"/>
                <a:gridCol w="888020"/>
              </a:tblGrid>
              <a:tr h="588843">
                <a:tc>
                  <a:txBody>
                    <a:bodyPr/>
                    <a:lstStyle/>
                    <a:p>
                      <a:pPr algn="ctr"/>
                      <a:r>
                        <a:rPr lang="en-US" altLang="zh-CN" sz="2800" dirty="0" smtClean="0">
                          <a:latin typeface="Times New Roman" charset="0"/>
                          <a:ea typeface="Times New Roman" charset="0"/>
                          <a:cs typeface="Times New Roman" charset="0"/>
                        </a:rPr>
                        <a:t>Word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b</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c</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e</a:t>
                      </a:r>
                      <a:endParaRPr lang="zh-CN" altLang="en-US" sz="2800" dirty="0">
                        <a:latin typeface="Times New Roman" charset="0"/>
                        <a:ea typeface="Times New Roman" charset="0"/>
                        <a:cs typeface="Times New Roman" charset="0"/>
                      </a:endParaRPr>
                    </a:p>
                  </a:txBody>
                  <a:tcPr anchor="ctr"/>
                </a:tc>
              </a:tr>
              <a:tr h="597021">
                <a:tc>
                  <a:txBody>
                    <a:bodyPr/>
                    <a:lstStyle/>
                    <a:p>
                      <a:pPr algn="ctr"/>
                      <a:r>
                        <a:rPr lang="en-US" altLang="zh-CN" sz="2800" b="1" dirty="0" smtClean="0">
                          <a:latin typeface="Times New Roman" charset="0"/>
                          <a:ea typeface="Times New Roman" charset="0"/>
                          <a:cs typeface="Times New Roman" charset="0"/>
                        </a:rPr>
                        <a:t>Topic</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1443269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2943" y="1690688"/>
                <a:ext cx="10806113" cy="4351338"/>
              </a:xfrm>
            </p:spPr>
            <p:txBody>
              <a:bodyPr>
                <a:normAutofit/>
              </a:bodyPr>
              <a:lstStyle/>
              <a:p>
                <a:pPr>
                  <a:lnSpc>
                    <a:spcPct val="150000"/>
                  </a:lnSpc>
                </a:pPr>
                <a:r>
                  <a:rPr kumimoji="1" lang="zh-CN" altLang="en-US" dirty="0" smtClean="0"/>
                  <a:t>计算得到</a:t>
                </a:r>
                <a:r>
                  <a:rPr kumimoji="1" lang="zh-CN" altLang="en-US" dirty="0"/>
                  <a:t> </a:t>
                </a:r>
                <a:r>
                  <a:rPr kumimoji="1" lang="en-US" altLang="zh-CN" dirty="0" smtClean="0"/>
                  <a:t>K</a:t>
                </a:r>
                <a:r>
                  <a:rPr kumimoji="1" lang="zh-CN" altLang="en-US" dirty="0" smtClean="0"/>
                  <a:t> 个概率之后，这是某个单词下一次属于某个主题的概率</a:t>
                </a:r>
                <a:endParaRPr kumimoji="1" lang="en-US" altLang="zh-CN" dirty="0" smtClean="0"/>
              </a:p>
              <a:p>
                <a:pPr>
                  <a:lnSpc>
                    <a:spcPct val="150000"/>
                  </a:lnSpc>
                </a:pPr>
                <a:endParaRPr kumimoji="1" lang="en-US" altLang="zh-CN" dirty="0" smtClean="0"/>
              </a:p>
              <a:p>
                <a:pPr>
                  <a:lnSpc>
                    <a:spcPct val="150000"/>
                  </a:lnSpc>
                </a:pPr>
                <a:endParaRPr kumimoji="1" lang="en-US" altLang="zh-CN" dirty="0" smtClean="0"/>
              </a:p>
              <a:p>
                <a:pPr>
                  <a:lnSpc>
                    <a:spcPct val="150000"/>
                  </a:lnSpc>
                </a:pPr>
                <a:r>
                  <a:rPr kumimoji="1" lang="zh-CN" altLang="en-US" dirty="0" smtClean="0"/>
                  <a:t>不是取最大的，而是通过多项式采样的方式，采样得到该单词下一次的主题： 随机得到一个 </a:t>
                </a:r>
                <a14:m>
                  <m:oMath xmlns:m="http://schemas.openxmlformats.org/officeDocument/2006/math">
                    <m:r>
                      <a:rPr kumimoji="1" lang="en-US" altLang="zh-CN" b="0" i="1" smtClean="0">
                        <a:latin typeface="Cambria Math" charset="0"/>
                      </a:rPr>
                      <m:t>(0,</m:t>
                    </m:r>
                    <m:nary>
                      <m:naryPr>
                        <m:chr m:val="∑"/>
                        <m:limLoc m:val="subSup"/>
                        <m:ctrlPr>
                          <a:rPr kumimoji="1" lang="is-IS" altLang="zh-CN" b="0" i="1" smtClean="0">
                            <a:latin typeface="Cambria Math" charset="0"/>
                          </a:rPr>
                        </m:ctrlPr>
                      </m:naryPr>
                      <m:sub>
                        <m:r>
                          <m:rPr>
                            <m:brk m:alnAt="25"/>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𝐾</m:t>
                        </m:r>
                      </m:sup>
                      <m:e>
                        <m:sSub>
                          <m:sSubPr>
                            <m:ctrlPr>
                              <a:rPr kumimoji="1" lang="en-US" altLang="zh-CN" b="0" i="1" smtClean="0">
                                <a:latin typeface="Cambria Math" charset="0"/>
                              </a:rPr>
                            </m:ctrlPr>
                          </m:sSubPr>
                          <m:e>
                            <m:r>
                              <a:rPr kumimoji="1" lang="en-US" altLang="zh-CN" b="0" i="1" smtClean="0">
                                <a:latin typeface="Cambria Math" charset="0"/>
                              </a:rPr>
                              <m:t>𝑝</m:t>
                            </m:r>
                          </m:e>
                          <m:sub>
                            <m:r>
                              <a:rPr kumimoji="1" lang="en-US" altLang="zh-CN" b="0" i="1" smtClean="0">
                                <a:latin typeface="Cambria Math" charset="0"/>
                              </a:rPr>
                              <m:t>𝑖</m:t>
                            </m:r>
                          </m:sub>
                        </m:sSub>
                      </m:e>
                    </m:nary>
                    <m:r>
                      <a:rPr kumimoji="1" lang="en-US" altLang="zh-CN" b="0" i="1" smtClean="0">
                        <a:latin typeface="Cambria Math" charset="0"/>
                      </a:rPr>
                      <m:t>)</m:t>
                    </m:r>
                  </m:oMath>
                </a14:m>
                <a:r>
                  <a:rPr kumimoji="1" lang="zh-CN" altLang="en-US" dirty="0" smtClean="0"/>
                  <a:t> 的随机数 </a:t>
                </a:r>
                <a:r>
                  <a:rPr kumimoji="1" lang="en-US" altLang="zh-CN" b="1" i="1" dirty="0" smtClean="0"/>
                  <a:t>u</a:t>
                </a:r>
                <a:endParaRPr kumimoji="1" lang="en-US" altLang="zh-CN" b="1" i="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2943" y="1690688"/>
                <a:ext cx="10806113" cy="4351338"/>
              </a:xfrm>
              <a:blipFill rotWithShape="0">
                <a:blip r:embed="rId3"/>
                <a:stretch>
                  <a:fillRect l="-1016" r="-903"/>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026550966"/>
              </p:ext>
            </p:extLst>
          </p:nvPr>
        </p:nvGraphicFramePr>
        <p:xfrm>
          <a:off x="3943347" y="2528886"/>
          <a:ext cx="3893907" cy="1185864"/>
        </p:xfrm>
        <a:graphic>
          <a:graphicData uri="http://schemas.openxmlformats.org/drawingml/2006/table">
            <a:tbl>
              <a:tblPr firstRow="1" bandRow="1">
                <a:tableStyleId>{F5AB1C69-6EDB-4FF4-983F-18BD219EF322}</a:tableStyleId>
              </a:tblPr>
              <a:tblGrid>
                <a:gridCol w="1229847"/>
                <a:gridCol w="888020"/>
                <a:gridCol w="888020"/>
                <a:gridCol w="888020"/>
              </a:tblGrid>
              <a:tr h="588843">
                <a:tc>
                  <a:txBody>
                    <a:bodyPr/>
                    <a:lstStyle/>
                    <a:p>
                      <a:pPr algn="ctr"/>
                      <a:r>
                        <a:rPr lang="en-US" altLang="zh-CN" sz="2800" dirty="0" smtClean="0">
                          <a:latin typeface="Times New Roman" charset="0"/>
                          <a:ea typeface="Times New Roman" charset="0"/>
                          <a:cs typeface="Times New Roman" charset="0"/>
                        </a:rPr>
                        <a:t>K</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1</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2</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3</a:t>
                      </a:r>
                      <a:endParaRPr lang="zh-CN" altLang="en-US" sz="2800" dirty="0">
                        <a:latin typeface="Times New Roman" charset="0"/>
                        <a:ea typeface="Times New Roman" charset="0"/>
                        <a:cs typeface="Times New Roman" charset="0"/>
                      </a:endParaRPr>
                    </a:p>
                  </a:txBody>
                  <a:tcPr anchor="ctr"/>
                </a:tc>
              </a:tr>
              <a:tr h="597021">
                <a:tc>
                  <a:txBody>
                    <a:bodyPr/>
                    <a:lstStyle/>
                    <a:p>
                      <a:pPr algn="ctr"/>
                      <a:r>
                        <a:rPr lang="en-US" altLang="zh-CN" sz="2800" b="1" dirty="0" err="1" smtClean="0">
                          <a:latin typeface="Times New Roman" charset="0"/>
                          <a:ea typeface="Times New Roman" charset="0"/>
                          <a:cs typeface="Times New Roman" charset="0"/>
                        </a:rPr>
                        <a:t>Prob</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i="1" dirty="0" smtClean="0">
                          <a:latin typeface="Times New Roman" charset="0"/>
                          <a:ea typeface="Times New Roman" charset="0"/>
                          <a:cs typeface="Times New Roman" charset="0"/>
                        </a:rPr>
                        <a:t>p</a:t>
                      </a:r>
                      <a:r>
                        <a:rPr lang="en-US" altLang="zh-CN" sz="2800" b="1" i="1" baseline="-25000" dirty="0" smtClean="0">
                          <a:latin typeface="Times New Roman" charset="0"/>
                          <a:ea typeface="Times New Roman" charset="0"/>
                          <a:cs typeface="Times New Roman" charset="0"/>
                        </a:rPr>
                        <a:t>1</a:t>
                      </a:r>
                      <a:endParaRPr lang="zh-CN" altLang="en-US" sz="2800" b="1" i="1" baseline="-25000" dirty="0">
                        <a:latin typeface="Times New Roman" charset="0"/>
                        <a:ea typeface="Times New Roman" charset="0"/>
                        <a:cs typeface="Times New Roman" charset="0"/>
                      </a:endParaRPr>
                    </a:p>
                  </a:txBody>
                  <a:tcPr anchor="ctr"/>
                </a:tc>
                <a:tc>
                  <a:txBody>
                    <a:bodyPr/>
                    <a:lstStyle/>
                    <a:p>
                      <a:pPr algn="ctr"/>
                      <a:r>
                        <a:rPr lang="en-US" altLang="zh-CN" sz="2800" b="1" i="1" dirty="0" smtClean="0">
                          <a:latin typeface="Times New Roman" charset="0"/>
                          <a:ea typeface="Times New Roman" charset="0"/>
                          <a:cs typeface="Times New Roman" charset="0"/>
                        </a:rPr>
                        <a:t>p</a:t>
                      </a:r>
                      <a:r>
                        <a:rPr lang="en-US" altLang="zh-CN" sz="2800" b="1" i="1" baseline="-25000" dirty="0" smtClean="0">
                          <a:latin typeface="Times New Roman" charset="0"/>
                          <a:ea typeface="Times New Roman" charset="0"/>
                          <a:cs typeface="Times New Roman" charset="0"/>
                        </a:rPr>
                        <a:t>2</a:t>
                      </a:r>
                      <a:endParaRPr lang="zh-CN" altLang="en-US" sz="2800" b="1" i="1" baseline="-25000" dirty="0">
                        <a:latin typeface="Times New Roman" charset="0"/>
                        <a:ea typeface="Times New Roman" charset="0"/>
                        <a:cs typeface="Times New Roman" charset="0"/>
                      </a:endParaRPr>
                    </a:p>
                  </a:txBody>
                  <a:tcPr anchor="ctr"/>
                </a:tc>
                <a:tc>
                  <a:txBody>
                    <a:bodyPr/>
                    <a:lstStyle/>
                    <a:p>
                      <a:pPr algn="ctr"/>
                      <a:r>
                        <a:rPr lang="en-US" altLang="zh-CN" sz="2800" b="1" i="1" dirty="0" smtClean="0">
                          <a:latin typeface="Times New Roman" charset="0"/>
                          <a:ea typeface="Times New Roman" charset="0"/>
                          <a:cs typeface="Times New Roman" charset="0"/>
                        </a:rPr>
                        <a:t>p</a:t>
                      </a:r>
                      <a:r>
                        <a:rPr lang="en-US" altLang="zh-CN" sz="2800" b="1" i="1" baseline="-25000" dirty="0" smtClean="0">
                          <a:latin typeface="Times New Roman" charset="0"/>
                          <a:ea typeface="Times New Roman" charset="0"/>
                          <a:cs typeface="Times New Roman" charset="0"/>
                        </a:rPr>
                        <a:t>3</a:t>
                      </a:r>
                      <a:endParaRPr lang="zh-CN" altLang="en-US" sz="2800" b="1" i="1" baseline="-25000" dirty="0">
                        <a:latin typeface="Times New Roman" charset="0"/>
                        <a:ea typeface="Times New Roman" charset="0"/>
                        <a:cs typeface="Times New Roman" charset="0"/>
                      </a:endParaRPr>
                    </a:p>
                  </a:txBody>
                  <a:tcPr anchor="ctr"/>
                </a:tc>
              </a:tr>
            </a:tbl>
          </a:graphicData>
        </a:graphic>
      </p:graphicFrame>
      <p:cxnSp>
        <p:nvCxnSpPr>
          <p:cNvPr id="6" name="直线箭头连接符 5"/>
          <p:cNvCxnSpPr/>
          <p:nvPr/>
        </p:nvCxnSpPr>
        <p:spPr>
          <a:xfrm flipV="1">
            <a:off x="1067990" y="6027738"/>
            <a:ext cx="10056018" cy="285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直线连接符 7"/>
          <p:cNvCxnSpPr/>
          <p:nvPr/>
        </p:nvCxnSpPr>
        <p:spPr>
          <a:xfrm>
            <a:off x="1067990" y="5800725"/>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线连接符 8"/>
          <p:cNvCxnSpPr/>
          <p:nvPr/>
        </p:nvCxnSpPr>
        <p:spPr>
          <a:xfrm>
            <a:off x="11124008" y="5754688"/>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线连接符 9"/>
          <p:cNvCxnSpPr/>
          <p:nvPr/>
        </p:nvCxnSpPr>
        <p:spPr>
          <a:xfrm>
            <a:off x="3463528" y="5813425"/>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直线连接符 10"/>
          <p:cNvCxnSpPr/>
          <p:nvPr/>
        </p:nvCxnSpPr>
        <p:spPr>
          <a:xfrm>
            <a:off x="7106840" y="5813425"/>
            <a:ext cx="0" cy="45720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838200" y="6269039"/>
            <a:ext cx="338554" cy="461665"/>
          </a:xfrm>
          <a:prstGeom prst="rect">
            <a:avLst/>
          </a:prstGeom>
          <a:noFill/>
        </p:spPr>
        <p:txBody>
          <a:bodyPr wrap="none" rtlCol="0">
            <a:spAutoFit/>
          </a:bodyPr>
          <a:lstStyle/>
          <a:p>
            <a:r>
              <a:rPr kumimoji="1" lang="en-US" altLang="zh-CN" sz="2400" b="1" dirty="0" smtClean="0">
                <a:latin typeface="Times New Roman" charset="0"/>
                <a:ea typeface="Times New Roman" charset="0"/>
                <a:cs typeface="Times New Roman" charset="0"/>
              </a:rPr>
              <a:t>0</a:t>
            </a:r>
            <a:endParaRPr kumimoji="1" lang="zh-CN" altLang="en-US" sz="2400" b="1" dirty="0">
              <a:latin typeface="Times New Roman" charset="0"/>
              <a:ea typeface="Times New Roman" charset="0"/>
              <a:cs typeface="Times New Roman" charset="0"/>
            </a:endParaRPr>
          </a:p>
        </p:txBody>
      </p:sp>
      <p:sp>
        <p:nvSpPr>
          <p:cNvPr id="13" name="文本框 12"/>
          <p:cNvSpPr txBox="1"/>
          <p:nvPr/>
        </p:nvSpPr>
        <p:spPr>
          <a:xfrm>
            <a:off x="3137530" y="6254104"/>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14" name="文本框 13"/>
          <p:cNvSpPr txBox="1"/>
          <p:nvPr/>
        </p:nvSpPr>
        <p:spPr>
          <a:xfrm>
            <a:off x="6670662" y="6269039"/>
            <a:ext cx="872355"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15" name="文本框 14"/>
          <p:cNvSpPr txBox="1"/>
          <p:nvPr/>
        </p:nvSpPr>
        <p:spPr>
          <a:xfrm>
            <a:off x="10472227" y="6254105"/>
            <a:ext cx="1303562"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2</a:t>
            </a:r>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sp>
        <p:nvSpPr>
          <p:cNvPr id="16" name="文本框 15"/>
          <p:cNvSpPr txBox="1"/>
          <p:nvPr/>
        </p:nvSpPr>
        <p:spPr>
          <a:xfrm>
            <a:off x="2045186" y="5477322"/>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17" name="文本框 16"/>
          <p:cNvSpPr txBox="1"/>
          <p:nvPr/>
        </p:nvSpPr>
        <p:spPr>
          <a:xfrm>
            <a:off x="5064611" y="5477321"/>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18" name="文本框 17"/>
          <p:cNvSpPr txBox="1"/>
          <p:nvPr/>
        </p:nvSpPr>
        <p:spPr>
          <a:xfrm>
            <a:off x="8894851" y="5477320"/>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cxnSp>
        <p:nvCxnSpPr>
          <p:cNvPr id="20" name="直线箭头连接符 19"/>
          <p:cNvCxnSpPr/>
          <p:nvPr/>
        </p:nvCxnSpPr>
        <p:spPr>
          <a:xfrm>
            <a:off x="6325849" y="5477320"/>
            <a:ext cx="0" cy="4616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6349111" y="5321311"/>
            <a:ext cx="356188"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u</a:t>
            </a:r>
            <a:endParaRPr kumimoji="1" lang="zh-CN" altLang="en-US" sz="2400" b="1" i="1" baseline="-25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79960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p:sp>
        <p:nvSpPr>
          <p:cNvPr id="3" name="内容占位符 2"/>
          <p:cNvSpPr>
            <a:spLocks noGrp="1"/>
          </p:cNvSpPr>
          <p:nvPr>
            <p:ph idx="1"/>
          </p:nvPr>
        </p:nvSpPr>
        <p:spPr>
          <a:xfrm>
            <a:off x="838200" y="1854200"/>
            <a:ext cx="10515600" cy="4351338"/>
          </a:xfrm>
        </p:spPr>
        <p:txBody>
          <a:bodyPr>
            <a:normAutofit fontScale="92500" lnSpcReduction="20000"/>
          </a:bodyPr>
          <a:lstStyle/>
          <a:p>
            <a:pPr>
              <a:lnSpc>
                <a:spcPct val="150000"/>
              </a:lnSpc>
            </a:pPr>
            <a:r>
              <a:rPr kumimoji="1" lang="zh-CN" altLang="en-US" dirty="0" smtClean="0"/>
              <a:t>为每个单词采样得到一个新主题之后，一次迭代完成</a:t>
            </a:r>
            <a:endParaRPr kumimoji="1" lang="en-US" altLang="zh-CN" dirty="0" smtClean="0"/>
          </a:p>
          <a:p>
            <a:pPr>
              <a:lnSpc>
                <a:spcPct val="150000"/>
              </a:lnSpc>
            </a:pPr>
            <a:r>
              <a:rPr kumimoji="1" lang="zh-CN" altLang="en-US" dirty="0" smtClean="0"/>
              <a:t>整个算法在 </a:t>
            </a:r>
            <a:r>
              <a:rPr kumimoji="1" lang="en-US" altLang="zh-CN" dirty="0" smtClean="0"/>
              <a:t>ITER</a:t>
            </a:r>
            <a:r>
              <a:rPr kumimoji="1" lang="zh-CN" altLang="en-US" dirty="0" smtClean="0"/>
              <a:t> 次迭代之后收敛，此时我们可以通过当前各主题下的单词数占总词数的比例来得到这篇文本的主题概率分布：</a:t>
            </a:r>
            <a:endParaRPr kumimoji="1" lang="en-US" altLang="zh-CN" dirty="0" smtClean="0"/>
          </a:p>
          <a:p>
            <a:pPr>
              <a:lnSpc>
                <a:spcPct val="150000"/>
              </a:lnSpc>
            </a:pPr>
            <a:endParaRPr kumimoji="1" lang="en-US" altLang="zh-CN" dirty="0"/>
          </a:p>
          <a:p>
            <a:pPr>
              <a:lnSpc>
                <a:spcPct val="150000"/>
              </a:lnSpc>
            </a:pPr>
            <a:endParaRPr kumimoji="1" lang="en-US" altLang="zh-CN" dirty="0" smtClean="0"/>
          </a:p>
          <a:p>
            <a:pPr>
              <a:lnSpc>
                <a:spcPct val="150000"/>
              </a:lnSpc>
            </a:pPr>
            <a:r>
              <a:rPr kumimoji="1" lang="zh-CN" altLang="en-US" dirty="0" smtClean="0"/>
              <a:t>那么该文本就可以表示成一个三维向量了</a:t>
            </a:r>
            <a:endParaRPr kumimoji="1" lang="en-US" altLang="zh-CN" dirty="0" smtClean="0"/>
          </a:p>
          <a:p>
            <a:pPr>
              <a:lnSpc>
                <a:spcPct val="150000"/>
              </a:lnSpc>
            </a:pPr>
            <a:r>
              <a:rPr kumimoji="1" lang="zh-CN" altLang="en-US" dirty="0" smtClean="0"/>
              <a:t>对其他文本同样这么操作，就完成了文本降维到 </a:t>
            </a:r>
            <a:r>
              <a:rPr kumimoji="1" lang="en-US" altLang="zh-CN" dirty="0" smtClean="0"/>
              <a:t>K</a:t>
            </a:r>
            <a:r>
              <a:rPr kumimoji="1" lang="zh-CN" altLang="en-US" dirty="0" smtClean="0"/>
              <a:t> 维向量的过程</a:t>
            </a:r>
            <a:endParaRPr kumimoji="1"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606375393"/>
              </p:ext>
            </p:extLst>
          </p:nvPr>
        </p:nvGraphicFramePr>
        <p:xfrm>
          <a:off x="7629868" y="3668138"/>
          <a:ext cx="3893907" cy="1185864"/>
        </p:xfrm>
        <a:graphic>
          <a:graphicData uri="http://schemas.openxmlformats.org/drawingml/2006/table">
            <a:tbl>
              <a:tblPr firstRow="1" bandRow="1">
                <a:tableStyleId>{F5AB1C69-6EDB-4FF4-983F-18BD219EF322}</a:tableStyleId>
              </a:tblPr>
              <a:tblGrid>
                <a:gridCol w="1229847"/>
                <a:gridCol w="888020"/>
                <a:gridCol w="888020"/>
                <a:gridCol w="888020"/>
              </a:tblGrid>
              <a:tr h="588843">
                <a:tc>
                  <a:txBody>
                    <a:bodyPr/>
                    <a:lstStyle/>
                    <a:p>
                      <a:pPr algn="ctr"/>
                      <a:r>
                        <a:rPr lang="en-US" altLang="zh-CN" sz="2400" dirty="0" smtClean="0">
                          <a:latin typeface="Times New Roman" charset="0"/>
                          <a:ea typeface="Times New Roman" charset="0"/>
                          <a:cs typeface="Times New Roman" charset="0"/>
                        </a:rPr>
                        <a:t>K</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1</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2</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3</a:t>
                      </a:r>
                      <a:endParaRPr lang="zh-CN" altLang="en-US" sz="2400" dirty="0">
                        <a:latin typeface="Times New Roman" charset="0"/>
                        <a:ea typeface="Times New Roman" charset="0"/>
                        <a:cs typeface="Times New Roman" charset="0"/>
                      </a:endParaRPr>
                    </a:p>
                  </a:txBody>
                  <a:tcPr anchor="ctr"/>
                </a:tc>
              </a:tr>
              <a:tr h="597021">
                <a:tc>
                  <a:txBody>
                    <a:bodyPr/>
                    <a:lstStyle/>
                    <a:p>
                      <a:pPr algn="ctr"/>
                      <a:r>
                        <a:rPr lang="en-US" altLang="zh-CN" sz="2400" b="1" dirty="0" err="1" smtClean="0">
                          <a:latin typeface="Times New Roman" charset="0"/>
                          <a:ea typeface="Times New Roman" charset="0"/>
                          <a:cs typeface="Times New Roman" charset="0"/>
                        </a:rPr>
                        <a:t>Prob</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i="0" baseline="0" dirty="0" smtClean="0">
                          <a:latin typeface="Times New Roman" charset="0"/>
                          <a:ea typeface="Times New Roman" charset="0"/>
                          <a:cs typeface="Times New Roman" charset="0"/>
                        </a:rPr>
                        <a:t>2/6</a:t>
                      </a:r>
                      <a:endParaRPr lang="zh-CN" altLang="en-US" sz="2400" b="1" i="0" baseline="-25000" dirty="0">
                        <a:latin typeface="Times New Roman" charset="0"/>
                        <a:ea typeface="Times New Roman" charset="0"/>
                        <a:cs typeface="Times New Roman" charset="0"/>
                      </a:endParaRPr>
                    </a:p>
                  </a:txBody>
                  <a:tcPr anchor="ctr"/>
                </a:tc>
                <a:tc>
                  <a:txBody>
                    <a:bodyPr/>
                    <a:lstStyle/>
                    <a:p>
                      <a:pPr algn="ctr"/>
                      <a:r>
                        <a:rPr lang="en-US" altLang="zh-CN" sz="2400" b="1" i="0" dirty="0" smtClean="0">
                          <a:latin typeface="Times New Roman" charset="0"/>
                          <a:ea typeface="Times New Roman" charset="0"/>
                          <a:cs typeface="Times New Roman" charset="0"/>
                        </a:rPr>
                        <a:t>1/6</a:t>
                      </a:r>
                      <a:endParaRPr lang="zh-CN" altLang="en-US" sz="2400" b="1" i="0" baseline="-25000" dirty="0">
                        <a:latin typeface="Times New Roman" charset="0"/>
                        <a:ea typeface="Times New Roman" charset="0"/>
                        <a:cs typeface="Times New Roman" charset="0"/>
                      </a:endParaRPr>
                    </a:p>
                  </a:txBody>
                  <a:tcPr anchor="ctr"/>
                </a:tc>
                <a:tc>
                  <a:txBody>
                    <a:bodyPr/>
                    <a:lstStyle/>
                    <a:p>
                      <a:pPr algn="ctr"/>
                      <a:r>
                        <a:rPr lang="en-US" altLang="zh-CN" sz="2400" b="1" i="0" dirty="0" smtClean="0">
                          <a:latin typeface="Times New Roman" charset="0"/>
                          <a:ea typeface="Times New Roman" charset="0"/>
                          <a:cs typeface="Times New Roman" charset="0"/>
                        </a:rPr>
                        <a:t>3/6</a:t>
                      </a:r>
                      <a:endParaRPr lang="zh-CN" altLang="en-US" sz="2400" b="1" i="0" baseline="-25000" dirty="0">
                        <a:latin typeface="Times New Roman" charset="0"/>
                        <a:ea typeface="Times New Roman" charset="0"/>
                        <a:cs typeface="Times New Roman" charset="0"/>
                      </a:endParaRP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41325136"/>
              </p:ext>
            </p:extLst>
          </p:nvPr>
        </p:nvGraphicFramePr>
        <p:xfrm>
          <a:off x="668225" y="3668138"/>
          <a:ext cx="6557967" cy="1185864"/>
        </p:xfrm>
        <a:graphic>
          <a:graphicData uri="http://schemas.openxmlformats.org/drawingml/2006/table">
            <a:tbl>
              <a:tblPr firstRow="1" bandRow="1">
                <a:tableStyleId>{F5AB1C69-6EDB-4FF4-983F-18BD219EF322}</a:tableStyleId>
              </a:tblPr>
              <a:tblGrid>
                <a:gridCol w="1229847"/>
                <a:gridCol w="888020"/>
                <a:gridCol w="888020"/>
                <a:gridCol w="888020"/>
                <a:gridCol w="888020"/>
                <a:gridCol w="888020"/>
                <a:gridCol w="888020"/>
              </a:tblGrid>
              <a:tr h="588843">
                <a:tc>
                  <a:txBody>
                    <a:bodyPr/>
                    <a:lstStyle/>
                    <a:p>
                      <a:pPr algn="ctr"/>
                      <a:r>
                        <a:rPr lang="en-US" altLang="zh-CN" sz="2400" dirty="0" smtClean="0">
                          <a:latin typeface="Times New Roman" charset="0"/>
                          <a:ea typeface="Times New Roman" charset="0"/>
                          <a:cs typeface="Times New Roman" charset="0"/>
                        </a:rPr>
                        <a:t>Word</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a</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b</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a</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c</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d</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e</a:t>
                      </a:r>
                      <a:endParaRPr lang="zh-CN" altLang="en-US" sz="2400" dirty="0">
                        <a:latin typeface="Times New Roman" charset="0"/>
                        <a:ea typeface="Times New Roman" charset="0"/>
                        <a:cs typeface="Times New Roman" charset="0"/>
                      </a:endParaRPr>
                    </a:p>
                  </a:txBody>
                  <a:tcPr anchor="ctr"/>
                </a:tc>
              </a:tr>
              <a:tr h="597021">
                <a:tc>
                  <a:txBody>
                    <a:bodyPr/>
                    <a:lstStyle/>
                    <a:p>
                      <a:pPr algn="ctr"/>
                      <a:r>
                        <a:rPr lang="en-US" altLang="zh-CN" sz="2400" b="1" dirty="0" smtClean="0">
                          <a:latin typeface="Times New Roman" charset="0"/>
                          <a:ea typeface="Times New Roman" charset="0"/>
                          <a:cs typeface="Times New Roman" charset="0"/>
                        </a:rPr>
                        <a:t>Topic</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3</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1</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3</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2</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1</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3</a:t>
                      </a:r>
                      <a:endParaRPr lang="zh-CN" altLang="en-US" sz="2400" b="1"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533230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smtClean="0"/>
              <a:t>Word</a:t>
            </a:r>
            <a:r>
              <a:rPr kumimoji="1" lang="zh-CN" altLang="en-US" dirty="0" smtClean="0"/>
              <a:t> </a:t>
            </a:r>
            <a:r>
              <a:rPr kumimoji="1" lang="en-US" altLang="zh-CN" dirty="0" smtClean="0"/>
              <a:t>Embedding</a:t>
            </a:r>
            <a:r>
              <a:rPr kumimoji="1" lang="zh-CN" altLang="en-US" dirty="0" smtClean="0"/>
              <a:t>：指的是一种单词映射的做法，将单词从原始的数据空间映射到新的多维空间上去</a:t>
            </a:r>
            <a:endParaRPr kumimoji="1" lang="en-US" altLang="zh-CN" dirty="0" smtClean="0"/>
          </a:p>
          <a:p>
            <a:pPr>
              <a:lnSpc>
                <a:spcPct val="150000"/>
              </a:lnSpc>
            </a:pPr>
            <a:r>
              <a:rPr kumimoji="1" lang="zh-CN" altLang="en-US" dirty="0" smtClean="0"/>
              <a:t>可以用在多元分类的数据集处理上</a:t>
            </a:r>
            <a:endParaRPr kumimoji="1" lang="en-US" altLang="zh-CN" dirty="0" smtClean="0"/>
          </a:p>
          <a:p>
            <a:pPr>
              <a:lnSpc>
                <a:spcPct val="150000"/>
              </a:lnSpc>
            </a:pPr>
            <a:r>
              <a:rPr kumimoji="1" lang="en-US" altLang="zh-CN" dirty="0"/>
              <a:t>Skip-Gram</a:t>
            </a:r>
            <a:r>
              <a:rPr kumimoji="1" lang="zh-CN" altLang="en-US" dirty="0"/>
              <a:t> 模型是给定 </a:t>
            </a:r>
            <a:r>
              <a:rPr kumimoji="1" lang="en-US" altLang="zh-CN" dirty="0"/>
              <a:t>input</a:t>
            </a:r>
            <a:r>
              <a:rPr kumimoji="1" lang="zh-CN" altLang="en-US" dirty="0"/>
              <a:t> 单词预测上下文</a:t>
            </a:r>
            <a:endParaRPr kumimoji="1" lang="en-US" altLang="zh-CN" dirty="0"/>
          </a:p>
          <a:p>
            <a:pPr>
              <a:lnSpc>
                <a:spcPct val="150000"/>
              </a:lnSpc>
            </a:pPr>
            <a:r>
              <a:rPr kumimoji="1" lang="en-US" altLang="zh-CN" dirty="0"/>
              <a:t>CBOW</a:t>
            </a:r>
            <a:r>
              <a:rPr kumimoji="1" lang="zh-CN" altLang="en-US" dirty="0"/>
              <a:t> 模型是给定上下文预测 </a:t>
            </a:r>
            <a:r>
              <a:rPr kumimoji="1" lang="en-US" altLang="zh-CN" dirty="0"/>
              <a:t>input</a:t>
            </a:r>
            <a:r>
              <a:rPr kumimoji="1" lang="zh-CN" altLang="en-US" dirty="0"/>
              <a:t> 单词</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491562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跟 </a:t>
            </a:r>
            <a:r>
              <a:rPr kumimoji="1" lang="en-US" altLang="zh-CN" dirty="0" smtClean="0"/>
              <a:t>auto-encoder</a:t>
            </a:r>
            <a:r>
              <a:rPr kumimoji="1" lang="zh-CN" altLang="en-US" dirty="0" smtClean="0"/>
              <a:t> 思想很类似</a:t>
            </a:r>
            <a:endParaRPr kumimoji="1" lang="en-US" altLang="zh-CN" dirty="0" smtClean="0"/>
          </a:p>
          <a:p>
            <a:pPr>
              <a:lnSpc>
                <a:spcPct val="150000"/>
              </a:lnSpc>
            </a:pPr>
            <a:r>
              <a:rPr kumimoji="1" lang="zh-CN" altLang="en-US" dirty="0" smtClean="0"/>
              <a:t>训练模型只是一个间接的过程，我们不需要利用到输出层的数据，需要的是从输入层到隐藏层的权重</a:t>
            </a:r>
            <a:endParaRPr kumimoji="1" lang="en-US" altLang="zh-CN" dirty="0" smtClean="0"/>
          </a:p>
          <a:p>
            <a:pPr>
              <a:lnSpc>
                <a:spcPct val="150000"/>
              </a:lnSpc>
            </a:pPr>
            <a:r>
              <a:rPr kumimoji="1" lang="zh-CN" altLang="en-US" dirty="0" smtClean="0"/>
              <a:t>下面简单地讲解一下整个模型的过程</a:t>
            </a:r>
            <a:endParaRPr kumimoji="1" lang="zh-CN" altLang="en-US" dirty="0"/>
          </a:p>
        </p:txBody>
      </p:sp>
    </p:spTree>
    <p:extLst>
      <p:ext uri="{BB962C8B-B14F-4D97-AF65-F5344CB8AC3E}">
        <p14:creationId xmlns:p14="http://schemas.microsoft.com/office/powerpoint/2010/main" val="910550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举例文本：</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r>
              <a:rPr kumimoji="1" lang="zh-CN" altLang="en-US" dirty="0" smtClean="0"/>
              <a:t> </a:t>
            </a:r>
            <a:r>
              <a:rPr kumimoji="1" lang="en-US" altLang="zh-CN" dirty="0" smtClean="0"/>
              <a:t>and</a:t>
            </a:r>
            <a:r>
              <a:rPr kumimoji="1" lang="zh-CN" altLang="en-US" dirty="0" smtClean="0"/>
              <a:t> </a:t>
            </a:r>
            <a:r>
              <a:rPr kumimoji="1" lang="en-US" altLang="zh-CN" dirty="0" smtClean="0"/>
              <a:t>I</a:t>
            </a:r>
            <a:r>
              <a:rPr kumimoji="1" lang="zh-CN" altLang="en-US" dirty="0" smtClean="0"/>
              <a:t> </a:t>
            </a:r>
            <a:r>
              <a:rPr kumimoji="1" lang="en-US" altLang="zh-CN" dirty="0" smtClean="0"/>
              <a:t>love</a:t>
            </a:r>
            <a:r>
              <a:rPr kumimoji="1" lang="zh-CN" altLang="en-US" dirty="0" smtClean="0"/>
              <a:t> </a:t>
            </a:r>
            <a:r>
              <a:rPr kumimoji="1" lang="en-US" altLang="zh-CN" dirty="0" smtClean="0"/>
              <a:t>China.</a:t>
            </a:r>
            <a:r>
              <a:rPr kumimoji="1" lang="zh-CN" altLang="en-US" dirty="0" smtClean="0"/>
              <a:t> （</a:t>
            </a:r>
            <a:r>
              <a:rPr kumimoji="1" lang="en-US" altLang="zh-CN" dirty="0" smtClean="0"/>
              <a:t>V</a:t>
            </a:r>
            <a:r>
              <a:rPr kumimoji="1" lang="zh-CN" altLang="en-US" dirty="0" smtClean="0"/>
              <a:t> </a:t>
            </a:r>
            <a:r>
              <a:rPr kumimoji="1" lang="en-US" altLang="zh-CN" dirty="0" smtClean="0"/>
              <a:t>=</a:t>
            </a:r>
            <a:r>
              <a:rPr kumimoji="1" lang="zh-CN" altLang="en-US" dirty="0" smtClean="0"/>
              <a:t> </a:t>
            </a:r>
            <a:r>
              <a:rPr kumimoji="1" lang="en-US" altLang="zh-CN" dirty="0" smtClean="0"/>
              <a:t>6</a:t>
            </a:r>
            <a:r>
              <a:rPr kumimoji="1" lang="zh-CN" altLang="en-US" dirty="0" smtClean="0"/>
              <a:t>）</a:t>
            </a:r>
            <a:endParaRPr kumimoji="1" lang="en-US" altLang="zh-CN" dirty="0" smtClean="0"/>
          </a:p>
          <a:p>
            <a:pPr>
              <a:lnSpc>
                <a:spcPct val="150000"/>
              </a:lnSpc>
            </a:pPr>
            <a:r>
              <a:rPr kumimoji="1" lang="zh-CN" altLang="en-US" dirty="0" smtClean="0"/>
              <a:t>选择一个</a:t>
            </a:r>
            <a:r>
              <a:rPr kumimoji="1" lang="zh-CN" altLang="en-US" b="1" dirty="0" smtClean="0"/>
              <a:t>输入词</a:t>
            </a:r>
            <a:r>
              <a:rPr kumimoji="1" lang="zh-CN" altLang="en-US" dirty="0" smtClean="0"/>
              <a:t>，假设为 </a:t>
            </a:r>
            <a:r>
              <a:rPr kumimoji="1" lang="en-US" altLang="zh-CN" dirty="0" smtClean="0"/>
              <a:t>live</a:t>
            </a:r>
          </a:p>
          <a:p>
            <a:pPr>
              <a:lnSpc>
                <a:spcPct val="150000"/>
              </a:lnSpc>
            </a:pPr>
            <a:r>
              <a:rPr kumimoji="1" lang="zh-CN" altLang="en-US" dirty="0" smtClean="0"/>
              <a:t>定义一个 </a:t>
            </a:r>
            <a:r>
              <a:rPr kumimoji="1" lang="en-US" altLang="zh-CN" dirty="0" smtClean="0"/>
              <a:t>skip-window</a:t>
            </a:r>
            <a:r>
              <a:rPr kumimoji="1" lang="zh-CN" altLang="en-US" dirty="0" smtClean="0"/>
              <a:t> 的参数，假设为 </a:t>
            </a:r>
            <a:r>
              <a:rPr kumimoji="1" lang="en-US" altLang="zh-CN" dirty="0" smtClean="0"/>
              <a:t>2</a:t>
            </a:r>
            <a:r>
              <a:rPr kumimoji="1" lang="zh-CN" altLang="en-US" dirty="0" smtClean="0"/>
              <a:t>，这个参数代表着从这个输入词的左侧或右侧选择的单词数量</a:t>
            </a:r>
            <a:endParaRPr kumimoji="1" lang="en-US" altLang="zh-CN" dirty="0" smtClean="0"/>
          </a:p>
          <a:p>
            <a:pPr>
              <a:lnSpc>
                <a:spcPct val="150000"/>
              </a:lnSpc>
            </a:pPr>
            <a:r>
              <a:rPr kumimoji="1" lang="zh-CN" altLang="en-US" dirty="0" smtClean="0"/>
              <a:t>那么选到的词就是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1112472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a:t>I</a:t>
            </a:r>
            <a:r>
              <a:rPr kumimoji="1" lang="zh-CN" altLang="en-US" dirty="0"/>
              <a:t> </a:t>
            </a:r>
            <a:r>
              <a:rPr kumimoji="1" lang="en-US" altLang="zh-CN" dirty="0"/>
              <a:t>live</a:t>
            </a:r>
            <a:r>
              <a:rPr kumimoji="1" lang="zh-CN" altLang="en-US" dirty="0"/>
              <a:t> </a:t>
            </a:r>
            <a:r>
              <a:rPr kumimoji="1" lang="en-US" altLang="zh-CN" dirty="0"/>
              <a:t>in</a:t>
            </a:r>
            <a:r>
              <a:rPr kumimoji="1" lang="zh-CN" altLang="en-US" dirty="0"/>
              <a:t> </a:t>
            </a:r>
            <a:r>
              <a:rPr kumimoji="1" lang="en-US" altLang="zh-CN" dirty="0"/>
              <a:t>China</a:t>
            </a:r>
          </a:p>
          <a:p>
            <a:pPr>
              <a:lnSpc>
                <a:spcPct val="150000"/>
              </a:lnSpc>
            </a:pPr>
            <a:r>
              <a:rPr kumimoji="1" lang="zh-CN" altLang="en-US" dirty="0" smtClean="0"/>
              <a:t>定义一个 </a:t>
            </a:r>
            <a:r>
              <a:rPr kumimoji="1" lang="en-US" altLang="zh-CN" dirty="0" err="1" smtClean="0"/>
              <a:t>num</a:t>
            </a:r>
            <a:r>
              <a:rPr kumimoji="1" lang="en-US" altLang="zh-CN" dirty="0" smtClean="0"/>
              <a:t>-skip</a:t>
            </a:r>
            <a:r>
              <a:rPr kumimoji="1" lang="zh-CN" altLang="en-US" dirty="0" smtClean="0"/>
              <a:t> 的参数，也假设为 </a:t>
            </a:r>
            <a:r>
              <a:rPr kumimoji="1" lang="en-US" altLang="zh-CN" dirty="0" smtClean="0"/>
              <a:t>2</a:t>
            </a:r>
            <a:r>
              <a:rPr kumimoji="1" lang="zh-CN" altLang="en-US" dirty="0" smtClean="0"/>
              <a:t>，这个参数代表着从根据</a:t>
            </a:r>
            <a:r>
              <a:rPr kumimoji="1" lang="en-US" altLang="zh-CN" dirty="0" smtClean="0"/>
              <a:t>skip-window</a:t>
            </a:r>
            <a:r>
              <a:rPr kumimoji="1" lang="zh-CN" altLang="en-US" dirty="0" smtClean="0"/>
              <a:t>选出的单词中，选择多少个不同的词作为</a:t>
            </a:r>
            <a:r>
              <a:rPr kumimoji="1" lang="zh-CN" altLang="en-US" b="1" dirty="0" smtClean="0"/>
              <a:t>输出词</a:t>
            </a:r>
            <a:endParaRPr kumimoji="1" lang="en-US" altLang="zh-CN" b="1" dirty="0" smtClean="0"/>
          </a:p>
          <a:p>
            <a:pPr>
              <a:lnSpc>
                <a:spcPct val="150000"/>
              </a:lnSpc>
            </a:pPr>
            <a:r>
              <a:rPr kumimoji="1" lang="zh-CN" altLang="en-US" dirty="0" smtClean="0"/>
              <a:t>假设选到的词是 </a:t>
            </a:r>
            <a:r>
              <a:rPr kumimoji="1" lang="en-US" altLang="zh-CN" dirty="0" smtClean="0"/>
              <a:t>I</a:t>
            </a:r>
            <a:r>
              <a:rPr kumimoji="1" lang="zh-CN" altLang="en-US" dirty="0" smtClean="0"/>
              <a:t> 和 </a:t>
            </a:r>
            <a:r>
              <a:rPr kumimoji="1" lang="en-US" altLang="zh-CN" dirty="0" smtClean="0"/>
              <a:t>in</a:t>
            </a:r>
          </a:p>
          <a:p>
            <a:pPr>
              <a:lnSpc>
                <a:spcPct val="150000"/>
              </a:lnSpc>
            </a:pPr>
            <a:r>
              <a:rPr kumimoji="1" lang="zh-CN" altLang="en-US" dirty="0" smtClean="0"/>
              <a:t>那么我们就得到了两组训练数据，</a:t>
            </a:r>
            <a:r>
              <a:rPr kumimoji="1" lang="en-US" altLang="zh-CN" dirty="0" smtClean="0"/>
              <a:t>(live,</a:t>
            </a:r>
            <a:r>
              <a:rPr kumimoji="1" lang="zh-CN" altLang="en-US" dirty="0" smtClean="0"/>
              <a:t>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endParaRPr kumimoji="1" lang="zh-CN" altLang="en-US" dirty="0"/>
          </a:p>
        </p:txBody>
      </p:sp>
    </p:spTree>
    <p:extLst>
      <p:ext uri="{BB962C8B-B14F-4D97-AF65-F5344CB8AC3E}">
        <p14:creationId xmlns:p14="http://schemas.microsoft.com/office/powerpoint/2010/main" val="58210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975"/>
            <a:ext cx="10515600" cy="1325563"/>
          </a:xfrm>
        </p:spPr>
        <p:txBody>
          <a:bodyPr/>
          <a:lstStyle/>
          <a:p>
            <a:r>
              <a:rPr lang="en-US" altLang="zh-CN" dirty="0" smtClean="0"/>
              <a:t>Rank </a:t>
            </a:r>
            <a:r>
              <a:rPr lang="zh-CN" altLang="en-US" dirty="0" smtClean="0"/>
              <a:t>统一操作</a:t>
            </a:r>
            <a:endParaRPr lang="zh-CN" altLang="en-US" dirty="0"/>
          </a:p>
        </p:txBody>
      </p:sp>
      <p:sp>
        <p:nvSpPr>
          <p:cNvPr id="3" name="内容占位符 2"/>
          <p:cNvSpPr>
            <a:spLocks noGrp="1"/>
          </p:cNvSpPr>
          <p:nvPr>
            <p:ph idx="1"/>
          </p:nvPr>
        </p:nvSpPr>
        <p:spPr>
          <a:xfrm>
            <a:off x="838200" y="1077085"/>
            <a:ext cx="10515600" cy="5475180"/>
          </a:xfrm>
        </p:spPr>
        <p:txBody>
          <a:bodyPr>
            <a:normAutofit fontScale="92500" lnSpcReduction="10000"/>
          </a:bodyPr>
          <a:lstStyle/>
          <a:p>
            <a:pPr>
              <a:lnSpc>
                <a:spcPct val="160000"/>
              </a:lnSpc>
            </a:pPr>
            <a:r>
              <a:rPr lang="zh-CN" altLang="en-US" dirty="0" smtClean="0"/>
              <a:t>之前的所有安排都是代码还未测试完成时的便利安排</a:t>
            </a:r>
            <a:endParaRPr lang="en-US" altLang="zh-CN" dirty="0" smtClean="0"/>
          </a:p>
          <a:p>
            <a:pPr>
              <a:lnSpc>
                <a:spcPct val="160000"/>
              </a:lnSpc>
            </a:pPr>
            <a:r>
              <a:rPr lang="zh-CN" altLang="en-US" dirty="0" smtClean="0"/>
              <a:t>现在代码已经完成编辑，后续会以以下标准执行：</a:t>
            </a:r>
            <a:endParaRPr lang="en-US" altLang="zh-CN" dirty="0" smtClean="0"/>
          </a:p>
          <a:p>
            <a:pPr lvl="1">
              <a:lnSpc>
                <a:spcPct val="160000"/>
              </a:lnSpc>
            </a:pPr>
            <a:r>
              <a:rPr lang="zh-CN" altLang="en-US" dirty="0" smtClean="0"/>
              <a:t>抓取</a:t>
            </a:r>
            <a:r>
              <a:rPr lang="en-US" altLang="zh-CN" dirty="0" smtClean="0"/>
              <a:t>ftp</a:t>
            </a:r>
            <a:r>
              <a:rPr lang="zh-CN" altLang="en-US" dirty="0" smtClean="0"/>
              <a:t>文件的时间不再是晚上十二点，而是每天早上十点</a:t>
            </a:r>
            <a:endParaRPr lang="en-US" altLang="zh-CN" dirty="0" smtClean="0"/>
          </a:p>
          <a:p>
            <a:pPr lvl="1">
              <a:lnSpc>
                <a:spcPct val="160000"/>
              </a:lnSpc>
            </a:pPr>
            <a:r>
              <a:rPr lang="zh-CN" altLang="en-US" dirty="0" smtClean="0"/>
              <a:t>抓取文件之后即清空</a:t>
            </a:r>
            <a:r>
              <a:rPr lang="en-US" altLang="zh-CN" dirty="0" smtClean="0"/>
              <a:t>ftp</a:t>
            </a:r>
            <a:r>
              <a:rPr lang="zh-CN" altLang="en-US" dirty="0" smtClean="0"/>
              <a:t>文件夹</a:t>
            </a:r>
            <a:endParaRPr lang="en-US" altLang="zh-CN" dirty="0" smtClean="0"/>
          </a:p>
          <a:p>
            <a:pPr>
              <a:lnSpc>
                <a:spcPct val="160000"/>
              </a:lnSpc>
            </a:pPr>
            <a:r>
              <a:rPr lang="zh-CN" altLang="en-US" dirty="0" smtClean="0"/>
              <a:t>温馨提示：</a:t>
            </a:r>
            <a:endParaRPr lang="en-US" altLang="zh-CN" dirty="0" smtClean="0"/>
          </a:p>
          <a:p>
            <a:pPr lvl="1">
              <a:lnSpc>
                <a:spcPct val="160000"/>
              </a:lnSpc>
            </a:pPr>
            <a:r>
              <a:rPr lang="zh-CN" altLang="en-US" dirty="0" smtClean="0"/>
              <a:t>保存好自己每天提交的结果</a:t>
            </a:r>
            <a:endParaRPr lang="en-US" altLang="zh-CN" dirty="0" smtClean="0"/>
          </a:p>
          <a:p>
            <a:pPr lvl="1">
              <a:lnSpc>
                <a:spcPct val="160000"/>
              </a:lnSpc>
            </a:pPr>
            <a:r>
              <a:rPr lang="zh-CN" altLang="en-US" dirty="0" smtClean="0"/>
              <a:t>在每天九点半到十点半之间最好不要提交结果，可能抓取不到反而被删除</a:t>
            </a:r>
            <a:endParaRPr lang="en-US" altLang="zh-CN" dirty="0" smtClean="0"/>
          </a:p>
          <a:p>
            <a:pPr lvl="1">
              <a:lnSpc>
                <a:spcPct val="160000"/>
              </a:lnSpc>
            </a:pPr>
            <a:r>
              <a:rPr lang="zh-CN" altLang="en-US" dirty="0" smtClean="0">
                <a:solidFill>
                  <a:srgbClr val="FF0000"/>
                </a:solidFill>
              </a:rPr>
              <a:t>最终的 </a:t>
            </a:r>
            <a:r>
              <a:rPr lang="en-US" altLang="zh-CN" dirty="0" smtClean="0">
                <a:solidFill>
                  <a:srgbClr val="FF0000"/>
                </a:solidFill>
              </a:rPr>
              <a:t>rank </a:t>
            </a:r>
            <a:r>
              <a:rPr lang="zh-CN" altLang="en-US" dirty="0" smtClean="0">
                <a:solidFill>
                  <a:srgbClr val="FF0000"/>
                </a:solidFill>
              </a:rPr>
              <a:t>（</a:t>
            </a:r>
            <a:r>
              <a:rPr lang="en-US" altLang="zh-CN" dirty="0" smtClean="0">
                <a:solidFill>
                  <a:srgbClr val="FF0000"/>
                </a:solidFill>
              </a:rPr>
              <a:t>19</a:t>
            </a:r>
            <a:r>
              <a:rPr lang="zh-CN" altLang="en-US" dirty="0" smtClean="0">
                <a:solidFill>
                  <a:srgbClr val="FF0000"/>
                </a:solidFill>
              </a:rPr>
              <a:t>周周五晚提交后周六公布的那次）是</a:t>
            </a:r>
            <a:r>
              <a:rPr lang="zh-CN" altLang="en-US" b="1" dirty="0" smtClean="0">
                <a:solidFill>
                  <a:srgbClr val="FF0000"/>
                </a:solidFill>
              </a:rPr>
              <a:t>不会看历史版本</a:t>
            </a:r>
            <a:r>
              <a:rPr lang="zh-CN" altLang="en-US" dirty="0" smtClean="0">
                <a:solidFill>
                  <a:srgbClr val="FF0000"/>
                </a:solidFill>
              </a:rPr>
              <a:t>的，只以</a:t>
            </a:r>
            <a:r>
              <a:rPr lang="zh-CN" altLang="en-US" b="1" dirty="0" smtClean="0">
                <a:solidFill>
                  <a:srgbClr val="FF0000"/>
                </a:solidFill>
              </a:rPr>
              <a:t>当天提交的版本</a:t>
            </a:r>
            <a:r>
              <a:rPr lang="zh-CN" altLang="en-US" dirty="0" smtClean="0">
                <a:solidFill>
                  <a:srgbClr val="FF0000"/>
                </a:solidFill>
              </a:rPr>
              <a:t>跑结果，所以</a:t>
            </a:r>
            <a:r>
              <a:rPr lang="zh-CN" altLang="en-US" b="1" dirty="0" smtClean="0">
                <a:solidFill>
                  <a:srgbClr val="FF0000"/>
                </a:solidFill>
              </a:rPr>
              <a:t>最后三个任务的结果都要统一交一次</a:t>
            </a:r>
            <a:endParaRPr lang="zh-CN" altLang="en-US" b="1" dirty="0">
              <a:solidFill>
                <a:srgbClr val="FF0000"/>
              </a:solidFill>
            </a:endParaRPr>
          </a:p>
        </p:txBody>
      </p:sp>
    </p:spTree>
    <p:extLst>
      <p:ext uri="{BB962C8B-B14F-4D97-AF65-F5344CB8AC3E}">
        <p14:creationId xmlns:p14="http://schemas.microsoft.com/office/powerpoint/2010/main" val="859772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两组训练数据，</a:t>
            </a:r>
            <a:r>
              <a:rPr kumimoji="1" lang="en-US" altLang="zh-CN" dirty="0" smtClean="0"/>
              <a:t>(live,</a:t>
            </a:r>
            <a:r>
              <a:rPr kumimoji="1" lang="zh-CN" altLang="en-US" dirty="0" smtClean="0"/>
              <a:t>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p>
          <a:p>
            <a:pPr>
              <a:lnSpc>
                <a:spcPct val="150000"/>
              </a:lnSpc>
            </a:pPr>
            <a:r>
              <a:rPr kumimoji="1" lang="zh-CN" altLang="en-US" dirty="0" smtClean="0"/>
              <a:t>我们想要通过模型得出的是，由于输出词是在以输入词为中心的窗口中选择出来的，那么这些词应该跟输入词比较相近，也就是说</a:t>
            </a:r>
            <a:r>
              <a:rPr kumimoji="1" lang="zh-CN" altLang="en-US" b="1" dirty="0" smtClean="0"/>
              <a:t>输入词有更大的几率得到这些输出词</a:t>
            </a:r>
            <a:endParaRPr kumimoji="1" lang="en-US" altLang="zh-CN" b="1" dirty="0" smtClean="0"/>
          </a:p>
          <a:p>
            <a:pPr>
              <a:lnSpc>
                <a:spcPct val="150000"/>
              </a:lnSpc>
            </a:pPr>
            <a:r>
              <a:rPr kumimoji="1" lang="zh-CN" altLang="en-US" dirty="0" smtClean="0"/>
              <a:t>那么不是这些输出词的其他词，</a:t>
            </a:r>
            <a:r>
              <a:rPr kumimoji="1" lang="zh-CN" altLang="en-US" b="1" dirty="0" smtClean="0"/>
              <a:t>输入词得到他们的概率就应该比较小</a:t>
            </a:r>
            <a:endParaRPr kumimoji="1" lang="en-US" altLang="zh-CN" dirty="0" smtClean="0"/>
          </a:p>
        </p:txBody>
      </p:sp>
    </p:spTree>
    <p:extLst>
      <p:ext uri="{BB962C8B-B14F-4D97-AF65-F5344CB8AC3E}">
        <p14:creationId xmlns:p14="http://schemas.microsoft.com/office/powerpoint/2010/main" val="194957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kumimoji="1" lang="en-US" altLang="zh-CN" dirty="0" smtClean="0"/>
              <a:t>V</a:t>
            </a:r>
            <a:r>
              <a:rPr kumimoji="1" lang="zh-CN" altLang="en-US" dirty="0" smtClean="0"/>
              <a:t> </a:t>
            </a:r>
            <a:r>
              <a:rPr kumimoji="1" lang="en-US" altLang="zh-CN" dirty="0" smtClean="0"/>
              <a:t>=</a:t>
            </a:r>
            <a:r>
              <a:rPr kumimoji="1" lang="zh-CN" altLang="en-US" dirty="0" smtClean="0"/>
              <a:t> </a:t>
            </a:r>
            <a:r>
              <a:rPr kumimoji="1" lang="en-US" altLang="zh-CN" dirty="0" smtClean="0"/>
              <a:t>6</a:t>
            </a:r>
            <a:r>
              <a:rPr kumimoji="1" lang="zh-CN" altLang="en-US" dirty="0" smtClean="0"/>
              <a:t>，那么 </a:t>
            </a:r>
            <a:r>
              <a:rPr kumimoji="1" lang="en-US" altLang="zh-CN" dirty="0" smtClean="0"/>
              <a:t>live</a:t>
            </a:r>
            <a:r>
              <a:rPr kumimoji="1" lang="zh-CN" altLang="en-US" dirty="0" smtClean="0"/>
              <a:t> 用 </a:t>
            </a:r>
            <a:r>
              <a:rPr kumimoji="1" lang="en-US" altLang="zh-CN" dirty="0" err="1" smtClean="0"/>
              <a:t>onehot</a:t>
            </a:r>
            <a:r>
              <a:rPr kumimoji="1" lang="zh-CN" altLang="en-US" dirty="0"/>
              <a:t> </a:t>
            </a:r>
            <a:r>
              <a:rPr kumimoji="1" lang="zh-CN" altLang="en-US" dirty="0" smtClean="0"/>
              <a:t>向量可以表示成（</a:t>
            </a:r>
            <a:r>
              <a:rPr kumimoji="1" lang="en-US" altLang="zh-CN" dirty="0" smtClean="0"/>
              <a:t>0,1,0,0,0,0</a:t>
            </a:r>
            <a:r>
              <a:rPr kumimoji="1" lang="zh-CN" altLang="en-US" dirty="0" smtClean="0"/>
              <a:t>）</a:t>
            </a:r>
            <a:endParaRPr kumimoji="1" lang="en-US" altLang="zh-CN" dirty="0" smtClean="0"/>
          </a:p>
          <a:p>
            <a:pPr>
              <a:lnSpc>
                <a:spcPct val="150000"/>
              </a:lnSpc>
            </a:pPr>
            <a:r>
              <a:rPr kumimoji="1" lang="zh-CN" altLang="en-US" dirty="0" smtClean="0"/>
              <a:t>同样可以把 </a:t>
            </a:r>
            <a:r>
              <a:rPr kumimoji="1" lang="en-US" altLang="zh-CN" dirty="0" smtClean="0"/>
              <a:t>I</a:t>
            </a:r>
            <a:r>
              <a:rPr kumimoji="1" lang="zh-CN" altLang="en-US" dirty="0" smtClean="0"/>
              <a:t> 和 </a:t>
            </a:r>
            <a:r>
              <a:rPr kumimoji="1" lang="en-US" altLang="zh-CN" dirty="0" smtClean="0"/>
              <a:t>in</a:t>
            </a:r>
            <a:r>
              <a:rPr kumimoji="1" lang="zh-CN" altLang="en-US" dirty="0" smtClean="0"/>
              <a:t> 也表示成</a:t>
            </a:r>
            <a:r>
              <a:rPr kumimoji="1" lang="zh-CN" altLang="en-US" dirty="0"/>
              <a:t> </a:t>
            </a:r>
            <a:r>
              <a:rPr kumimoji="1" lang="en-US" altLang="zh-CN" dirty="0" err="1" smtClean="0"/>
              <a:t>onehot</a:t>
            </a:r>
            <a:r>
              <a:rPr kumimoji="1" lang="zh-CN" altLang="en-US" dirty="0" smtClean="0"/>
              <a:t> 向量</a:t>
            </a:r>
            <a:endParaRPr kumimoji="1" lang="en-US" altLang="zh-CN" dirty="0" smtClean="0"/>
          </a:p>
          <a:p>
            <a:pPr>
              <a:lnSpc>
                <a:spcPct val="150000"/>
              </a:lnSpc>
            </a:pPr>
            <a:r>
              <a:rPr kumimoji="1" lang="zh-CN" altLang="en-US" dirty="0" smtClean="0"/>
              <a:t>那么就相当于我们现在有两组训练数据，输出词是从输入词附近挑出来的，我们认为</a:t>
            </a:r>
            <a:r>
              <a:rPr kumimoji="1" lang="zh-CN" altLang="en-US" b="1" dirty="0" smtClean="0"/>
              <a:t>从输入词得到这个输出词的概率应该比较大</a:t>
            </a:r>
            <a:r>
              <a:rPr kumimoji="1" lang="zh-CN" altLang="en-US" dirty="0" smtClean="0"/>
              <a:t>。</a:t>
            </a:r>
            <a:endParaRPr kumimoji="1" lang="en-US" altLang="zh-CN" dirty="0" smtClean="0"/>
          </a:p>
          <a:p>
            <a:pPr>
              <a:lnSpc>
                <a:spcPct val="150000"/>
              </a:lnSpc>
            </a:pPr>
            <a:r>
              <a:rPr kumimoji="1" lang="zh-CN" altLang="en-US" dirty="0" smtClean="0"/>
              <a:t>那么我们怎么训练模型呢？</a:t>
            </a:r>
            <a:endParaRPr kumimoji="1" lang="en-US" altLang="zh-CN" dirty="0" smtClean="0"/>
          </a:p>
          <a:p>
            <a:pPr>
              <a:lnSpc>
                <a:spcPct val="150000"/>
              </a:lnSpc>
            </a:pPr>
            <a:r>
              <a:rPr kumimoji="1" lang="zh-CN" altLang="en-US" b="1" dirty="0" smtClean="0"/>
              <a:t>把输入词的</a:t>
            </a:r>
            <a:r>
              <a:rPr kumimoji="1" lang="zh-CN" altLang="en-US" b="1" dirty="0"/>
              <a:t> </a:t>
            </a:r>
            <a:r>
              <a:rPr kumimoji="1" lang="en-US" altLang="zh-CN" b="1" dirty="0" err="1" smtClean="0"/>
              <a:t>onehot</a:t>
            </a:r>
            <a:r>
              <a:rPr kumimoji="1" lang="zh-CN" altLang="en-US" b="1" dirty="0" smtClean="0"/>
              <a:t> 向量当成输入向量，输出向量的第 </a:t>
            </a:r>
            <a:r>
              <a:rPr kumimoji="1" lang="en-US" altLang="zh-CN" b="1" dirty="0" err="1" smtClean="0"/>
              <a:t>i</a:t>
            </a:r>
            <a:r>
              <a:rPr kumimoji="1" lang="zh-CN" altLang="en-US" b="1" dirty="0" smtClean="0"/>
              <a:t> 维是这个输入词可以得到词汇表第 </a:t>
            </a:r>
            <a:r>
              <a:rPr kumimoji="1" lang="en-US" altLang="zh-CN" b="1" dirty="0" err="1" smtClean="0"/>
              <a:t>i</a:t>
            </a:r>
            <a:r>
              <a:rPr kumimoji="1" lang="zh-CN" altLang="en-US" b="1" dirty="0" smtClean="0"/>
              <a:t> 个单词的概率</a:t>
            </a:r>
            <a:endParaRPr kumimoji="1" lang="en-US" altLang="zh-CN" b="1" dirty="0" smtClean="0"/>
          </a:p>
        </p:txBody>
      </p:sp>
    </p:spTree>
    <p:extLst>
      <p:ext uri="{BB962C8B-B14F-4D97-AF65-F5344CB8AC3E}">
        <p14:creationId xmlns:p14="http://schemas.microsoft.com/office/powerpoint/2010/main" val="213301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08"/>
            <a:ext cx="10515600" cy="1325563"/>
          </a:xfrm>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5" name="椭圆 4"/>
          <p:cNvSpPr/>
          <p:nvPr/>
        </p:nvSpPr>
        <p:spPr>
          <a:xfrm>
            <a:off x="2230891"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6" name="椭圆 5"/>
          <p:cNvSpPr/>
          <p:nvPr/>
        </p:nvSpPr>
        <p:spPr>
          <a:xfrm>
            <a:off x="2230891"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7" name="椭圆 6"/>
          <p:cNvSpPr/>
          <p:nvPr/>
        </p:nvSpPr>
        <p:spPr>
          <a:xfrm>
            <a:off x="2230891"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8" name="椭圆 7"/>
          <p:cNvSpPr/>
          <p:nvPr/>
        </p:nvSpPr>
        <p:spPr>
          <a:xfrm>
            <a:off x="2230891"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9" name="椭圆 8"/>
          <p:cNvSpPr/>
          <p:nvPr/>
        </p:nvSpPr>
        <p:spPr>
          <a:xfrm>
            <a:off x="2230891"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0" name="椭圆 9"/>
          <p:cNvSpPr/>
          <p:nvPr/>
        </p:nvSpPr>
        <p:spPr>
          <a:xfrm>
            <a:off x="2230891"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8" name="椭圆 17"/>
          <p:cNvSpPr/>
          <p:nvPr/>
        </p:nvSpPr>
        <p:spPr>
          <a:xfrm>
            <a:off x="5463947" y="2577868"/>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smtClean="0">
                <a:latin typeface="Times New Roman" charset="0"/>
                <a:ea typeface="Times New Roman" charset="0"/>
                <a:cs typeface="Times New Roman" charset="0"/>
              </a:rPr>
              <a:t>h</a:t>
            </a:r>
            <a:r>
              <a:rPr kumimoji="1" lang="en-US" altLang="zh-CN" sz="2400" i="1" baseline="-25000" dirty="0" smtClean="0">
                <a:latin typeface="Times New Roman" charset="0"/>
                <a:ea typeface="Times New Roman" charset="0"/>
                <a:cs typeface="Times New Roman" charset="0"/>
              </a:rPr>
              <a:t>1</a:t>
            </a:r>
            <a:endParaRPr kumimoji="1" lang="zh-CN" altLang="en-US" sz="2400" i="1" baseline="-25000" dirty="0">
              <a:latin typeface="Times New Roman" charset="0"/>
              <a:ea typeface="Times New Roman" charset="0"/>
              <a:cs typeface="Times New Roman" charset="0"/>
            </a:endParaRPr>
          </a:p>
        </p:txBody>
      </p:sp>
      <p:sp>
        <p:nvSpPr>
          <p:cNvPr id="20" name="椭圆 19"/>
          <p:cNvSpPr/>
          <p:nvPr/>
        </p:nvSpPr>
        <p:spPr>
          <a:xfrm>
            <a:off x="5463945" y="401953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err="1" smtClean="0">
                <a:latin typeface="Times New Roman" charset="0"/>
                <a:ea typeface="Times New Roman" charset="0"/>
                <a:cs typeface="Times New Roman" charset="0"/>
              </a:rPr>
              <a:t>h</a:t>
            </a:r>
            <a:r>
              <a:rPr kumimoji="1" lang="en-US" altLang="zh-CN" sz="2400" i="1" baseline="-25000" dirty="0" err="1" smtClean="0">
                <a:latin typeface="Times New Roman" charset="0"/>
                <a:ea typeface="Times New Roman" charset="0"/>
                <a:cs typeface="Times New Roman" charset="0"/>
              </a:rPr>
              <a:t>N</a:t>
            </a:r>
            <a:endParaRPr kumimoji="1" lang="zh-CN" altLang="en-US" sz="2400" i="1" baseline="-25000" dirty="0">
              <a:latin typeface="Times New Roman" charset="0"/>
              <a:ea typeface="Times New Roman" charset="0"/>
              <a:cs typeface="Times New Roman" charset="0"/>
            </a:endParaRPr>
          </a:p>
        </p:txBody>
      </p:sp>
      <p:sp>
        <p:nvSpPr>
          <p:cNvPr id="23" name="文本框 22"/>
          <p:cNvSpPr txBox="1"/>
          <p:nvPr/>
        </p:nvSpPr>
        <p:spPr>
          <a:xfrm>
            <a:off x="5601272" y="3387883"/>
            <a:ext cx="738664" cy="553998"/>
          </a:xfrm>
          <a:prstGeom prst="rect">
            <a:avLst/>
          </a:prstGeom>
          <a:noFill/>
        </p:spPr>
        <p:txBody>
          <a:bodyPr vert="eaVert" wrap="none" rtlCol="0">
            <a:spAutoFit/>
          </a:bodyPr>
          <a:lstStyle/>
          <a:p>
            <a:r>
              <a:rPr kumimoji="1" lang="mr-IN" altLang="zh-CN" sz="3600" dirty="0" smtClean="0">
                <a:latin typeface="Times New Roman" charset="0"/>
                <a:ea typeface="Times New Roman" charset="0"/>
                <a:cs typeface="Times New Roman" charset="0"/>
              </a:rPr>
              <a:t>…</a:t>
            </a:r>
            <a:endParaRPr kumimoji="1" lang="zh-CN" altLang="en-US" sz="3600" dirty="0">
              <a:latin typeface="Times New Roman" charset="0"/>
              <a:ea typeface="Times New Roman" charset="0"/>
              <a:cs typeface="Times New Roman" charset="0"/>
            </a:endParaRPr>
          </a:p>
        </p:txBody>
      </p:sp>
      <p:sp>
        <p:nvSpPr>
          <p:cNvPr id="24" name="椭圆 23"/>
          <p:cNvSpPr/>
          <p:nvPr/>
        </p:nvSpPr>
        <p:spPr>
          <a:xfrm>
            <a:off x="8748452"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25" name="椭圆 24"/>
          <p:cNvSpPr/>
          <p:nvPr/>
        </p:nvSpPr>
        <p:spPr>
          <a:xfrm>
            <a:off x="8748452"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6" name="椭圆 25"/>
          <p:cNvSpPr/>
          <p:nvPr/>
        </p:nvSpPr>
        <p:spPr>
          <a:xfrm>
            <a:off x="8748452"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7" name="椭圆 26"/>
          <p:cNvSpPr/>
          <p:nvPr/>
        </p:nvSpPr>
        <p:spPr>
          <a:xfrm>
            <a:off x="8748452"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8" name="椭圆 27"/>
          <p:cNvSpPr/>
          <p:nvPr/>
        </p:nvSpPr>
        <p:spPr>
          <a:xfrm>
            <a:off x="8748452"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9" name="椭圆 28"/>
          <p:cNvSpPr/>
          <p:nvPr/>
        </p:nvSpPr>
        <p:spPr>
          <a:xfrm>
            <a:off x="8748452"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cxnSp>
        <p:nvCxnSpPr>
          <p:cNvPr id="33" name="直线箭头连接符 32"/>
          <p:cNvCxnSpPr>
            <a:stCxn id="6" idx="6"/>
            <a:endCxn id="18" idx="2"/>
          </p:cNvCxnSpPr>
          <p:nvPr/>
        </p:nvCxnSpPr>
        <p:spPr>
          <a:xfrm>
            <a:off x="2949348" y="2434653"/>
            <a:ext cx="2514599"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6" idx="6"/>
            <a:endCxn id="20" idx="2"/>
          </p:cNvCxnSpPr>
          <p:nvPr/>
        </p:nvCxnSpPr>
        <p:spPr>
          <a:xfrm>
            <a:off x="2949348" y="2434653"/>
            <a:ext cx="2514597" cy="192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8" idx="6"/>
            <a:endCxn id="24" idx="2"/>
          </p:cNvCxnSpPr>
          <p:nvPr/>
        </p:nvCxnSpPr>
        <p:spPr>
          <a:xfrm flipV="1">
            <a:off x="6182404" y="1697827"/>
            <a:ext cx="2566048" cy="1215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8" idx="6"/>
            <a:endCxn id="25" idx="2"/>
          </p:cNvCxnSpPr>
          <p:nvPr/>
        </p:nvCxnSpPr>
        <p:spPr>
          <a:xfrm flipV="1">
            <a:off x="6182404" y="2434653"/>
            <a:ext cx="2566048"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18" idx="6"/>
            <a:endCxn id="26" idx="2"/>
          </p:cNvCxnSpPr>
          <p:nvPr/>
        </p:nvCxnSpPr>
        <p:spPr>
          <a:xfrm>
            <a:off x="6182404" y="2913624"/>
            <a:ext cx="2566048" cy="25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18" idx="6"/>
            <a:endCxn id="27" idx="2"/>
          </p:cNvCxnSpPr>
          <p:nvPr/>
        </p:nvCxnSpPr>
        <p:spPr>
          <a:xfrm>
            <a:off x="6182404" y="2913624"/>
            <a:ext cx="2566048" cy="9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8" idx="6"/>
            <a:endCxn id="28" idx="2"/>
          </p:cNvCxnSpPr>
          <p:nvPr/>
        </p:nvCxnSpPr>
        <p:spPr>
          <a:xfrm>
            <a:off x="6182404" y="2913624"/>
            <a:ext cx="2566048" cy="173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8" idx="6"/>
            <a:endCxn id="29" idx="2"/>
          </p:cNvCxnSpPr>
          <p:nvPr/>
        </p:nvCxnSpPr>
        <p:spPr>
          <a:xfrm>
            <a:off x="6182404" y="2913624"/>
            <a:ext cx="2566048" cy="246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6"/>
            <a:endCxn id="24" idx="2"/>
          </p:cNvCxnSpPr>
          <p:nvPr/>
        </p:nvCxnSpPr>
        <p:spPr>
          <a:xfrm flipV="1">
            <a:off x="6182402" y="1697827"/>
            <a:ext cx="2566050" cy="26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5" idx="2"/>
          </p:cNvCxnSpPr>
          <p:nvPr/>
        </p:nvCxnSpPr>
        <p:spPr>
          <a:xfrm flipV="1">
            <a:off x="6182402" y="2434653"/>
            <a:ext cx="2566050" cy="192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20" idx="6"/>
            <a:endCxn id="26" idx="2"/>
          </p:cNvCxnSpPr>
          <p:nvPr/>
        </p:nvCxnSpPr>
        <p:spPr>
          <a:xfrm flipV="1">
            <a:off x="6182402" y="3171479"/>
            <a:ext cx="2566050" cy="11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20" idx="6"/>
            <a:endCxn id="27" idx="2"/>
          </p:cNvCxnSpPr>
          <p:nvPr/>
        </p:nvCxnSpPr>
        <p:spPr>
          <a:xfrm flipV="1">
            <a:off x="6182402" y="3908305"/>
            <a:ext cx="2566050" cy="4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20" idx="6"/>
            <a:endCxn id="28" idx="2"/>
          </p:cNvCxnSpPr>
          <p:nvPr/>
        </p:nvCxnSpPr>
        <p:spPr>
          <a:xfrm>
            <a:off x="6182402" y="4355295"/>
            <a:ext cx="2566050" cy="28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20" idx="6"/>
            <a:endCxn id="29" idx="2"/>
          </p:cNvCxnSpPr>
          <p:nvPr/>
        </p:nvCxnSpPr>
        <p:spPr>
          <a:xfrm>
            <a:off x="6182402" y="4355295"/>
            <a:ext cx="2566050" cy="102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775633" y="5934116"/>
            <a:ext cx="162897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input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V)</a:t>
            </a:r>
            <a:endParaRPr kumimoji="1" lang="zh-CN" altLang="en-US" sz="2400" dirty="0">
              <a:latin typeface="Times New Roman" charset="0"/>
              <a:ea typeface="Times New Roman" charset="0"/>
              <a:cs typeface="Times New Roman" charset="0"/>
            </a:endParaRPr>
          </a:p>
        </p:txBody>
      </p:sp>
      <p:sp>
        <p:nvSpPr>
          <p:cNvPr id="63" name="文本框 62"/>
          <p:cNvSpPr txBox="1"/>
          <p:nvPr/>
        </p:nvSpPr>
        <p:spPr>
          <a:xfrm>
            <a:off x="3883480" y="2200470"/>
            <a:ext cx="646331"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2,1</a:t>
            </a:r>
            <a:endParaRPr kumimoji="1" lang="zh-CN" altLang="en-US" sz="2400" i="1" baseline="-25000" dirty="0">
              <a:latin typeface="Times New Roman" charset="0"/>
              <a:ea typeface="Times New Roman" charset="0"/>
              <a:cs typeface="Times New Roman" charset="0"/>
            </a:endParaRPr>
          </a:p>
        </p:txBody>
      </p:sp>
      <p:sp>
        <p:nvSpPr>
          <p:cNvPr id="64" name="文本框 63"/>
          <p:cNvSpPr txBox="1"/>
          <p:nvPr/>
        </p:nvSpPr>
        <p:spPr>
          <a:xfrm>
            <a:off x="3886577" y="3429258"/>
            <a:ext cx="646331"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2,2</a:t>
            </a:r>
            <a:endParaRPr kumimoji="1" lang="zh-CN" altLang="en-US" sz="2400" i="1" baseline="-25000" dirty="0">
              <a:latin typeface="Times New Roman" charset="0"/>
              <a:ea typeface="Times New Roman" charset="0"/>
              <a:cs typeface="Times New Roman" charset="0"/>
            </a:endParaRPr>
          </a:p>
        </p:txBody>
      </p:sp>
      <p:sp>
        <p:nvSpPr>
          <p:cNvPr id="65" name="文本框 64"/>
          <p:cNvSpPr txBox="1"/>
          <p:nvPr/>
        </p:nvSpPr>
        <p:spPr>
          <a:xfrm>
            <a:off x="7109400" y="1766281"/>
            <a:ext cx="712054"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1,1</a:t>
            </a:r>
            <a:endParaRPr kumimoji="1" lang="zh-CN" altLang="en-US" sz="2400" i="1" baseline="-25000" dirty="0">
              <a:latin typeface="Times New Roman" charset="0"/>
              <a:ea typeface="Times New Roman" charset="0"/>
              <a:cs typeface="Times New Roman" charset="0"/>
            </a:endParaRPr>
          </a:p>
        </p:txBody>
      </p:sp>
      <p:sp>
        <p:nvSpPr>
          <p:cNvPr id="66" name="文本框 65"/>
          <p:cNvSpPr txBox="1"/>
          <p:nvPr/>
        </p:nvSpPr>
        <p:spPr>
          <a:xfrm>
            <a:off x="7079979" y="4875717"/>
            <a:ext cx="734496"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2,V</a:t>
            </a:r>
            <a:endParaRPr kumimoji="1" lang="zh-CN" altLang="en-US" sz="2400" i="1" baseline="-25000" dirty="0">
              <a:latin typeface="Times New Roman" charset="0"/>
              <a:ea typeface="Times New Roman" charset="0"/>
              <a:cs typeface="Times New Roman" charset="0"/>
            </a:endParaRPr>
          </a:p>
        </p:txBody>
      </p:sp>
      <p:sp>
        <p:nvSpPr>
          <p:cNvPr id="67" name="文本框 66"/>
          <p:cNvSpPr txBox="1"/>
          <p:nvPr/>
        </p:nvSpPr>
        <p:spPr>
          <a:xfrm>
            <a:off x="4980312" y="5902379"/>
            <a:ext cx="1834156"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hidden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8" name="文本框 67"/>
          <p:cNvSpPr txBox="1"/>
          <p:nvPr/>
        </p:nvSpPr>
        <p:spPr>
          <a:xfrm>
            <a:off x="3477118" y="1268818"/>
            <a:ext cx="1459054"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i2h</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(V</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9" name="文本框 68"/>
          <p:cNvSpPr txBox="1"/>
          <p:nvPr/>
        </p:nvSpPr>
        <p:spPr>
          <a:xfrm>
            <a:off x="6701436" y="1265665"/>
            <a:ext cx="152798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h2o</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(N</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
        <p:nvSpPr>
          <p:cNvPr id="70" name="文本框 69"/>
          <p:cNvSpPr txBox="1"/>
          <p:nvPr/>
        </p:nvSpPr>
        <p:spPr>
          <a:xfrm>
            <a:off x="8314285" y="5934116"/>
            <a:ext cx="1782860"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output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5147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b="1" dirty="0" smtClean="0"/>
              <a:t>把输入词的</a:t>
            </a:r>
            <a:r>
              <a:rPr kumimoji="1" lang="zh-CN" altLang="en-US" b="1" dirty="0"/>
              <a:t> </a:t>
            </a:r>
            <a:r>
              <a:rPr kumimoji="1" lang="en-US" altLang="zh-CN" b="1" dirty="0" err="1" smtClean="0"/>
              <a:t>onehot</a:t>
            </a:r>
            <a:r>
              <a:rPr kumimoji="1" lang="zh-CN" altLang="en-US" b="1" dirty="0" smtClean="0"/>
              <a:t> 向量当成输入向量，输出向量的第 </a:t>
            </a:r>
            <a:r>
              <a:rPr kumimoji="1" lang="en-US" altLang="zh-CN" b="1" dirty="0" err="1" smtClean="0"/>
              <a:t>i</a:t>
            </a:r>
            <a:r>
              <a:rPr kumimoji="1" lang="zh-CN" altLang="en-US" b="1" dirty="0" smtClean="0"/>
              <a:t> 维是这个输入词可以得到词汇表第 </a:t>
            </a:r>
            <a:r>
              <a:rPr kumimoji="1" lang="en-US" altLang="zh-CN" b="1" dirty="0" err="1" smtClean="0"/>
              <a:t>i</a:t>
            </a:r>
            <a:r>
              <a:rPr kumimoji="1" lang="zh-CN" altLang="en-US" b="1" dirty="0" smtClean="0"/>
              <a:t> 个单词的概率</a:t>
            </a:r>
            <a:endParaRPr kumimoji="1" lang="en-US" altLang="zh-CN" b="1" dirty="0"/>
          </a:p>
          <a:p>
            <a:pPr>
              <a:lnSpc>
                <a:spcPct val="150000"/>
              </a:lnSpc>
            </a:pPr>
            <a:r>
              <a:rPr kumimoji="1" lang="zh-CN" altLang="en-US" dirty="0" smtClean="0"/>
              <a:t>既然正确的输出答案是一个 </a:t>
            </a:r>
            <a:r>
              <a:rPr kumimoji="1" lang="en-US" altLang="zh-CN" dirty="0" err="1" smtClean="0"/>
              <a:t>onehot</a:t>
            </a:r>
            <a:r>
              <a:rPr kumimoji="1" lang="zh-CN" altLang="en-US" dirty="0" smtClean="0"/>
              <a:t> 向量，与多元分类问题类似，所以我们输出层的激活函数用 </a:t>
            </a:r>
            <a:r>
              <a:rPr kumimoji="1" lang="en-US" altLang="zh-CN" dirty="0" err="1" smtClean="0"/>
              <a:t>softmax</a:t>
            </a:r>
            <a:r>
              <a:rPr kumimoji="1" lang="zh-CN" altLang="en-US" dirty="0" smtClean="0"/>
              <a:t> 函数</a:t>
            </a:r>
            <a:endParaRPr kumimoji="1" lang="en-US" altLang="zh-CN" dirty="0" smtClean="0"/>
          </a:p>
          <a:p>
            <a:pPr>
              <a:lnSpc>
                <a:spcPct val="150000"/>
              </a:lnSpc>
            </a:pPr>
            <a:r>
              <a:rPr kumimoji="1" lang="zh-CN" altLang="en-US" dirty="0" smtClean="0"/>
              <a:t>隐藏层不需要使用激活函数</a:t>
            </a:r>
            <a:endParaRPr kumimoji="1" lang="en-US" altLang="zh-CN" dirty="0" smtClean="0"/>
          </a:p>
          <a:p>
            <a:pPr>
              <a:lnSpc>
                <a:spcPct val="150000"/>
              </a:lnSpc>
            </a:pPr>
            <a:r>
              <a:rPr kumimoji="1" lang="zh-CN" altLang="en-US" dirty="0" smtClean="0"/>
              <a:t>其他的就跟后向传播的神经网络一样，求导得到更新式即可</a:t>
            </a:r>
            <a:endParaRPr kumimoji="1" lang="en-US" altLang="zh-CN" dirty="0" smtClean="0"/>
          </a:p>
        </p:txBody>
      </p:sp>
    </p:spTree>
    <p:extLst>
      <p:ext uri="{BB962C8B-B14F-4D97-AF65-F5344CB8AC3E}">
        <p14:creationId xmlns:p14="http://schemas.microsoft.com/office/powerpoint/2010/main" val="601308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a:lnSpc>
                    <a:spcPct val="150000"/>
                  </a:lnSpc>
                </a:pPr>
                <a:r>
                  <a:rPr kumimoji="1" lang="en-US" altLang="zh-CN" dirty="0" smtClean="0"/>
                  <a:t>softmax</a:t>
                </a:r>
                <a:r>
                  <a:rPr kumimoji="1" lang="zh-CN" altLang="en-US" dirty="0" smtClean="0"/>
                  <a:t> 函数</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𝑖</m:t>
                          </m:r>
                        </m:e>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𝑊</m:t>
                          </m:r>
                        </m:e>
                      </m:d>
                      <m:r>
                        <a:rPr kumimoji="1" lang="en-US" altLang="zh-CN" b="0" i="1" smtClean="0">
                          <a:latin typeface="Cambria Math" charset="0"/>
                        </a:rPr>
                        <m:t>=</m:t>
                      </m:r>
                      <m:f>
                        <m:fPr>
                          <m:ctrlPr>
                            <a:rPr kumimoji="1" lang="en-US" altLang="zh-CN" b="0" i="1" smtClean="0">
                              <a:latin typeface="Cambria Math" charset="0"/>
                            </a:rPr>
                          </m:ctrlPr>
                        </m:fPr>
                        <m:num>
                          <m:sSup>
                            <m:sSupPr>
                              <m:ctrlPr>
                                <a:rPr kumimoji="1" lang="en-US" altLang="zh-CN" b="0" i="1" smtClean="0">
                                  <a:latin typeface="Cambria Math" charset="0"/>
                                </a:rPr>
                              </m:ctrlPr>
                            </m:sSupPr>
                            <m:e>
                              <m:r>
                                <a:rPr kumimoji="1" lang="en-US" altLang="zh-CN" b="0" i="1" smtClean="0">
                                  <a:latin typeface="Cambria Math" charset="0"/>
                                </a:rPr>
                                <m:t>𝑒</m:t>
                              </m:r>
                            </m:e>
                            <m:sup>
                              <m:sSubSup>
                                <m:sSubSupPr>
                                  <m:ctrlPr>
                                    <a:rPr kumimoji="1" lang="en-US" altLang="zh-CN" b="0" i="1" smtClean="0">
                                      <a:latin typeface="Cambria Math" charset="0"/>
                                    </a:rPr>
                                  </m:ctrlPr>
                                </m:sSubSupPr>
                                <m:e>
                                  <m:r>
                                    <a:rPr kumimoji="1" lang="en-US" altLang="zh-CN" b="0" i="1" smtClean="0">
                                      <a:latin typeface="Cambria Math" charset="0"/>
                                    </a:rPr>
                                    <m:t>𝑊</m:t>
                                  </m:r>
                                </m:e>
                                <m:sub>
                                  <m:r>
                                    <a:rPr kumimoji="1" lang="en-US" altLang="zh-CN" b="0" i="1" smtClean="0">
                                      <a:latin typeface="Cambria Math" charset="0"/>
                                    </a:rPr>
                                    <m:t>𝑖</m:t>
                                  </m:r>
                                </m:sub>
                                <m:sup>
                                  <m:r>
                                    <a:rPr kumimoji="1" lang="en-US" altLang="zh-CN" b="0" i="1" smtClean="0">
                                      <a:latin typeface="Cambria Math" charset="0"/>
                                    </a:rPr>
                                    <m:t>𝑇</m:t>
                                  </m:r>
                                </m:sup>
                              </m:sSubSup>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sup>
                          </m:sSup>
                        </m:num>
                        <m:den>
                          <m:nary>
                            <m:naryPr>
                              <m:chr m:val="∑"/>
                              <m:limLoc m:val="subSup"/>
                              <m:ctrlPr>
                                <a:rPr kumimoji="1" lang="is-IS" altLang="zh-CN" b="0" i="1" smtClean="0">
                                  <a:latin typeface="Cambria Math" charset="0"/>
                                </a:rPr>
                              </m:ctrlPr>
                            </m:naryPr>
                            <m:sub>
                              <m:r>
                                <m:rPr>
                                  <m:brk m:alnAt="25"/>
                                </m:rPr>
                                <a:rPr kumimoji="1" lang="en-US" altLang="zh-CN" b="0" i="1" smtClean="0">
                                  <a:latin typeface="Cambria Math" charset="0"/>
                                </a:rPr>
                                <m:t>𝑗</m:t>
                              </m:r>
                              <m:r>
                                <a:rPr kumimoji="1" lang="en-US" altLang="zh-CN" b="0" i="1" smtClean="0">
                                  <a:latin typeface="Cambria Math" charset="0"/>
                                </a:rPr>
                                <m:t>=1</m:t>
                              </m:r>
                            </m:sub>
                            <m:sup>
                              <m:r>
                                <a:rPr kumimoji="1" lang="en-US" altLang="zh-CN" b="0" i="1" smtClean="0">
                                  <a:latin typeface="Cambria Math" charset="0"/>
                                </a:rPr>
                                <m:t>𝑀</m:t>
                              </m:r>
                            </m:sup>
                            <m:e>
                              <m:sSup>
                                <m:sSupPr>
                                  <m:ctrlPr>
                                    <a:rPr kumimoji="1" lang="en-US" altLang="zh-CN" b="0" i="1" smtClean="0">
                                      <a:latin typeface="Cambria Math" charset="0"/>
                                    </a:rPr>
                                  </m:ctrlPr>
                                </m:sSupPr>
                                <m:e>
                                  <m:r>
                                    <a:rPr kumimoji="1" lang="en-US" altLang="zh-CN" b="0" i="1" smtClean="0">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m:t>
                                      </m:r>
                                      <m:r>
                                        <a:rPr kumimoji="1" lang="en-US" altLang="zh-CN" i="1">
                                          <a:latin typeface="Cambria Math" charset="0"/>
                                        </a:rPr>
                                        <m:t>𝑊</m:t>
                                      </m:r>
                                    </m:e>
                                    <m:sub>
                                      <m:r>
                                        <a:rPr kumimoji="1" lang="en-US" altLang="zh-CN" i="1">
                                          <a:latin typeface="Cambria Math" charset="0"/>
                                        </a:rPr>
                                        <m:t>𝑗</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r>
                                    <a:rPr kumimoji="1" lang="en-US" altLang="zh-CN" i="1">
                                      <a:latin typeface="Cambria Math" charset="0"/>
                                    </a:rPr>
                                    <m:t>)</m:t>
                                  </m:r>
                                </m:sup>
                              </m:sSup>
                              <m:r>
                                <a:rPr kumimoji="1" lang="zh-CN" altLang="en-US" b="0" i="1" smtClean="0">
                                  <a:latin typeface="Cambria Math" charset="0"/>
                                </a:rPr>
                                <m:t> </m:t>
                              </m:r>
                            </m:e>
                          </m:nary>
                        </m:den>
                      </m:f>
                    </m:oMath>
                  </m:oMathPara>
                </a14:m>
                <a:endParaRPr kumimoji="1" lang="en-US" altLang="zh-CN" dirty="0"/>
              </a:p>
              <a:p>
                <a:pPr>
                  <a:lnSpc>
                    <a:spcPct val="150000"/>
                  </a:lnSpc>
                </a:pPr>
                <a:r>
                  <a:rPr kumimoji="1" lang="zh-CN" altLang="en-US" dirty="0" smtClean="0"/>
                  <a:t>假设一共有 </a:t>
                </a:r>
                <a:r>
                  <a:rPr kumimoji="1" lang="en-US" altLang="zh-CN" dirty="0" smtClean="0"/>
                  <a:t>M</a:t>
                </a:r>
                <a:r>
                  <a:rPr kumimoji="1" lang="zh-CN" altLang="en-US" dirty="0" smtClean="0"/>
                  <a:t> 个类别，那么对应每个类别都会有一个权重向量 </a:t>
                </a:r>
                <a:r>
                  <a:rPr kumimoji="1" lang="en-US" altLang="zh-CN" dirty="0" smtClean="0"/>
                  <a:t>w</a:t>
                </a:r>
                <a:r>
                  <a:rPr kumimoji="1" lang="zh-CN" altLang="en-US" dirty="0" smtClean="0"/>
                  <a:t>，上述公式的含义就是，利用</a:t>
                </a:r>
                <a:r>
                  <a:rPr kumimoji="1" lang="zh-CN" altLang="en-US" dirty="0"/>
                  <a:t> </a:t>
                </a:r>
                <a:r>
                  <a:rPr kumimoji="1" lang="en-US" altLang="zh-CN" dirty="0" smtClean="0"/>
                  <a:t>M</a:t>
                </a:r>
                <a:r>
                  <a:rPr kumimoji="1" lang="zh-CN" altLang="en-US" dirty="0" smtClean="0"/>
                  <a:t> 个类别的 </a:t>
                </a:r>
                <a:r>
                  <a:rPr kumimoji="1" lang="en-US" altLang="zh-CN" i="1" dirty="0" smtClean="0"/>
                  <a:t>w</a:t>
                </a:r>
                <a:r>
                  <a:rPr kumimoji="1" lang="zh-CN" altLang="en-US" dirty="0" smtClean="0"/>
                  <a:t>，可以算出</a:t>
                </a:r>
                <a:r>
                  <a:rPr kumimoji="1" lang="zh-CN" altLang="en-US" i="1" dirty="0" smtClean="0"/>
                  <a:t> </a:t>
                </a:r>
                <a:r>
                  <a:rPr kumimoji="1" lang="en-US" altLang="zh-CN" i="1" dirty="0" err="1" smtClean="0"/>
                  <a:t>x</a:t>
                </a:r>
                <a:r>
                  <a:rPr kumimoji="1" lang="en-US" altLang="zh-CN" i="1" baseline="-25000" dirty="0" err="1" smtClean="0"/>
                  <a:t>n</a:t>
                </a:r>
                <a:r>
                  <a:rPr kumimoji="1" lang="zh-CN" altLang="en-US" i="1" dirty="0" smtClean="0"/>
                  <a:t> </a:t>
                </a:r>
                <a:r>
                  <a:rPr kumimoji="1" lang="zh-CN" altLang="en-US" dirty="0" smtClean="0"/>
                  <a:t>分别属于 </a:t>
                </a:r>
                <a:r>
                  <a:rPr kumimoji="1" lang="en-US" altLang="zh-CN" dirty="0" smtClean="0"/>
                  <a:t>M</a:t>
                </a:r>
                <a:r>
                  <a:rPr kumimoji="1" lang="zh-CN" altLang="en-US" dirty="0" smtClean="0"/>
                  <a:t> 个类别的概率，做一个让概率和为</a:t>
                </a:r>
                <a:r>
                  <a:rPr kumimoji="1" lang="zh-CN" altLang="en-US" dirty="0"/>
                  <a:t> </a:t>
                </a:r>
                <a:r>
                  <a:rPr kumimoji="1" lang="en-US" altLang="zh-CN" dirty="0" smtClean="0"/>
                  <a:t>1</a:t>
                </a:r>
                <a:r>
                  <a:rPr kumimoji="1" lang="zh-CN" altLang="en-US" dirty="0" smtClean="0"/>
                  <a:t> 的归一化即可得到 </a:t>
                </a:r>
                <a:r>
                  <a:rPr kumimoji="1" lang="en-US" altLang="zh-CN" i="1" dirty="0" err="1" smtClean="0"/>
                  <a:t>x</a:t>
                </a:r>
                <a:r>
                  <a:rPr kumimoji="1" lang="en-US" altLang="zh-CN" i="1" baseline="-25000" dirty="0" err="1" smtClean="0"/>
                  <a:t>n</a:t>
                </a:r>
                <a:r>
                  <a:rPr kumimoji="1" lang="zh-CN" altLang="en-US" i="1" dirty="0" smtClean="0"/>
                  <a:t> </a:t>
                </a:r>
                <a:r>
                  <a:rPr kumimoji="1" lang="zh-CN" altLang="en-US" dirty="0" smtClean="0"/>
                  <a:t>属于每一个类别的概率</a:t>
                </a:r>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812" r="-3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1954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a:lnSpc>
                    <a:spcPct val="150000"/>
                  </a:lnSpc>
                </a:pPr>
                <a:r>
                  <a:rPr kumimoji="1" lang="en-US" altLang="zh-CN" dirty="0" smtClean="0"/>
                  <a:t>softmax</a:t>
                </a:r>
                <a:r>
                  <a:rPr kumimoji="1" lang="zh-CN" altLang="en-US" dirty="0" smtClean="0"/>
                  <a:t> 函数</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𝑖</m:t>
                          </m:r>
                        </m:e>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𝑊</m:t>
                          </m:r>
                        </m:e>
                      </m:d>
                      <m:r>
                        <a:rPr kumimoji="1" lang="en-US" altLang="zh-CN" b="0" i="1" smtClean="0">
                          <a:latin typeface="Cambria Math" charset="0"/>
                        </a:rPr>
                        <m:t>=</m:t>
                      </m:r>
                      <m:f>
                        <m:fPr>
                          <m:ctrlPr>
                            <a:rPr kumimoji="1" lang="en-US" altLang="zh-CN" b="0" i="1" smtClean="0">
                              <a:latin typeface="Cambria Math" charset="0"/>
                            </a:rPr>
                          </m:ctrlPr>
                        </m:fPr>
                        <m:num>
                          <m:sSup>
                            <m:sSupPr>
                              <m:ctrlPr>
                                <a:rPr kumimoji="1" lang="en-US" altLang="zh-CN" b="0" i="1" smtClean="0">
                                  <a:latin typeface="Cambria Math" charset="0"/>
                                </a:rPr>
                              </m:ctrlPr>
                            </m:sSupPr>
                            <m:e>
                              <m:r>
                                <a:rPr kumimoji="1" lang="en-US" altLang="zh-CN" b="0" i="1" smtClean="0">
                                  <a:latin typeface="Cambria Math" charset="0"/>
                                </a:rPr>
                                <m:t>𝑒</m:t>
                              </m:r>
                            </m:e>
                            <m:sup>
                              <m:sSubSup>
                                <m:sSubSupPr>
                                  <m:ctrlPr>
                                    <a:rPr kumimoji="1" lang="en-US" altLang="zh-CN" b="0" i="1" smtClean="0">
                                      <a:latin typeface="Cambria Math" charset="0"/>
                                    </a:rPr>
                                  </m:ctrlPr>
                                </m:sSubSupPr>
                                <m:e>
                                  <m:r>
                                    <a:rPr kumimoji="1" lang="en-US" altLang="zh-CN" b="0" i="1" smtClean="0">
                                      <a:latin typeface="Cambria Math" charset="0"/>
                                    </a:rPr>
                                    <m:t>𝑊</m:t>
                                  </m:r>
                                </m:e>
                                <m:sub>
                                  <m:r>
                                    <a:rPr kumimoji="1" lang="en-US" altLang="zh-CN" b="0" i="1" smtClean="0">
                                      <a:latin typeface="Cambria Math" charset="0"/>
                                    </a:rPr>
                                    <m:t>𝑖</m:t>
                                  </m:r>
                                </m:sub>
                                <m:sup>
                                  <m:r>
                                    <a:rPr kumimoji="1" lang="en-US" altLang="zh-CN" b="0" i="1" smtClean="0">
                                      <a:latin typeface="Cambria Math" charset="0"/>
                                    </a:rPr>
                                    <m:t>𝑇</m:t>
                                  </m:r>
                                </m:sup>
                              </m:sSubSup>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sup>
                          </m:sSup>
                        </m:num>
                        <m:den>
                          <m:nary>
                            <m:naryPr>
                              <m:chr m:val="∑"/>
                              <m:limLoc m:val="subSup"/>
                              <m:ctrlPr>
                                <a:rPr kumimoji="1" lang="is-IS" altLang="zh-CN" b="0" i="1" smtClean="0">
                                  <a:latin typeface="Cambria Math" charset="0"/>
                                </a:rPr>
                              </m:ctrlPr>
                            </m:naryPr>
                            <m:sub>
                              <m:r>
                                <m:rPr>
                                  <m:brk m:alnAt="25"/>
                                </m:rPr>
                                <a:rPr kumimoji="1" lang="en-US" altLang="zh-CN" b="0" i="1" smtClean="0">
                                  <a:latin typeface="Cambria Math" charset="0"/>
                                </a:rPr>
                                <m:t>𝑗</m:t>
                              </m:r>
                              <m:r>
                                <a:rPr kumimoji="1" lang="en-US" altLang="zh-CN" b="0" i="1" smtClean="0">
                                  <a:latin typeface="Cambria Math" charset="0"/>
                                </a:rPr>
                                <m:t>=1</m:t>
                              </m:r>
                            </m:sub>
                            <m:sup>
                              <m:r>
                                <a:rPr kumimoji="1" lang="en-US" altLang="zh-CN" b="0" i="1" smtClean="0">
                                  <a:latin typeface="Cambria Math" charset="0"/>
                                </a:rPr>
                                <m:t>𝑀</m:t>
                              </m:r>
                            </m:sup>
                            <m:e>
                              <m:sSup>
                                <m:sSupPr>
                                  <m:ctrlPr>
                                    <a:rPr kumimoji="1" lang="en-US" altLang="zh-CN" i="1">
                                      <a:latin typeface="Cambria Math" charset="0"/>
                                    </a:rPr>
                                  </m:ctrlPr>
                                </m:sSupPr>
                                <m:e>
                                  <m:r>
                                    <a:rPr kumimoji="1" lang="en-US" altLang="zh-CN" i="1">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m:t>
                                      </m:r>
                                      <m:r>
                                        <a:rPr kumimoji="1" lang="en-US" altLang="zh-CN" i="1">
                                          <a:latin typeface="Cambria Math" charset="0"/>
                                        </a:rPr>
                                        <m:t>𝑊</m:t>
                                      </m:r>
                                    </m:e>
                                    <m:sub>
                                      <m:r>
                                        <a:rPr kumimoji="1" lang="en-US" altLang="zh-CN" i="1">
                                          <a:latin typeface="Cambria Math" charset="0"/>
                                        </a:rPr>
                                        <m:t>𝑗</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r>
                                    <a:rPr kumimoji="1" lang="en-US" altLang="zh-CN" i="1">
                                      <a:latin typeface="Cambria Math" charset="0"/>
                                    </a:rPr>
                                    <m:t>)</m:t>
                                  </m:r>
                                </m:sup>
                              </m:sSup>
                            </m:e>
                          </m:nary>
                        </m:den>
                      </m:f>
                    </m:oMath>
                  </m:oMathPara>
                </a14:m>
                <a:endParaRPr kumimoji="1" lang="en-US" altLang="zh-CN" dirty="0"/>
              </a:p>
              <a:p>
                <a:pPr>
                  <a:lnSpc>
                    <a:spcPct val="150000"/>
                  </a:lnSpc>
                </a:pPr>
                <a:r>
                  <a:rPr kumimoji="1" lang="zh-CN" altLang="en-US" dirty="0" smtClean="0"/>
                  <a:t>其代价函数是：</a:t>
                </a:r>
                <a:endParaRPr kumimoji="1" lang="en-US" altLang="zh-CN" dirty="0" smtClean="0"/>
              </a:p>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𝐽</m:t>
                      </m:r>
                      <m:d>
                        <m:dPr>
                          <m:ctrlPr>
                            <a:rPr kumimoji="1" lang="en-US" altLang="zh-CN" b="0" i="1" smtClean="0">
                              <a:latin typeface="Cambria Math" charset="0"/>
                            </a:rPr>
                          </m:ctrlPr>
                        </m:dPr>
                        <m:e>
                          <m:r>
                            <a:rPr kumimoji="1" lang="en-US" altLang="zh-CN" b="0" i="1" smtClean="0">
                              <a:latin typeface="Cambria Math" charset="0"/>
                            </a:rPr>
                            <m:t>𝑊</m:t>
                          </m:r>
                        </m:e>
                      </m:d>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𝑁</m:t>
                          </m:r>
                        </m:den>
                      </m:f>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𝑛</m:t>
                          </m:r>
                          <m:r>
                            <a:rPr kumimoji="1" lang="en-US" altLang="zh-CN" b="0" i="1" smtClean="0">
                              <a:latin typeface="Cambria Math" charset="0"/>
                            </a:rPr>
                            <m:t>=1</m:t>
                          </m:r>
                        </m:sub>
                        <m:sup>
                          <m:r>
                            <a:rPr kumimoji="1" lang="en-US" altLang="zh-CN" b="0" i="1" smtClean="0">
                              <a:latin typeface="Cambria Math" charset="0"/>
                            </a:rPr>
                            <m:t>𝑁</m:t>
                          </m:r>
                        </m:sup>
                        <m:e>
                          <m:nary>
                            <m:naryPr>
                              <m:chr m:val="∑"/>
                              <m:ctrlPr>
                                <a:rPr kumimoji="1" lang="is-IS" altLang="zh-CN" b="0" i="1" smtClean="0">
                                  <a:latin typeface="Cambria Math"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𝑀</m:t>
                              </m:r>
                            </m:sup>
                            <m:e>
                              <m:r>
                                <a:rPr kumimoji="1" lang="en-US" altLang="zh-CN" b="0" i="1" smtClean="0">
                                  <a:latin typeface="Cambria Math" charset="0"/>
                                </a:rPr>
                                <m:t>𝐼</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𝑖</m:t>
                                  </m:r>
                                </m:e>
                              </m:d>
                              <m:func>
                                <m:funcPr>
                                  <m:ctrlPr>
                                    <a:rPr kumimoji="1" lang="en-US" altLang="zh-CN" b="0" i="1" smtClean="0">
                                      <a:latin typeface="Cambria Math" charset="0"/>
                                    </a:rPr>
                                  </m:ctrlPr>
                                </m:funcPr>
                                <m:fName>
                                  <m:r>
                                    <m:rPr>
                                      <m:sty m:val="p"/>
                                    </m:rPr>
                                    <a:rPr kumimoji="1" lang="en-US" altLang="zh-CN" b="0" i="0" smtClean="0">
                                      <a:latin typeface="Cambria Math" charset="0"/>
                                    </a:rPr>
                                    <m:t>log</m:t>
                                  </m:r>
                                </m:fName>
                                <m:e>
                                  <m:f>
                                    <m:fPr>
                                      <m:ctrlPr>
                                        <a:rPr kumimoji="1" lang="en-US" altLang="zh-CN" i="1">
                                          <a:latin typeface="Cambria Math" charset="0"/>
                                        </a:rPr>
                                      </m:ctrlPr>
                                    </m:fPr>
                                    <m:num>
                                      <m:sSup>
                                        <m:sSupPr>
                                          <m:ctrlPr>
                                            <a:rPr kumimoji="1" lang="en-US" altLang="zh-CN" i="1">
                                              <a:latin typeface="Cambria Math" charset="0"/>
                                            </a:rPr>
                                          </m:ctrlPr>
                                        </m:sSupPr>
                                        <m:e>
                                          <m:r>
                                            <a:rPr kumimoji="1" lang="en-US" altLang="zh-CN" i="1">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𝑊</m:t>
                                              </m:r>
                                            </m:e>
                                            <m:sub>
                                              <m:r>
                                                <a:rPr kumimoji="1" lang="en-US" altLang="zh-CN" i="1" smtClean="0">
                                                  <a:latin typeface="Cambria Math" charset="0"/>
                                                </a:rPr>
                                                <m:t>𝑖</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sup>
                                      </m:sSup>
                                    </m:num>
                                    <m:den>
                                      <m:nary>
                                        <m:naryPr>
                                          <m:chr m:val="∑"/>
                                          <m:limLoc m:val="subSup"/>
                                          <m:ctrlPr>
                                            <a:rPr kumimoji="1" lang="is-IS" altLang="zh-CN" i="1">
                                              <a:latin typeface="Cambria Math" charset="0"/>
                                            </a:rPr>
                                          </m:ctrlPr>
                                        </m:naryPr>
                                        <m:sub>
                                          <m:r>
                                            <m:rPr>
                                              <m:brk m:alnAt="25"/>
                                            </m:rPr>
                                            <a:rPr kumimoji="1" lang="en-US" altLang="zh-CN" i="1">
                                              <a:latin typeface="Cambria Math" charset="0"/>
                                            </a:rPr>
                                            <m:t>𝑗</m:t>
                                          </m:r>
                                          <m:r>
                                            <a:rPr kumimoji="1" lang="en-US" altLang="zh-CN" i="1">
                                              <a:latin typeface="Cambria Math" charset="0"/>
                                            </a:rPr>
                                            <m:t>=1</m:t>
                                          </m:r>
                                        </m:sub>
                                        <m:sup>
                                          <m:r>
                                            <a:rPr kumimoji="1" lang="en-US" altLang="zh-CN" i="1">
                                              <a:latin typeface="Cambria Math" charset="0"/>
                                            </a:rPr>
                                            <m:t>𝑀</m:t>
                                          </m:r>
                                        </m:sup>
                                        <m:e>
                                          <m:sSup>
                                            <m:sSupPr>
                                              <m:ctrlPr>
                                                <a:rPr kumimoji="1" lang="en-US" altLang="zh-CN" i="1">
                                                  <a:latin typeface="Cambria Math" charset="0"/>
                                                </a:rPr>
                                              </m:ctrlPr>
                                            </m:sSupPr>
                                            <m:e>
                                              <m:r>
                                                <a:rPr kumimoji="1" lang="en-US" altLang="zh-CN" i="1">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m:t>
                                                  </m:r>
                                                  <m:r>
                                                    <a:rPr kumimoji="1" lang="en-US" altLang="zh-CN" i="1">
                                                      <a:latin typeface="Cambria Math" charset="0"/>
                                                    </a:rPr>
                                                    <m:t>𝑊</m:t>
                                                  </m:r>
                                                </m:e>
                                                <m:sub>
                                                  <m:r>
                                                    <a:rPr kumimoji="1" lang="en-US" altLang="zh-CN" i="1">
                                                      <a:latin typeface="Cambria Math" charset="0"/>
                                                    </a:rPr>
                                                    <m:t>𝑗</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r>
                                                <a:rPr kumimoji="1" lang="en-US" altLang="zh-CN" i="1">
                                                  <a:latin typeface="Cambria Math" charset="0"/>
                                                </a:rPr>
                                                <m:t>)</m:t>
                                              </m:r>
                                            </m:sup>
                                          </m:sSup>
                                        </m:e>
                                      </m:nary>
                                    </m:den>
                                  </m:f>
                                </m:e>
                              </m:func>
                            </m:e>
                          </m:nary>
                        </m:e>
                      </m:nary>
                      <m:r>
                        <a:rPr kumimoji="1" lang="en-US" altLang="zh-CN" b="0" i="1" smtClean="0">
                          <a:latin typeface="Cambria Math" charset="0"/>
                        </a:rPr>
                        <m:t>]</m:t>
                      </m:r>
                    </m:oMath>
                  </m:oMathPara>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7229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spcBef>
                <a:spcPts val="0"/>
              </a:spcBef>
            </a:pPr>
            <a:r>
              <a:rPr kumimoji="1" lang="zh-CN" altLang="en-US" dirty="0" smtClean="0"/>
              <a:t>对每一个输入词，与输出词组成的每一个词对更新一次权重</a:t>
            </a:r>
            <a:endParaRPr kumimoji="1" lang="en-US" altLang="zh-CN" dirty="0" smtClean="0"/>
          </a:p>
          <a:p>
            <a:pPr>
              <a:lnSpc>
                <a:spcPct val="150000"/>
              </a:lnSpc>
              <a:spcBef>
                <a:spcPts val="0"/>
              </a:spcBef>
            </a:pPr>
            <a:r>
              <a:rPr kumimoji="1" lang="zh-CN" altLang="en-US" dirty="0" smtClean="0"/>
              <a:t>也就是如果说该文本有 </a:t>
            </a:r>
            <a:r>
              <a:rPr kumimoji="1" lang="en-US" altLang="zh-CN" dirty="0" smtClean="0"/>
              <a:t>N</a:t>
            </a:r>
            <a:r>
              <a:rPr kumimoji="1" lang="zh-CN" altLang="en-US" dirty="0" smtClean="0"/>
              <a:t> 个词，遍历一遍所有的词，我们是有 </a:t>
            </a:r>
            <a:r>
              <a:rPr kumimoji="1" lang="en-US" altLang="zh-CN" dirty="0" smtClean="0"/>
              <a:t>N</a:t>
            </a:r>
            <a:r>
              <a:rPr kumimoji="1" lang="zh-CN" altLang="en-US" dirty="0" smtClean="0"/>
              <a:t> 个神经网络的</a:t>
            </a:r>
            <a:endParaRPr kumimoji="1" lang="en-US" altLang="zh-CN" dirty="0" smtClean="0"/>
          </a:p>
          <a:p>
            <a:pPr>
              <a:lnSpc>
                <a:spcPct val="150000"/>
              </a:lnSpc>
              <a:spcBef>
                <a:spcPts val="0"/>
              </a:spcBef>
            </a:pPr>
            <a:r>
              <a:rPr kumimoji="1" lang="zh-CN" altLang="en-US" dirty="0" smtClean="0"/>
              <a:t>遍历 </a:t>
            </a:r>
            <a:r>
              <a:rPr kumimoji="1" lang="en-US" altLang="zh-CN" dirty="0" err="1" smtClean="0"/>
              <a:t>iter</a:t>
            </a:r>
            <a:r>
              <a:rPr kumimoji="1" lang="zh-CN" altLang="en-US" dirty="0" smtClean="0"/>
              <a:t> 次所有的词后，每个词的对应的隐藏层的值</a:t>
            </a:r>
            <a:r>
              <a:rPr kumimoji="1" lang="zh-CN" altLang="en-US" b="1" dirty="0" smtClean="0"/>
              <a:t>（因为输入是</a:t>
            </a:r>
            <a:r>
              <a:rPr kumimoji="1" lang="en-US" altLang="zh-CN" b="1" dirty="0" err="1" smtClean="0"/>
              <a:t>onehot</a:t>
            </a:r>
            <a:r>
              <a:rPr kumimoji="1" lang="zh-CN" altLang="en-US" b="1" dirty="0" smtClean="0"/>
              <a:t>，所以其实也是输入层到隐藏层的权重）</a:t>
            </a:r>
            <a:r>
              <a:rPr kumimoji="1" lang="zh-CN" altLang="en-US" dirty="0" smtClean="0"/>
              <a:t>，就是我们想要得到的每个词对应的降维后的词向量了。</a:t>
            </a:r>
            <a:endParaRPr kumimoji="1" lang="en-US" altLang="zh-CN" dirty="0" smtClean="0"/>
          </a:p>
        </p:txBody>
      </p:sp>
    </p:spTree>
    <p:extLst>
      <p:ext uri="{BB962C8B-B14F-4D97-AF65-F5344CB8AC3E}">
        <p14:creationId xmlns:p14="http://schemas.microsoft.com/office/powerpoint/2010/main" val="1041656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smtClean="0"/>
              <a:t>CBOW</a:t>
            </a:r>
            <a:r>
              <a:rPr kumimoji="1" lang="zh-CN" altLang="en-US" dirty="0" smtClean="0"/>
              <a:t> 和 </a:t>
            </a:r>
            <a:r>
              <a:rPr kumimoji="1" lang="en-US" altLang="zh-CN" dirty="0" smtClean="0"/>
              <a:t>Skip-Gram</a:t>
            </a:r>
            <a:r>
              <a:rPr kumimoji="1" lang="zh-CN" altLang="en-US" dirty="0" smtClean="0"/>
              <a:t> 不一样的地方是，对于一个词来说，组成的（输入词，输出词）词对只有一个了，并且</a:t>
            </a:r>
            <a:r>
              <a:rPr kumimoji="1" lang="zh-CN" altLang="en-US" b="1" dirty="0" smtClean="0"/>
              <a:t>选择的这个词是输出词</a:t>
            </a:r>
            <a:endParaRPr kumimoji="1" lang="en-US" altLang="zh-CN" b="1" dirty="0" smtClean="0"/>
          </a:p>
          <a:p>
            <a:pPr>
              <a:lnSpc>
                <a:spcPct val="150000"/>
              </a:lnSpc>
            </a:pPr>
            <a:r>
              <a:rPr kumimoji="1" lang="zh-CN" altLang="en-US" dirty="0" smtClean="0"/>
              <a:t>我们想要求解的其实就是，</a:t>
            </a:r>
            <a:r>
              <a:rPr kumimoji="1" lang="zh-CN" altLang="en-US" b="1" dirty="0" smtClean="0"/>
              <a:t>依据这个词附近的这些词，有多大的概率可以得到这个词</a:t>
            </a:r>
            <a:endParaRPr kumimoji="1" lang="zh-CN" altLang="en-US" b="1" dirty="0"/>
          </a:p>
        </p:txBody>
      </p:sp>
    </p:spTree>
    <p:extLst>
      <p:ext uri="{BB962C8B-B14F-4D97-AF65-F5344CB8AC3E}">
        <p14:creationId xmlns:p14="http://schemas.microsoft.com/office/powerpoint/2010/main" val="1787144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举例文本：</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r>
              <a:rPr kumimoji="1" lang="zh-CN" altLang="en-US" dirty="0" smtClean="0"/>
              <a:t> </a:t>
            </a:r>
            <a:r>
              <a:rPr kumimoji="1" lang="en-US" altLang="zh-CN" dirty="0" smtClean="0"/>
              <a:t>and</a:t>
            </a:r>
            <a:r>
              <a:rPr kumimoji="1" lang="zh-CN" altLang="en-US" dirty="0" smtClean="0"/>
              <a:t> </a:t>
            </a:r>
            <a:r>
              <a:rPr kumimoji="1" lang="en-US" altLang="zh-CN" dirty="0" smtClean="0"/>
              <a:t>I</a:t>
            </a:r>
            <a:r>
              <a:rPr kumimoji="1" lang="zh-CN" altLang="en-US" dirty="0" smtClean="0"/>
              <a:t> </a:t>
            </a:r>
            <a:r>
              <a:rPr kumimoji="1" lang="en-US" altLang="zh-CN" dirty="0" smtClean="0"/>
              <a:t>love</a:t>
            </a:r>
            <a:r>
              <a:rPr kumimoji="1" lang="zh-CN" altLang="en-US" dirty="0" smtClean="0"/>
              <a:t> </a:t>
            </a:r>
            <a:r>
              <a:rPr kumimoji="1" lang="en-US" altLang="zh-CN" dirty="0" smtClean="0"/>
              <a:t>China.</a:t>
            </a:r>
            <a:r>
              <a:rPr kumimoji="1" lang="zh-CN" altLang="en-US" dirty="0" smtClean="0"/>
              <a:t> （</a:t>
            </a:r>
            <a:r>
              <a:rPr kumimoji="1" lang="en-US" altLang="zh-CN" dirty="0" smtClean="0"/>
              <a:t>V</a:t>
            </a:r>
            <a:r>
              <a:rPr kumimoji="1" lang="zh-CN" altLang="en-US" dirty="0" smtClean="0"/>
              <a:t> </a:t>
            </a:r>
            <a:r>
              <a:rPr kumimoji="1" lang="en-US" altLang="zh-CN" dirty="0" smtClean="0"/>
              <a:t>=</a:t>
            </a:r>
            <a:r>
              <a:rPr kumimoji="1" lang="zh-CN" altLang="en-US" dirty="0" smtClean="0"/>
              <a:t> </a:t>
            </a:r>
            <a:r>
              <a:rPr kumimoji="1" lang="en-US" altLang="zh-CN" dirty="0" smtClean="0"/>
              <a:t>6</a:t>
            </a:r>
            <a:r>
              <a:rPr kumimoji="1" lang="zh-CN" altLang="en-US" dirty="0" smtClean="0"/>
              <a:t>）</a:t>
            </a:r>
            <a:endParaRPr kumimoji="1" lang="en-US" altLang="zh-CN" dirty="0" smtClean="0"/>
          </a:p>
          <a:p>
            <a:pPr>
              <a:lnSpc>
                <a:spcPct val="150000"/>
              </a:lnSpc>
            </a:pPr>
            <a:r>
              <a:rPr kumimoji="1" lang="zh-CN" altLang="en-US" dirty="0" smtClean="0"/>
              <a:t>选择一个</a:t>
            </a:r>
            <a:r>
              <a:rPr kumimoji="1" lang="zh-CN" altLang="en-US" b="1" dirty="0" smtClean="0"/>
              <a:t>输出词</a:t>
            </a:r>
            <a:r>
              <a:rPr kumimoji="1" lang="zh-CN" altLang="en-US" dirty="0" smtClean="0"/>
              <a:t>，假设为 </a:t>
            </a:r>
            <a:r>
              <a:rPr kumimoji="1" lang="en-US" altLang="zh-CN" dirty="0" smtClean="0"/>
              <a:t>live</a:t>
            </a:r>
          </a:p>
          <a:p>
            <a:pPr>
              <a:lnSpc>
                <a:spcPct val="150000"/>
              </a:lnSpc>
            </a:pPr>
            <a:r>
              <a:rPr kumimoji="1" lang="zh-CN" altLang="en-US" dirty="0" smtClean="0"/>
              <a:t>定义一个 </a:t>
            </a:r>
            <a:r>
              <a:rPr kumimoji="1" lang="en-US" altLang="zh-CN" dirty="0" smtClean="0"/>
              <a:t>skip-window</a:t>
            </a:r>
            <a:r>
              <a:rPr kumimoji="1" lang="zh-CN" altLang="en-US" dirty="0" smtClean="0"/>
              <a:t> 的参数，假设为 </a:t>
            </a:r>
            <a:r>
              <a:rPr kumimoji="1" lang="en-US" altLang="zh-CN" dirty="0" smtClean="0"/>
              <a:t>2</a:t>
            </a:r>
            <a:r>
              <a:rPr kumimoji="1" lang="zh-CN" altLang="en-US" dirty="0" smtClean="0"/>
              <a:t>，这个参数代表着从这个输入词的左侧或右侧选择的单词数量</a:t>
            </a:r>
            <a:endParaRPr kumimoji="1" lang="en-US" altLang="zh-CN" dirty="0" smtClean="0"/>
          </a:p>
          <a:p>
            <a:pPr>
              <a:lnSpc>
                <a:spcPct val="150000"/>
              </a:lnSpc>
            </a:pPr>
            <a:r>
              <a:rPr kumimoji="1" lang="zh-CN" altLang="en-US" dirty="0" smtClean="0"/>
              <a:t>那么选到的词就是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31484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p>
          <a:p>
            <a:pPr>
              <a:lnSpc>
                <a:spcPct val="150000"/>
              </a:lnSpc>
            </a:pPr>
            <a:r>
              <a:rPr kumimoji="1" lang="zh-CN" altLang="en-US" dirty="0" smtClean="0"/>
              <a:t>那么其输入的词就是 </a:t>
            </a:r>
            <a:r>
              <a:rPr kumimoji="1" lang="en-US" altLang="zh-CN" dirty="0" smtClean="0"/>
              <a:t>I</a:t>
            </a:r>
            <a:r>
              <a:rPr kumimoji="1" lang="zh-CN" altLang="en-US" dirty="0" smtClean="0"/>
              <a:t> </a:t>
            </a:r>
            <a:r>
              <a:rPr kumimoji="1" lang="en-US" altLang="zh-CN" dirty="0" smtClean="0"/>
              <a:t>in</a:t>
            </a:r>
            <a:r>
              <a:rPr kumimoji="1" lang="zh-CN" altLang="en-US" dirty="0" smtClean="0"/>
              <a:t> </a:t>
            </a:r>
            <a:r>
              <a:rPr kumimoji="1" lang="en-US" altLang="zh-CN" dirty="0" smtClean="0"/>
              <a:t>China</a:t>
            </a:r>
          </a:p>
          <a:p>
            <a:pPr>
              <a:lnSpc>
                <a:spcPct val="150000"/>
              </a:lnSpc>
            </a:pPr>
            <a:r>
              <a:rPr kumimoji="1" lang="zh-CN" altLang="en-US" dirty="0" smtClean="0"/>
              <a:t>同样我们转为 </a:t>
            </a:r>
            <a:r>
              <a:rPr kumimoji="1" lang="en-US" altLang="zh-CN" dirty="0" err="1" smtClean="0"/>
              <a:t>onehot</a:t>
            </a:r>
            <a:r>
              <a:rPr kumimoji="1" lang="zh-CN" altLang="en-US" dirty="0" smtClean="0"/>
              <a:t> 向量，就是（</a:t>
            </a:r>
            <a:r>
              <a:rPr kumimoji="1" lang="en-US" altLang="zh-CN" dirty="0" smtClean="0"/>
              <a:t>1,0,1,1,0,0</a:t>
            </a:r>
            <a:r>
              <a:rPr kumimoji="1" lang="zh-CN" altLang="en-US" dirty="0" smtClean="0"/>
              <a:t>）</a:t>
            </a:r>
            <a:endParaRPr kumimoji="1" lang="en-US" altLang="zh-CN" dirty="0" smtClean="0"/>
          </a:p>
          <a:p>
            <a:pPr>
              <a:lnSpc>
                <a:spcPct val="150000"/>
              </a:lnSpc>
            </a:pPr>
            <a:r>
              <a:rPr kumimoji="1" lang="zh-CN" altLang="en-US" dirty="0" smtClean="0"/>
              <a:t>那么同样的，我们传入到神经网络里面去训练</a:t>
            </a:r>
            <a:endParaRPr kumimoji="1" lang="en-US" altLang="zh-CN" dirty="0" smtClean="0"/>
          </a:p>
          <a:p>
            <a:pPr>
              <a:lnSpc>
                <a:spcPct val="150000"/>
              </a:lnSpc>
            </a:pPr>
            <a:r>
              <a:rPr kumimoji="1" lang="zh-CN" altLang="en-US" dirty="0" smtClean="0"/>
              <a:t>标准的输出是 </a:t>
            </a:r>
            <a:r>
              <a:rPr kumimoji="1" lang="en-US" altLang="zh-CN" dirty="0" smtClean="0"/>
              <a:t>live</a:t>
            </a:r>
            <a:r>
              <a:rPr kumimoji="1" lang="zh-CN" altLang="en-US" dirty="0" smtClean="0"/>
              <a:t>，也就是（</a:t>
            </a:r>
            <a:r>
              <a:rPr kumimoji="1" lang="en-US" altLang="zh-CN" dirty="0" smtClean="0"/>
              <a:t>0,1,0,0,0,0</a:t>
            </a:r>
            <a:r>
              <a:rPr kumimoji="1" lang="zh-CN" altLang="en-US" dirty="0" smtClean="0"/>
              <a:t>）</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58642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6665"/>
            <a:ext cx="10515600" cy="1325563"/>
          </a:xfrm>
        </p:spPr>
        <p:txBody>
          <a:bodyPr/>
          <a:lstStyle/>
          <a:p>
            <a:r>
              <a:rPr kumimoji="1" lang="zh-CN" altLang="en-US" dirty="0" smtClean="0">
                <a:latin typeface="SimSun" charset="-122"/>
                <a:ea typeface="SimSun" charset="-122"/>
                <a:cs typeface="SimSun" charset="-122"/>
              </a:rPr>
              <a:t>数据降维方法</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a:xfrm>
            <a:off x="838200" y="1726620"/>
            <a:ext cx="10515600" cy="4441372"/>
          </a:xfrm>
        </p:spPr>
        <p:txBody>
          <a:bodyPr>
            <a:normAutofit/>
          </a:bodyPr>
          <a:lstStyle/>
          <a:p>
            <a:pPr>
              <a:lnSpc>
                <a:spcPct val="150000"/>
              </a:lnSpc>
            </a:pPr>
            <a:r>
              <a:rPr kumimoji="1" lang="zh-CN" altLang="en-US" dirty="0" smtClean="0">
                <a:latin typeface="SimSun" charset="-122"/>
                <a:ea typeface="SimSun" charset="-122"/>
                <a:cs typeface="SimSun" charset="-122"/>
              </a:rPr>
              <a:t>当数据维度过大的情况下，模型的复杂度越高，训练模型所需的时间就会比较长，计算量就会越大</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可能需要用到降维的场景：</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数据维度之间存在一定的相关性</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从数据维度的含义判断可能为冗余属性</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训练数据集数量较多，想要缩短模型训练时间</a:t>
            </a:r>
            <a:endParaRPr kumimoji="1" lang="zh-CN" altLang="en-US" dirty="0">
              <a:latin typeface="SimSun" charset="-122"/>
              <a:ea typeface="SimSun" charset="-122"/>
              <a:cs typeface="SimSun" charset="-122"/>
            </a:endParaRPr>
          </a:p>
        </p:txBody>
      </p:sp>
    </p:spTree>
    <p:extLst>
      <p:ext uri="{BB962C8B-B14F-4D97-AF65-F5344CB8AC3E}">
        <p14:creationId xmlns:p14="http://schemas.microsoft.com/office/powerpoint/2010/main" val="249801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08"/>
            <a:ext cx="10515600" cy="1325563"/>
          </a:xfrm>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5" name="椭圆 4"/>
          <p:cNvSpPr/>
          <p:nvPr/>
        </p:nvSpPr>
        <p:spPr>
          <a:xfrm>
            <a:off x="2230891"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6" name="椭圆 5"/>
          <p:cNvSpPr/>
          <p:nvPr/>
        </p:nvSpPr>
        <p:spPr>
          <a:xfrm>
            <a:off x="2230891"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7" name="椭圆 6"/>
          <p:cNvSpPr/>
          <p:nvPr/>
        </p:nvSpPr>
        <p:spPr>
          <a:xfrm>
            <a:off x="2230891"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8" name="椭圆 7"/>
          <p:cNvSpPr/>
          <p:nvPr/>
        </p:nvSpPr>
        <p:spPr>
          <a:xfrm>
            <a:off x="2230891"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9" name="椭圆 8"/>
          <p:cNvSpPr/>
          <p:nvPr/>
        </p:nvSpPr>
        <p:spPr>
          <a:xfrm>
            <a:off x="2230891"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0" name="椭圆 9"/>
          <p:cNvSpPr/>
          <p:nvPr/>
        </p:nvSpPr>
        <p:spPr>
          <a:xfrm>
            <a:off x="2230891"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8" name="椭圆 17"/>
          <p:cNvSpPr/>
          <p:nvPr/>
        </p:nvSpPr>
        <p:spPr>
          <a:xfrm>
            <a:off x="5463947" y="2577868"/>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smtClean="0">
                <a:latin typeface="Times New Roman" charset="0"/>
                <a:ea typeface="Times New Roman" charset="0"/>
                <a:cs typeface="Times New Roman" charset="0"/>
              </a:rPr>
              <a:t>h</a:t>
            </a:r>
            <a:r>
              <a:rPr kumimoji="1" lang="en-US" altLang="zh-CN" sz="2400" i="1" baseline="-25000" dirty="0" smtClean="0">
                <a:latin typeface="Times New Roman" charset="0"/>
                <a:ea typeface="Times New Roman" charset="0"/>
                <a:cs typeface="Times New Roman" charset="0"/>
              </a:rPr>
              <a:t>1</a:t>
            </a:r>
            <a:endParaRPr kumimoji="1" lang="zh-CN" altLang="en-US" sz="2400" i="1" baseline="-25000" dirty="0">
              <a:latin typeface="Times New Roman" charset="0"/>
              <a:ea typeface="Times New Roman" charset="0"/>
              <a:cs typeface="Times New Roman" charset="0"/>
            </a:endParaRPr>
          </a:p>
        </p:txBody>
      </p:sp>
      <p:sp>
        <p:nvSpPr>
          <p:cNvPr id="20" name="椭圆 19"/>
          <p:cNvSpPr/>
          <p:nvPr/>
        </p:nvSpPr>
        <p:spPr>
          <a:xfrm>
            <a:off x="5463945" y="401953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err="1" smtClean="0">
                <a:latin typeface="Times New Roman" charset="0"/>
                <a:ea typeface="Times New Roman" charset="0"/>
                <a:cs typeface="Times New Roman" charset="0"/>
              </a:rPr>
              <a:t>h</a:t>
            </a:r>
            <a:r>
              <a:rPr kumimoji="1" lang="en-US" altLang="zh-CN" sz="2400" i="1" baseline="-25000" dirty="0" err="1" smtClean="0">
                <a:latin typeface="Times New Roman" charset="0"/>
                <a:ea typeface="Times New Roman" charset="0"/>
                <a:cs typeface="Times New Roman" charset="0"/>
              </a:rPr>
              <a:t>N</a:t>
            </a:r>
            <a:endParaRPr kumimoji="1" lang="zh-CN" altLang="en-US" sz="2400" i="1" baseline="-25000" dirty="0">
              <a:latin typeface="Times New Roman" charset="0"/>
              <a:ea typeface="Times New Roman" charset="0"/>
              <a:cs typeface="Times New Roman" charset="0"/>
            </a:endParaRPr>
          </a:p>
        </p:txBody>
      </p:sp>
      <p:sp>
        <p:nvSpPr>
          <p:cNvPr id="23" name="文本框 22"/>
          <p:cNvSpPr txBox="1"/>
          <p:nvPr/>
        </p:nvSpPr>
        <p:spPr>
          <a:xfrm>
            <a:off x="5601272" y="3387883"/>
            <a:ext cx="738664" cy="553998"/>
          </a:xfrm>
          <a:prstGeom prst="rect">
            <a:avLst/>
          </a:prstGeom>
          <a:noFill/>
        </p:spPr>
        <p:txBody>
          <a:bodyPr vert="eaVert" wrap="none" rtlCol="0">
            <a:spAutoFit/>
          </a:bodyPr>
          <a:lstStyle/>
          <a:p>
            <a:r>
              <a:rPr kumimoji="1" lang="mr-IN" altLang="zh-CN" sz="3600" dirty="0" smtClean="0">
                <a:latin typeface="Times New Roman" charset="0"/>
                <a:ea typeface="Times New Roman" charset="0"/>
                <a:cs typeface="Times New Roman" charset="0"/>
              </a:rPr>
              <a:t>…</a:t>
            </a:r>
            <a:endParaRPr kumimoji="1" lang="zh-CN" altLang="en-US" sz="3600" dirty="0">
              <a:latin typeface="Times New Roman" charset="0"/>
              <a:ea typeface="Times New Roman" charset="0"/>
              <a:cs typeface="Times New Roman" charset="0"/>
            </a:endParaRPr>
          </a:p>
        </p:txBody>
      </p:sp>
      <p:sp>
        <p:nvSpPr>
          <p:cNvPr id="24" name="椭圆 23"/>
          <p:cNvSpPr/>
          <p:nvPr/>
        </p:nvSpPr>
        <p:spPr>
          <a:xfrm>
            <a:off x="8748452"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5" name="椭圆 24"/>
          <p:cNvSpPr/>
          <p:nvPr/>
        </p:nvSpPr>
        <p:spPr>
          <a:xfrm>
            <a:off x="8748452"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26" name="椭圆 25"/>
          <p:cNvSpPr/>
          <p:nvPr/>
        </p:nvSpPr>
        <p:spPr>
          <a:xfrm>
            <a:off x="8748452"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7" name="椭圆 26"/>
          <p:cNvSpPr/>
          <p:nvPr/>
        </p:nvSpPr>
        <p:spPr>
          <a:xfrm>
            <a:off x="8748452"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8" name="椭圆 27"/>
          <p:cNvSpPr/>
          <p:nvPr/>
        </p:nvSpPr>
        <p:spPr>
          <a:xfrm>
            <a:off x="8748452"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9" name="椭圆 28"/>
          <p:cNvSpPr/>
          <p:nvPr/>
        </p:nvSpPr>
        <p:spPr>
          <a:xfrm>
            <a:off x="8748452"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cxnSp>
        <p:nvCxnSpPr>
          <p:cNvPr id="33" name="直线箭头连接符 32"/>
          <p:cNvCxnSpPr>
            <a:stCxn id="7" idx="6"/>
            <a:endCxn id="18" idx="2"/>
          </p:cNvCxnSpPr>
          <p:nvPr/>
        </p:nvCxnSpPr>
        <p:spPr>
          <a:xfrm flipV="1">
            <a:off x="2949348" y="2913624"/>
            <a:ext cx="2514599" cy="25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5" idx="6"/>
            <a:endCxn id="20" idx="2"/>
          </p:cNvCxnSpPr>
          <p:nvPr/>
        </p:nvCxnSpPr>
        <p:spPr>
          <a:xfrm>
            <a:off x="2949348" y="1697827"/>
            <a:ext cx="2514597" cy="26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5" idx="6"/>
            <a:endCxn id="18" idx="2"/>
          </p:cNvCxnSpPr>
          <p:nvPr/>
        </p:nvCxnSpPr>
        <p:spPr>
          <a:xfrm>
            <a:off x="2949348" y="1697827"/>
            <a:ext cx="2514599" cy="1215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8" idx="6"/>
            <a:endCxn id="25" idx="2"/>
          </p:cNvCxnSpPr>
          <p:nvPr/>
        </p:nvCxnSpPr>
        <p:spPr>
          <a:xfrm flipV="1">
            <a:off x="6182404" y="2434653"/>
            <a:ext cx="2566048"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18" idx="6"/>
            <a:endCxn id="26" idx="2"/>
          </p:cNvCxnSpPr>
          <p:nvPr/>
        </p:nvCxnSpPr>
        <p:spPr>
          <a:xfrm>
            <a:off x="6182404" y="2913624"/>
            <a:ext cx="2566048" cy="25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18" idx="6"/>
            <a:endCxn id="27" idx="2"/>
          </p:cNvCxnSpPr>
          <p:nvPr/>
        </p:nvCxnSpPr>
        <p:spPr>
          <a:xfrm>
            <a:off x="6182404" y="2913624"/>
            <a:ext cx="2566048" cy="9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8" idx="6"/>
            <a:endCxn id="28" idx="2"/>
          </p:cNvCxnSpPr>
          <p:nvPr/>
        </p:nvCxnSpPr>
        <p:spPr>
          <a:xfrm>
            <a:off x="6182404" y="2913624"/>
            <a:ext cx="2566048" cy="173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8" idx="6"/>
            <a:endCxn id="29" idx="2"/>
          </p:cNvCxnSpPr>
          <p:nvPr/>
        </p:nvCxnSpPr>
        <p:spPr>
          <a:xfrm>
            <a:off x="6182404" y="2913624"/>
            <a:ext cx="2566048" cy="246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6"/>
            <a:endCxn id="24" idx="2"/>
          </p:cNvCxnSpPr>
          <p:nvPr/>
        </p:nvCxnSpPr>
        <p:spPr>
          <a:xfrm flipV="1">
            <a:off x="6182402" y="1697827"/>
            <a:ext cx="2566050" cy="26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5" idx="2"/>
          </p:cNvCxnSpPr>
          <p:nvPr/>
        </p:nvCxnSpPr>
        <p:spPr>
          <a:xfrm flipV="1">
            <a:off x="6182402" y="2434653"/>
            <a:ext cx="2566050" cy="192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20" idx="6"/>
            <a:endCxn id="26" idx="2"/>
          </p:cNvCxnSpPr>
          <p:nvPr/>
        </p:nvCxnSpPr>
        <p:spPr>
          <a:xfrm flipV="1">
            <a:off x="6182402" y="3171479"/>
            <a:ext cx="2566050" cy="11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20" idx="6"/>
            <a:endCxn id="27" idx="2"/>
          </p:cNvCxnSpPr>
          <p:nvPr/>
        </p:nvCxnSpPr>
        <p:spPr>
          <a:xfrm flipV="1">
            <a:off x="6182402" y="3908305"/>
            <a:ext cx="2566050" cy="4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20" idx="6"/>
            <a:endCxn id="28" idx="2"/>
          </p:cNvCxnSpPr>
          <p:nvPr/>
        </p:nvCxnSpPr>
        <p:spPr>
          <a:xfrm>
            <a:off x="6182402" y="4355295"/>
            <a:ext cx="2566050" cy="28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20" idx="6"/>
            <a:endCxn id="29" idx="2"/>
          </p:cNvCxnSpPr>
          <p:nvPr/>
        </p:nvCxnSpPr>
        <p:spPr>
          <a:xfrm>
            <a:off x="6182402" y="4355295"/>
            <a:ext cx="2566050" cy="102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775633" y="5934116"/>
            <a:ext cx="162897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input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V)</a:t>
            </a:r>
            <a:endParaRPr kumimoji="1" lang="zh-CN" altLang="en-US" sz="2400" dirty="0">
              <a:latin typeface="Times New Roman" charset="0"/>
              <a:ea typeface="Times New Roman" charset="0"/>
              <a:cs typeface="Times New Roman" charset="0"/>
            </a:endParaRPr>
          </a:p>
        </p:txBody>
      </p:sp>
      <p:sp>
        <p:nvSpPr>
          <p:cNvPr id="67" name="文本框 66"/>
          <p:cNvSpPr txBox="1"/>
          <p:nvPr/>
        </p:nvSpPr>
        <p:spPr>
          <a:xfrm>
            <a:off x="4980312" y="5902379"/>
            <a:ext cx="1834156"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hidden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8" name="文本框 67"/>
          <p:cNvSpPr txBox="1"/>
          <p:nvPr/>
        </p:nvSpPr>
        <p:spPr>
          <a:xfrm>
            <a:off x="3477118" y="1268818"/>
            <a:ext cx="1459054"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i2h</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(V</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9" name="文本框 68"/>
          <p:cNvSpPr txBox="1"/>
          <p:nvPr/>
        </p:nvSpPr>
        <p:spPr>
          <a:xfrm>
            <a:off x="6701436" y="1265665"/>
            <a:ext cx="152798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h2o</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(N</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
        <p:nvSpPr>
          <p:cNvPr id="70" name="文本框 69"/>
          <p:cNvSpPr txBox="1"/>
          <p:nvPr/>
        </p:nvSpPr>
        <p:spPr>
          <a:xfrm>
            <a:off x="8314285" y="5934116"/>
            <a:ext cx="1782860"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output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cxnSp>
        <p:nvCxnSpPr>
          <p:cNvPr id="50" name="直线箭头连接符 49"/>
          <p:cNvCxnSpPr>
            <a:stCxn id="7" idx="6"/>
            <a:endCxn id="20" idx="2"/>
          </p:cNvCxnSpPr>
          <p:nvPr/>
        </p:nvCxnSpPr>
        <p:spPr>
          <a:xfrm>
            <a:off x="2949348" y="3171479"/>
            <a:ext cx="2514597" cy="11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8" idx="6"/>
            <a:endCxn id="18" idx="2"/>
          </p:cNvCxnSpPr>
          <p:nvPr/>
        </p:nvCxnSpPr>
        <p:spPr>
          <a:xfrm flipV="1">
            <a:off x="2949348" y="2913624"/>
            <a:ext cx="2514599" cy="9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8" idx="6"/>
            <a:endCxn id="20" idx="2"/>
          </p:cNvCxnSpPr>
          <p:nvPr/>
        </p:nvCxnSpPr>
        <p:spPr>
          <a:xfrm>
            <a:off x="2949348" y="3908305"/>
            <a:ext cx="2514597" cy="4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44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b="1" dirty="0" smtClean="0"/>
              <a:t>把输入词的</a:t>
            </a:r>
            <a:r>
              <a:rPr kumimoji="1" lang="zh-CN" altLang="en-US" b="1" dirty="0"/>
              <a:t> </a:t>
            </a:r>
            <a:r>
              <a:rPr kumimoji="1" lang="en-US" altLang="zh-CN" b="1" dirty="0" err="1" smtClean="0"/>
              <a:t>onehot</a:t>
            </a:r>
            <a:r>
              <a:rPr kumimoji="1" lang="zh-CN" altLang="en-US" b="1" dirty="0" smtClean="0"/>
              <a:t> 向量当成输入向量，输出向量的第 </a:t>
            </a:r>
            <a:r>
              <a:rPr kumimoji="1" lang="en-US" altLang="zh-CN" b="1" dirty="0" err="1" smtClean="0"/>
              <a:t>i</a:t>
            </a:r>
            <a:r>
              <a:rPr kumimoji="1" lang="zh-CN" altLang="en-US" b="1" dirty="0" smtClean="0"/>
              <a:t> 维是这个输入词可以得到词汇表第 </a:t>
            </a:r>
            <a:r>
              <a:rPr kumimoji="1" lang="en-US" altLang="zh-CN" b="1" dirty="0" err="1" smtClean="0"/>
              <a:t>i</a:t>
            </a:r>
            <a:r>
              <a:rPr kumimoji="1" lang="zh-CN" altLang="en-US" b="1" dirty="0" smtClean="0"/>
              <a:t> 个单词的概率</a:t>
            </a:r>
            <a:endParaRPr kumimoji="1" lang="en-US" altLang="zh-CN" b="1" dirty="0"/>
          </a:p>
          <a:p>
            <a:pPr>
              <a:lnSpc>
                <a:spcPct val="150000"/>
              </a:lnSpc>
            </a:pPr>
            <a:r>
              <a:rPr kumimoji="1" lang="zh-CN" altLang="en-US" dirty="0" smtClean="0"/>
              <a:t>同样利用的是 </a:t>
            </a:r>
            <a:r>
              <a:rPr kumimoji="1" lang="en-US" altLang="zh-CN" dirty="0" err="1" smtClean="0"/>
              <a:t>softmax</a:t>
            </a:r>
            <a:r>
              <a:rPr kumimoji="1" lang="zh-CN" altLang="en-US" dirty="0" smtClean="0"/>
              <a:t> 函数作为输出层的激活，这部分跟 </a:t>
            </a:r>
            <a:r>
              <a:rPr kumimoji="1" lang="en-US" altLang="zh-CN" dirty="0" smtClean="0"/>
              <a:t>Skip-Gram</a:t>
            </a:r>
            <a:r>
              <a:rPr kumimoji="1" lang="zh-CN" altLang="en-US" dirty="0" smtClean="0"/>
              <a:t>是一样的</a:t>
            </a:r>
            <a:endParaRPr kumimoji="1" lang="en-US" altLang="zh-CN" dirty="0" smtClean="0"/>
          </a:p>
          <a:p>
            <a:pPr>
              <a:lnSpc>
                <a:spcPct val="150000"/>
              </a:lnSpc>
            </a:pPr>
            <a:r>
              <a:rPr kumimoji="1" lang="zh-CN" altLang="en-US" dirty="0" smtClean="0"/>
              <a:t>遍历 </a:t>
            </a:r>
            <a:r>
              <a:rPr kumimoji="1" lang="en-US" altLang="zh-CN" dirty="0" err="1" smtClean="0"/>
              <a:t>iter</a:t>
            </a:r>
            <a:r>
              <a:rPr kumimoji="1" lang="zh-CN" altLang="en-US" dirty="0" smtClean="0"/>
              <a:t> 次所有单词之后，每个单词对应的神经网络的隐藏层的值就是降维后的向量</a:t>
            </a:r>
            <a:endParaRPr kumimoji="1" lang="en-US" altLang="zh-CN" dirty="0" smtClean="0"/>
          </a:p>
        </p:txBody>
      </p:sp>
    </p:spTree>
    <p:extLst>
      <p:ext uri="{BB962C8B-B14F-4D97-AF65-F5344CB8AC3E}">
        <p14:creationId xmlns:p14="http://schemas.microsoft.com/office/powerpoint/2010/main" val="341745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endParaRPr kumimoji="1" lang="zh-CN" altLang="en-US" dirty="0"/>
          </a:p>
        </p:txBody>
      </p:sp>
      <p:sp>
        <p:nvSpPr>
          <p:cNvPr id="3" name="内容占位符 2"/>
          <p:cNvSpPr>
            <a:spLocks noGrp="1"/>
          </p:cNvSpPr>
          <p:nvPr>
            <p:ph idx="1"/>
          </p:nvPr>
        </p:nvSpPr>
        <p:spPr/>
        <p:txBody>
          <a:bodyPr>
            <a:normAutofit lnSpcReduction="10000"/>
          </a:bodyPr>
          <a:lstStyle/>
          <a:p>
            <a:pPr>
              <a:lnSpc>
                <a:spcPct val="150000"/>
              </a:lnSpc>
            </a:pPr>
            <a:r>
              <a:rPr kumimoji="1" lang="zh-CN" altLang="en-US" dirty="0" smtClean="0"/>
              <a:t>详细的实现没有那么简单</a:t>
            </a:r>
            <a:endParaRPr kumimoji="1" lang="en-US" altLang="zh-CN" dirty="0" smtClean="0"/>
          </a:p>
          <a:p>
            <a:pPr>
              <a:lnSpc>
                <a:spcPct val="150000"/>
              </a:lnSpc>
            </a:pPr>
            <a:r>
              <a:rPr kumimoji="1" lang="zh-CN" altLang="en-US" dirty="0" smtClean="0"/>
              <a:t>允许调库运行，但是跟前面讲的一样，要在调用的地方写好注释，格式是一样的，调库使用</a:t>
            </a:r>
            <a:r>
              <a:rPr kumimoji="1" lang="zh-CN" altLang="en-US" smtClean="0"/>
              <a:t>的方法详见文档</a:t>
            </a:r>
            <a:endParaRPr kumimoji="1" lang="en-US" altLang="zh-CN" dirty="0" smtClean="0"/>
          </a:p>
          <a:p>
            <a:pPr>
              <a:lnSpc>
                <a:spcPct val="150000"/>
              </a:lnSpc>
            </a:pPr>
            <a:r>
              <a:rPr kumimoji="1" lang="zh-CN" altLang="en-US" dirty="0" smtClean="0"/>
              <a:t>降维后的词向量用在我们之前学习过的模型上就是完全适用的了</a:t>
            </a:r>
            <a:endParaRPr kumimoji="1" lang="en-US" altLang="zh-CN" dirty="0" smtClean="0"/>
          </a:p>
          <a:p>
            <a:pPr>
              <a:lnSpc>
                <a:spcPct val="150000"/>
              </a:lnSpc>
            </a:pPr>
            <a:r>
              <a:rPr kumimoji="1" lang="zh-CN" altLang="en-US" dirty="0" smtClean="0"/>
              <a:t>详细的各部分内容可以上网自行查看</a:t>
            </a:r>
            <a:endParaRPr kumimoji="1" lang="en-US" altLang="zh-CN" dirty="0" smtClean="0"/>
          </a:p>
          <a:p>
            <a:pPr>
              <a:lnSpc>
                <a:spcPct val="150000"/>
              </a:lnSpc>
            </a:pPr>
            <a:r>
              <a:rPr kumimoji="1" lang="en-US" altLang="zh-CN" dirty="0"/>
              <a:t>https://</a:t>
            </a:r>
            <a:r>
              <a:rPr kumimoji="1" lang="en-US" altLang="zh-CN" dirty="0" err="1"/>
              <a:t>www.leiphone.com</a:t>
            </a:r>
            <a:r>
              <a:rPr kumimoji="1" lang="en-US" altLang="zh-CN" dirty="0"/>
              <a:t>/news/201706/PamWKpfRFEI42McI.html</a:t>
            </a:r>
            <a:endParaRPr kumimoji="1" lang="en-US" altLang="zh-CN" dirty="0" smtClean="0"/>
          </a:p>
        </p:txBody>
      </p:sp>
    </p:spTree>
    <p:extLst>
      <p:ext uri="{BB962C8B-B14F-4D97-AF65-F5344CB8AC3E}">
        <p14:creationId xmlns:p14="http://schemas.microsoft.com/office/powerpoint/2010/main" val="17605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提示</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a:bodyPr>
          <a:lstStyle/>
          <a:p>
            <a:pPr>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Project </a:t>
            </a:r>
            <a:r>
              <a:rPr kumimoji="1" lang="zh-CN" altLang="en-US" dirty="0" smtClean="0">
                <a:latin typeface="Times New Roman" panose="02020603050405020304" pitchFamily="18" charset="0"/>
                <a:ea typeface="SimSun" charset="-122"/>
                <a:cs typeface="Times New Roman" panose="02020603050405020304" pitchFamily="18" charset="0"/>
              </a:rPr>
              <a:t>下周开始 </a:t>
            </a:r>
            <a:r>
              <a:rPr kumimoji="1" lang="en-US" altLang="zh-CN" dirty="0" smtClean="0">
                <a:latin typeface="Times New Roman" panose="02020603050405020304" pitchFamily="18" charset="0"/>
                <a:ea typeface="SimSun" charset="-122"/>
                <a:cs typeface="Times New Roman" panose="02020603050405020304" pitchFamily="18" charset="0"/>
              </a:rPr>
              <a:t>pre</a:t>
            </a:r>
            <a:r>
              <a:rPr kumimoji="1" lang="zh-CN" altLang="en-US" dirty="0" smtClean="0">
                <a:latin typeface="Times New Roman" panose="02020603050405020304" pitchFamily="18" charset="0"/>
                <a:ea typeface="SimSun" charset="-122"/>
                <a:cs typeface="Times New Roman" panose="02020603050405020304" pitchFamily="18" charset="0"/>
              </a:rPr>
              <a:t>，</a:t>
            </a:r>
            <a:r>
              <a:rPr kumimoji="1" lang="en-US" altLang="zh-CN" dirty="0" smtClean="0">
                <a:latin typeface="Times New Roman" panose="02020603050405020304" pitchFamily="18" charset="0"/>
                <a:ea typeface="SimSun" charset="-122"/>
                <a:cs typeface="Times New Roman" panose="02020603050405020304" pitchFamily="18" charset="0"/>
              </a:rPr>
              <a:t>pre </a:t>
            </a:r>
            <a:r>
              <a:rPr kumimoji="1" lang="zh-CN" altLang="en-US" dirty="0" smtClean="0">
                <a:latin typeface="Times New Roman" panose="02020603050405020304" pitchFamily="18" charset="0"/>
                <a:ea typeface="SimSun" charset="-122"/>
                <a:cs typeface="Times New Roman" panose="02020603050405020304" pitchFamily="18" charset="0"/>
              </a:rPr>
              <a:t>的当天我们会写个程序随机生成当堂课的</a:t>
            </a:r>
            <a:r>
              <a:rPr kumimoji="1" lang="en-US" altLang="zh-CN" dirty="0" smtClean="0">
                <a:latin typeface="Times New Roman" panose="02020603050405020304" pitchFamily="18" charset="0"/>
                <a:ea typeface="SimSun" charset="-122"/>
                <a:cs typeface="Times New Roman" panose="02020603050405020304" pitchFamily="18" charset="0"/>
              </a:rPr>
              <a:t>pre</a:t>
            </a:r>
            <a:r>
              <a:rPr kumimoji="1" lang="zh-CN" altLang="en-US" dirty="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的顺序，各组别都要到场</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注意之前说过的 </a:t>
            </a:r>
            <a:r>
              <a:rPr kumimoji="1" lang="en-US" altLang="zh-CN" dirty="0" smtClean="0">
                <a:latin typeface="Times New Roman" panose="02020603050405020304" pitchFamily="18" charset="0"/>
                <a:ea typeface="SimSun" charset="-122"/>
                <a:cs typeface="Times New Roman" panose="02020603050405020304" pitchFamily="18" charset="0"/>
              </a:rPr>
              <a:t>pre </a:t>
            </a:r>
            <a:r>
              <a:rPr kumimoji="1" lang="zh-CN" altLang="en-US" dirty="0" smtClean="0">
                <a:latin typeface="Times New Roman" panose="02020603050405020304" pitchFamily="18" charset="0"/>
                <a:ea typeface="SimSun" charset="-122"/>
                <a:cs typeface="Times New Roman" panose="02020603050405020304" pitchFamily="18" charset="0"/>
              </a:rPr>
              <a:t>的侧重点：</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17 </a:t>
            </a:r>
            <a:r>
              <a:rPr kumimoji="1" lang="zh-CN" altLang="en-US" dirty="0" smtClean="0">
                <a:latin typeface="Times New Roman" panose="02020603050405020304" pitchFamily="18" charset="0"/>
                <a:ea typeface="SimSun" charset="-122"/>
                <a:cs typeface="Times New Roman" panose="02020603050405020304" pitchFamily="18" charset="0"/>
              </a:rPr>
              <a:t>周主讲规划</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18 </a:t>
            </a:r>
            <a:r>
              <a:rPr kumimoji="1" lang="zh-CN" altLang="en-US" dirty="0" smtClean="0">
                <a:latin typeface="Times New Roman" panose="02020603050405020304" pitchFamily="18" charset="0"/>
                <a:ea typeface="SimSun" charset="-122"/>
                <a:cs typeface="Times New Roman" panose="02020603050405020304" pitchFamily="18" charset="0"/>
              </a:rPr>
              <a:t>周可以有所偏向，如果成果少就多讲规划，成果多就多讲成果</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19 </a:t>
            </a:r>
            <a:r>
              <a:rPr kumimoji="1" lang="zh-CN" altLang="en-US" dirty="0" smtClean="0">
                <a:latin typeface="Times New Roman" panose="02020603050405020304" pitchFamily="18" charset="0"/>
                <a:ea typeface="SimSun" charset="-122"/>
                <a:cs typeface="Times New Roman" panose="02020603050405020304" pitchFamily="18" charset="0"/>
              </a:rPr>
              <a:t>周主讲成果</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到场的 </a:t>
            </a:r>
            <a:r>
              <a:rPr kumimoji="1" lang="en-US" altLang="zh-CN" dirty="0" smtClean="0">
                <a:latin typeface="Times New Roman" panose="02020603050405020304" pitchFamily="18" charset="0"/>
                <a:ea typeface="SimSun" charset="-122"/>
                <a:cs typeface="Times New Roman" panose="02020603050405020304" pitchFamily="18" charset="0"/>
              </a:rPr>
              <a:t>TA </a:t>
            </a:r>
            <a:r>
              <a:rPr kumimoji="1" lang="zh-CN" altLang="en-US" dirty="0" smtClean="0">
                <a:latin typeface="Times New Roman" panose="02020603050405020304" pitchFamily="18" charset="0"/>
                <a:ea typeface="SimSun" charset="-122"/>
                <a:cs typeface="Times New Roman" panose="02020603050405020304" pitchFamily="18" charset="0"/>
              </a:rPr>
              <a:t>会给每个人都打分，取平均分作为个人 </a:t>
            </a:r>
            <a:r>
              <a:rPr kumimoji="1" lang="en-US" altLang="zh-CN" dirty="0" smtClean="0">
                <a:latin typeface="Times New Roman" panose="02020603050405020304" pitchFamily="18" charset="0"/>
                <a:ea typeface="SimSun" charset="-122"/>
                <a:cs typeface="Times New Roman" panose="02020603050405020304" pitchFamily="18" charset="0"/>
              </a:rPr>
              <a:t>pre </a:t>
            </a:r>
            <a:r>
              <a:rPr kumimoji="1" lang="zh-CN" altLang="en-US" dirty="0" smtClean="0">
                <a:latin typeface="Times New Roman" panose="02020603050405020304" pitchFamily="18" charset="0"/>
                <a:ea typeface="SimSun" charset="-122"/>
                <a:cs typeface="Times New Roman" panose="02020603050405020304" pitchFamily="18" charset="0"/>
              </a:rPr>
              <a:t>的最终得分，该得分不会公布</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endParaRPr kumimoji="1" lang="en-US" altLang="zh-CN" i="1" dirty="0" smtClean="0">
              <a:latin typeface="Times New Roman" panose="02020603050405020304" pitchFamily="18" charset="0"/>
              <a:ea typeface="SimSun" charset="-122"/>
              <a:cs typeface="Times New Roman" panose="02020603050405020304" pitchFamily="18" charset="0"/>
            </a:endParaRPr>
          </a:p>
        </p:txBody>
      </p:sp>
    </p:spTree>
    <p:extLst>
      <p:ext uri="{BB962C8B-B14F-4D97-AF65-F5344CB8AC3E}">
        <p14:creationId xmlns:p14="http://schemas.microsoft.com/office/powerpoint/2010/main" val="18639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个人报告</a:t>
            </a:r>
            <a:endParaRPr kumimoji="1" lang="zh-CN" altLang="en-US" dirty="0"/>
          </a:p>
        </p:txBody>
      </p:sp>
      <p:sp>
        <p:nvSpPr>
          <p:cNvPr id="3" name="内容占位符 2"/>
          <p:cNvSpPr>
            <a:spLocks noGrp="1"/>
          </p:cNvSpPr>
          <p:nvPr>
            <p:ph idx="1"/>
          </p:nvPr>
        </p:nvSpPr>
        <p:spPr>
          <a:xfrm>
            <a:off x="838200" y="1062038"/>
            <a:ext cx="10734675" cy="4848225"/>
          </a:xfrm>
        </p:spPr>
        <p:txBody>
          <a:bodyPr>
            <a:noAutofit/>
          </a:bodyPr>
          <a:lstStyle/>
          <a:p>
            <a:pPr>
              <a:lnSpc>
                <a:spcPct val="150000"/>
              </a:lnSpc>
            </a:pPr>
            <a:r>
              <a:rPr kumimoji="1" lang="zh-CN" altLang="en-US" sz="2400" dirty="0" smtClean="0"/>
              <a:t>主要内容是自己在 </a:t>
            </a:r>
            <a:r>
              <a:rPr kumimoji="1" lang="en-US" altLang="zh-CN" sz="2400" dirty="0" smtClean="0"/>
              <a:t>Project</a:t>
            </a:r>
            <a:r>
              <a:rPr kumimoji="1" lang="zh-CN" altLang="en-US" sz="2400" dirty="0" smtClean="0"/>
              <a:t> 里面负责的工作，自己的贡献</a:t>
            </a:r>
            <a:endParaRPr kumimoji="1" lang="en-US" altLang="zh-CN" sz="2400" dirty="0" smtClean="0"/>
          </a:p>
          <a:p>
            <a:pPr>
              <a:lnSpc>
                <a:spcPct val="150000"/>
              </a:lnSpc>
            </a:pPr>
            <a:r>
              <a:rPr kumimoji="1" lang="zh-CN" altLang="en-US" sz="2400" dirty="0" smtClean="0"/>
              <a:t>不要写队友的贡献，可以说一下具体怎么分工，队友怎么帮助，但是主要说自己就好</a:t>
            </a:r>
            <a:endParaRPr kumimoji="1" lang="en-US" altLang="zh-CN" sz="2400" dirty="0" smtClean="0"/>
          </a:p>
          <a:p>
            <a:pPr>
              <a:lnSpc>
                <a:spcPct val="150000"/>
              </a:lnSpc>
            </a:pPr>
            <a:r>
              <a:rPr kumimoji="1" lang="zh-CN" altLang="en-US" sz="2400" b="1" dirty="0" smtClean="0">
                <a:solidFill>
                  <a:srgbClr val="FF0000"/>
                </a:solidFill>
              </a:rPr>
              <a:t>页数限制：</a:t>
            </a:r>
            <a:r>
              <a:rPr kumimoji="1" lang="en-US" altLang="zh-CN" sz="2400" b="1" dirty="0" smtClean="0">
                <a:solidFill>
                  <a:srgbClr val="FF0000"/>
                </a:solidFill>
              </a:rPr>
              <a:t>10</a:t>
            </a:r>
            <a:r>
              <a:rPr kumimoji="1" lang="zh-CN" altLang="en-US" sz="2400" b="1" dirty="0" smtClean="0">
                <a:solidFill>
                  <a:srgbClr val="FF0000"/>
                </a:solidFill>
              </a:rPr>
              <a:t>页</a:t>
            </a:r>
            <a:r>
              <a:rPr kumimoji="1" lang="zh-CN" altLang="en-US" sz="2400" dirty="0"/>
              <a:t>，</a:t>
            </a:r>
            <a:r>
              <a:rPr kumimoji="1" lang="zh-CN" altLang="en-US" sz="2400" dirty="0" smtClean="0"/>
              <a:t>超过页数的一律不看</a:t>
            </a:r>
            <a:endParaRPr kumimoji="1" lang="en-US" altLang="zh-CN" sz="2400" dirty="0" smtClean="0"/>
          </a:p>
          <a:p>
            <a:pPr>
              <a:lnSpc>
                <a:spcPct val="150000"/>
              </a:lnSpc>
            </a:pPr>
            <a:r>
              <a:rPr kumimoji="1" lang="zh-CN" altLang="en-US" sz="2400" dirty="0" smtClean="0"/>
              <a:t>实现了新算法，简单阐述新算法的原理，不能一点都不讲，但也不用讲的太详细</a:t>
            </a:r>
            <a:endParaRPr kumimoji="1" lang="en-US" altLang="zh-CN" sz="2400" dirty="0" smtClean="0"/>
          </a:p>
          <a:p>
            <a:pPr>
              <a:lnSpc>
                <a:spcPct val="150000"/>
              </a:lnSpc>
            </a:pPr>
            <a:r>
              <a:rPr kumimoji="1" lang="zh-CN" altLang="en-US" sz="2400" dirty="0" smtClean="0"/>
              <a:t>实现</a:t>
            </a:r>
            <a:r>
              <a:rPr kumimoji="1" lang="zh-CN" altLang="en-US" sz="2400" smtClean="0"/>
              <a:t>旧算法，写</a:t>
            </a:r>
            <a:r>
              <a:rPr kumimoji="1" lang="zh-CN" altLang="en-US" sz="2400" dirty="0" smtClean="0"/>
              <a:t>一下用了什么参数，怎么优化，为什么这么优化，有没有特殊的处理，为什么这样处理</a:t>
            </a:r>
            <a:endParaRPr kumimoji="1" lang="zh-CN" altLang="en-US" sz="2400" dirty="0"/>
          </a:p>
        </p:txBody>
      </p:sp>
    </p:spTree>
    <p:extLst>
      <p:ext uri="{BB962C8B-B14F-4D97-AF65-F5344CB8AC3E}">
        <p14:creationId xmlns:p14="http://schemas.microsoft.com/office/powerpoint/2010/main" val="1863925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最终提交</a:t>
            </a:r>
            <a:endParaRPr kumimoji="1" lang="zh-CN" altLang="en-US" dirty="0"/>
          </a:p>
        </p:txBody>
      </p:sp>
      <p:sp>
        <p:nvSpPr>
          <p:cNvPr id="3" name="内容占位符 2"/>
          <p:cNvSpPr>
            <a:spLocks noGrp="1"/>
          </p:cNvSpPr>
          <p:nvPr>
            <p:ph idx="1"/>
          </p:nvPr>
        </p:nvSpPr>
        <p:spPr>
          <a:xfrm>
            <a:off x="535781" y="1182687"/>
            <a:ext cx="11120438" cy="5292407"/>
          </a:xfrm>
        </p:spPr>
        <p:txBody>
          <a:bodyPr>
            <a:normAutofit fontScale="92500"/>
          </a:bodyPr>
          <a:lstStyle/>
          <a:p>
            <a:pPr>
              <a:lnSpc>
                <a:spcPct val="150000"/>
              </a:lnSpc>
            </a:pPr>
            <a:r>
              <a:rPr kumimoji="1" lang="en-US" altLang="zh-CN" dirty="0" smtClean="0"/>
              <a:t>DDL</a:t>
            </a:r>
            <a:r>
              <a:rPr kumimoji="1" lang="zh-CN" altLang="en-US" dirty="0" smtClean="0"/>
              <a:t>：</a:t>
            </a:r>
            <a:r>
              <a:rPr kumimoji="1" lang="en-US" altLang="zh-CN" b="1" dirty="0" smtClean="0">
                <a:solidFill>
                  <a:srgbClr val="FF0000"/>
                </a:solidFill>
              </a:rPr>
              <a:t>19</a:t>
            </a:r>
            <a:r>
              <a:rPr kumimoji="1" lang="zh-CN" altLang="en-US" b="1" dirty="0" smtClean="0">
                <a:solidFill>
                  <a:srgbClr val="FF0000"/>
                </a:solidFill>
              </a:rPr>
              <a:t>周周五（</a:t>
            </a:r>
            <a:r>
              <a:rPr kumimoji="1" lang="en-US" altLang="zh-CN" b="1" dirty="0" smtClean="0">
                <a:solidFill>
                  <a:srgbClr val="FF0000"/>
                </a:solidFill>
              </a:rPr>
              <a:t>1</a:t>
            </a:r>
            <a:r>
              <a:rPr kumimoji="1" lang="zh-CN" altLang="en-US" b="1" dirty="0" smtClean="0">
                <a:solidFill>
                  <a:srgbClr val="FF0000"/>
                </a:solidFill>
              </a:rPr>
              <a:t>月</a:t>
            </a:r>
            <a:r>
              <a:rPr kumimoji="1" lang="en-US" altLang="zh-CN" b="1" dirty="0" smtClean="0">
                <a:solidFill>
                  <a:srgbClr val="FF0000"/>
                </a:solidFill>
              </a:rPr>
              <a:t>11</a:t>
            </a:r>
            <a:r>
              <a:rPr kumimoji="1" lang="zh-CN" altLang="en-US" b="1" dirty="0" smtClean="0">
                <a:solidFill>
                  <a:srgbClr val="FF0000"/>
                </a:solidFill>
              </a:rPr>
              <a:t>日）</a:t>
            </a:r>
            <a:r>
              <a:rPr kumimoji="1" lang="en-US" altLang="zh-CN" b="1" dirty="0" smtClean="0">
                <a:solidFill>
                  <a:srgbClr val="FF0000"/>
                </a:solidFill>
              </a:rPr>
              <a:t>23:59:59</a:t>
            </a:r>
          </a:p>
          <a:p>
            <a:pPr>
              <a:lnSpc>
                <a:spcPct val="150000"/>
              </a:lnSpc>
            </a:pPr>
            <a:r>
              <a:rPr kumimoji="1" lang="zh-CN" altLang="en-US" dirty="0" smtClean="0"/>
              <a:t>提交内容：</a:t>
            </a:r>
            <a:endParaRPr kumimoji="1" lang="en-US" altLang="zh-CN" dirty="0" smtClean="0"/>
          </a:p>
          <a:p>
            <a:pPr lvl="1">
              <a:lnSpc>
                <a:spcPct val="150000"/>
              </a:lnSpc>
            </a:pPr>
            <a:r>
              <a:rPr kumimoji="1" lang="zh-CN" altLang="en-US" dirty="0" smtClean="0"/>
              <a:t>实验报告，每个人一份，命名为：组号</a:t>
            </a:r>
            <a:r>
              <a:rPr kumimoji="1" lang="en-US" altLang="zh-CN" dirty="0" smtClean="0">
                <a:latin typeface="Times New Roman" charset="0"/>
                <a:ea typeface="Times New Roman" charset="0"/>
                <a:cs typeface="Times New Roman" charset="0"/>
              </a:rPr>
              <a:t>_</a:t>
            </a:r>
            <a:r>
              <a:rPr kumimoji="1" lang="zh-CN" altLang="en-US" dirty="0" smtClean="0">
                <a:latin typeface="Times New Roman" charset="0"/>
                <a:ea typeface="Times New Roman" charset="0"/>
                <a:cs typeface="Times New Roman" charset="0"/>
              </a:rPr>
              <a:t>学号</a:t>
            </a:r>
            <a:r>
              <a:rPr kumimoji="1" lang="en-US" altLang="zh-CN" dirty="0" smtClean="0">
                <a:latin typeface="Times New Roman" charset="0"/>
                <a:ea typeface="Times New Roman" charset="0"/>
                <a:cs typeface="Times New Roman" charset="0"/>
              </a:rPr>
              <a:t>_</a:t>
            </a:r>
            <a:r>
              <a:rPr kumimoji="1" lang="zh-CN" altLang="en-US" dirty="0" smtClean="0">
                <a:latin typeface="Times New Roman" charset="0"/>
                <a:ea typeface="Times New Roman" charset="0"/>
                <a:cs typeface="Times New Roman" charset="0"/>
              </a:rPr>
              <a:t>姓名拼音</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report.pdf</a:t>
            </a:r>
            <a:r>
              <a:rPr kumimoji="1" lang="zh-CN" altLang="en-US" dirty="0" smtClean="0"/>
              <a:t>，如“</a:t>
            </a:r>
            <a:r>
              <a:rPr kumimoji="1" lang="en-US" altLang="zh-CN" dirty="0" smtClean="0">
                <a:latin typeface="Times New Roman" charset="0"/>
                <a:ea typeface="Times New Roman" charset="0"/>
                <a:cs typeface="Times New Roman" charset="0"/>
              </a:rPr>
              <a:t>2_15350000_xiaoming_report.pdf</a:t>
            </a:r>
            <a:r>
              <a:rPr kumimoji="1" lang="zh-CN" altLang="en-US" dirty="0" smtClean="0"/>
              <a:t>”</a:t>
            </a:r>
            <a:endParaRPr kumimoji="1" lang="en-US" altLang="zh-CN" dirty="0" smtClean="0"/>
          </a:p>
          <a:p>
            <a:pPr lvl="1">
              <a:lnSpc>
                <a:spcPct val="150000"/>
              </a:lnSpc>
            </a:pPr>
            <a:r>
              <a:rPr kumimoji="1" lang="zh-CN" altLang="en-US" dirty="0" smtClean="0"/>
              <a:t>展示</a:t>
            </a:r>
            <a:r>
              <a:rPr kumimoji="1" lang="en-US" altLang="zh-CN" dirty="0" smtClean="0">
                <a:latin typeface="Times New Roman" charset="0"/>
                <a:ea typeface="Times New Roman" charset="0"/>
                <a:cs typeface="Times New Roman" charset="0"/>
              </a:rPr>
              <a:t>PPT</a:t>
            </a:r>
            <a:r>
              <a:rPr kumimoji="1" lang="zh-CN" altLang="en-US" dirty="0" smtClean="0"/>
              <a:t>，每个组一份，命名为：组号</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presentation.pptx</a:t>
            </a:r>
            <a:r>
              <a:rPr kumimoji="1" lang="zh-CN" altLang="en-US" dirty="0" smtClean="0"/>
              <a:t>，如“</a:t>
            </a:r>
            <a:r>
              <a:rPr kumimoji="1" lang="en-US" altLang="zh-CN" dirty="0" smtClean="0">
                <a:latin typeface="Times New Roman" charset="0"/>
                <a:ea typeface="Times New Roman" charset="0"/>
                <a:cs typeface="Times New Roman" charset="0"/>
              </a:rPr>
              <a:t>2_presentation.pptx</a:t>
            </a:r>
            <a:r>
              <a:rPr kumimoji="1" lang="zh-CN" altLang="en-US" dirty="0" smtClean="0"/>
              <a:t>”</a:t>
            </a:r>
            <a:endParaRPr kumimoji="1" lang="en-US" altLang="zh-CN" dirty="0" smtClean="0"/>
          </a:p>
          <a:p>
            <a:pPr lvl="1">
              <a:lnSpc>
                <a:spcPct val="150000"/>
              </a:lnSpc>
            </a:pPr>
            <a:r>
              <a:rPr kumimoji="1" lang="zh-CN" altLang="en-US" dirty="0" smtClean="0"/>
              <a:t>结果</a:t>
            </a:r>
            <a:r>
              <a:rPr kumimoji="1" lang="zh-CN" altLang="en-US" dirty="0" smtClean="0">
                <a:latin typeface="Times New Roman" charset="0"/>
                <a:ea typeface="Times New Roman" charset="0"/>
                <a:cs typeface="Times New Roman" charset="0"/>
              </a:rPr>
              <a:t>是</a:t>
            </a:r>
            <a:r>
              <a:rPr kumimoji="1" lang="zh-CN" altLang="en-US" dirty="0" smtClean="0"/>
              <a:t>三个</a:t>
            </a:r>
            <a:r>
              <a:rPr kumimoji="1" lang="en-US" altLang="zh-CN" dirty="0" smtClean="0">
                <a:latin typeface="Times New Roman" charset="0"/>
                <a:ea typeface="Times New Roman" charset="0"/>
                <a:cs typeface="Times New Roman" charset="0"/>
              </a:rPr>
              <a:t>csv</a:t>
            </a:r>
            <a:r>
              <a:rPr kumimoji="1" lang="zh-CN" altLang="en-US" dirty="0" smtClean="0"/>
              <a:t>文件，交到</a:t>
            </a:r>
            <a:r>
              <a:rPr kumimoji="1" lang="zh-CN" altLang="en-US" dirty="0"/>
              <a:t> </a:t>
            </a:r>
            <a:r>
              <a:rPr kumimoji="1" lang="en-US" altLang="zh-CN" dirty="0" smtClean="0">
                <a:latin typeface="Times New Roman" charset="0"/>
                <a:ea typeface="Times New Roman" charset="0"/>
                <a:cs typeface="Times New Roman" charset="0"/>
              </a:rPr>
              <a:t>ftp</a:t>
            </a:r>
            <a:r>
              <a:rPr kumimoji="1" lang="zh-CN" altLang="en-US" dirty="0" smtClean="0"/>
              <a:t> 三个对应文件夹。每个</a:t>
            </a:r>
            <a:r>
              <a:rPr kumimoji="1" lang="en-US" altLang="zh-CN" dirty="0" smtClean="0">
                <a:latin typeface="Times New Roman" charset="0"/>
                <a:ea typeface="Times New Roman" charset="0"/>
                <a:cs typeface="Times New Roman" charset="0"/>
              </a:rPr>
              <a:t>csv</a:t>
            </a:r>
            <a:r>
              <a:rPr kumimoji="1" lang="zh-CN" altLang="en-US" dirty="0" smtClean="0"/>
              <a:t>命名为：组号</a:t>
            </a:r>
            <a:r>
              <a:rPr kumimoji="1" lang="en-US" altLang="zh-CN" dirty="0" smtClean="0"/>
              <a:t>_v</a:t>
            </a:r>
            <a:r>
              <a:rPr kumimoji="1" lang="zh-CN" altLang="en-US" dirty="0" smtClean="0"/>
              <a:t>版本号</a:t>
            </a:r>
            <a:r>
              <a:rPr kumimoji="1" lang="en-US" altLang="zh-CN" dirty="0" smtClean="0">
                <a:latin typeface="Times New Roman" charset="0"/>
                <a:ea typeface="Times New Roman" charset="0"/>
                <a:cs typeface="Times New Roman" charset="0"/>
              </a:rPr>
              <a:t>.csv</a:t>
            </a:r>
            <a:r>
              <a:rPr kumimoji="1" lang="zh-CN" altLang="en-US" dirty="0" smtClean="0"/>
              <a:t>，如“</a:t>
            </a:r>
            <a:r>
              <a:rPr kumimoji="1" lang="en-US" altLang="zh-CN" dirty="0" smtClean="0">
                <a:latin typeface="Times New Roman" charset="0"/>
                <a:ea typeface="Times New Roman" charset="0"/>
                <a:cs typeface="Times New Roman" charset="0"/>
              </a:rPr>
              <a:t>2_v1.csv</a:t>
            </a:r>
            <a:r>
              <a:rPr kumimoji="1" lang="zh-CN" altLang="en-US" dirty="0" smtClean="0"/>
              <a:t>”，无论之前是否已经有成绩，都要提交</a:t>
            </a:r>
            <a:r>
              <a:rPr kumimoji="1" lang="zh-CN" altLang="en-US" b="1" dirty="0" smtClean="0">
                <a:solidFill>
                  <a:srgbClr val="FF0000"/>
                </a:solidFill>
              </a:rPr>
              <a:t>一份</a:t>
            </a:r>
            <a:r>
              <a:rPr kumimoji="1" lang="zh-CN" altLang="en-US" dirty="0" smtClean="0"/>
              <a:t>最后的结果跑最终 </a:t>
            </a:r>
            <a:r>
              <a:rPr kumimoji="1" lang="en-US" altLang="zh-CN" b="1" dirty="0" smtClean="0"/>
              <a:t>rank</a:t>
            </a:r>
            <a:r>
              <a:rPr kumimoji="1" lang="zh-CN" altLang="en-US" dirty="0" smtClean="0"/>
              <a:t>。</a:t>
            </a:r>
            <a:endParaRPr kumimoji="1" lang="en-US" altLang="zh-CN" dirty="0" smtClean="0"/>
          </a:p>
          <a:p>
            <a:pPr lvl="1">
              <a:lnSpc>
                <a:spcPct val="150000"/>
              </a:lnSpc>
            </a:pPr>
            <a:r>
              <a:rPr kumimoji="1" lang="zh-CN" altLang="en-US" dirty="0" smtClean="0"/>
              <a:t>源码</a:t>
            </a:r>
            <a:r>
              <a:rPr kumimoji="1" lang="en-US" altLang="zh-CN" dirty="0" smtClean="0">
                <a:latin typeface="Times New Roman" charset="0"/>
                <a:ea typeface="Times New Roman" charset="0"/>
                <a:cs typeface="Times New Roman" charset="0"/>
              </a:rPr>
              <a:t>zip</a:t>
            </a:r>
            <a:r>
              <a:rPr kumimoji="1" lang="zh-CN" altLang="en-US" dirty="0" smtClean="0"/>
              <a:t>，包含多个文件，命名为：组号</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code.zip</a:t>
            </a:r>
            <a:r>
              <a:rPr kumimoji="1" lang="zh-CN" altLang="en-US" dirty="0" smtClean="0">
                <a:latin typeface="Times New Roman" charset="0"/>
                <a:ea typeface="Times New Roman" charset="0"/>
                <a:cs typeface="Times New Roman" charset="0"/>
              </a:rPr>
              <a:t>，如</a:t>
            </a:r>
            <a:r>
              <a:rPr kumimoji="1" lang="zh-CN" altLang="en-US" dirty="0" smtClean="0"/>
              <a:t>“</a:t>
            </a:r>
            <a:r>
              <a:rPr kumimoji="1" lang="en-US" altLang="zh-CN" dirty="0" smtClean="0">
                <a:latin typeface="Times New Roman" charset="0"/>
                <a:ea typeface="Times New Roman" charset="0"/>
                <a:cs typeface="Times New Roman" charset="0"/>
              </a:rPr>
              <a:t>2_code.zip</a:t>
            </a:r>
            <a:r>
              <a:rPr kumimoji="1" lang="zh-CN" altLang="en-US" dirty="0" smtClean="0"/>
              <a:t>”，里面包含一个 </a:t>
            </a:r>
            <a:r>
              <a:rPr kumimoji="1" lang="en-US" altLang="zh-CN" b="1" dirty="0" smtClean="0">
                <a:latin typeface="Times New Roman" charset="0"/>
                <a:ea typeface="Times New Roman" charset="0"/>
                <a:cs typeface="Times New Roman" charset="0"/>
              </a:rPr>
              <a:t>readme</a:t>
            </a:r>
            <a:r>
              <a:rPr kumimoji="1" lang="zh-CN" altLang="en-US" dirty="0" smtClean="0"/>
              <a:t> 文件，阐述各文件用途</a:t>
            </a:r>
            <a:endParaRPr kumimoji="1" lang="en-US" altLang="zh-CN" dirty="0" smtClean="0"/>
          </a:p>
          <a:p>
            <a:pPr lvl="1">
              <a:lnSpc>
                <a:spcPct val="150000"/>
              </a:lnSpc>
            </a:pPr>
            <a:endParaRPr kumimoji="1" lang="en-US" altLang="zh-CN" dirty="0" smtClean="0"/>
          </a:p>
        </p:txBody>
      </p:sp>
    </p:spTree>
    <p:extLst>
      <p:ext uri="{BB962C8B-B14F-4D97-AF65-F5344CB8AC3E}">
        <p14:creationId xmlns:p14="http://schemas.microsoft.com/office/powerpoint/2010/main" val="7897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0371"/>
            <a:ext cx="10515600" cy="1325563"/>
          </a:xfrm>
        </p:spPr>
        <p:txBody>
          <a:bodyPr/>
          <a:lstStyle/>
          <a:p>
            <a:r>
              <a:rPr kumimoji="1" lang="zh-CN" altLang="en-US" dirty="0" smtClean="0">
                <a:latin typeface="SimSun" charset="-122"/>
                <a:ea typeface="SimSun" charset="-122"/>
                <a:cs typeface="SimSun" charset="-122"/>
              </a:rPr>
              <a:t>数据降维方法</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a:xfrm>
            <a:off x="838200" y="1774371"/>
            <a:ext cx="10515600" cy="4452258"/>
          </a:xfrm>
        </p:spPr>
        <p:txBody>
          <a:bodyPr>
            <a:normAutofit lnSpcReduction="10000"/>
          </a:bodyPr>
          <a:lstStyle/>
          <a:p>
            <a:pPr>
              <a:lnSpc>
                <a:spcPct val="150000"/>
              </a:lnSpc>
            </a:pPr>
            <a:r>
              <a:rPr kumimoji="1" lang="zh-CN" altLang="en-US" b="1" dirty="0" smtClean="0">
                <a:latin typeface="SimSun" charset="-122"/>
                <a:ea typeface="SimSun" charset="-122"/>
                <a:cs typeface="SimSun" charset="-122"/>
              </a:rPr>
              <a:t>盲目减少属性</a:t>
            </a:r>
            <a:r>
              <a:rPr kumimoji="1" lang="zh-CN" altLang="en-US" dirty="0" smtClean="0">
                <a:latin typeface="SimSun" charset="-122"/>
                <a:ea typeface="SimSun" charset="-122"/>
                <a:cs typeface="SimSun" charset="-122"/>
              </a:rPr>
              <a:t>可能会导致重要信息丢失，导致训练模型很不准确</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目标：减少需要分析的数量，同时降低原数据信息损失量</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也就是利用减少后的属性可以比较大程度地代表原数据</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常用方法：</a:t>
            </a:r>
            <a:endParaRPr kumimoji="1" lang="en-US" altLang="zh-CN" dirty="0" smtClean="0">
              <a:latin typeface="SimSun" charset="-122"/>
              <a:ea typeface="SimSun" charset="-122"/>
              <a:cs typeface="SimSun" charset="-122"/>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PCA</a:t>
            </a:r>
            <a:r>
              <a:rPr kumimoji="1" lang="zh-CN" altLang="en-US" dirty="0" smtClean="0">
                <a:latin typeface="SimSun" charset="-122"/>
                <a:ea typeface="SimSun" charset="-122"/>
                <a:cs typeface="SimSun" charset="-122"/>
              </a:rPr>
              <a:t> 主成分分析</a:t>
            </a:r>
            <a:endParaRPr kumimoji="1" lang="en-US" altLang="zh-CN" dirty="0" smtClean="0">
              <a:latin typeface="SimSun" charset="-122"/>
              <a:ea typeface="SimSun" charset="-122"/>
              <a:cs typeface="SimSun" charset="-122"/>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LDA</a:t>
            </a:r>
            <a:r>
              <a:rPr kumimoji="1" lang="zh-CN" altLang="en-US" dirty="0" smtClean="0">
                <a:latin typeface="SimSun" charset="-122"/>
                <a:ea typeface="SimSun" charset="-122"/>
                <a:cs typeface="SimSun" charset="-122"/>
              </a:rPr>
              <a:t> 线性判别分析</a:t>
            </a:r>
            <a:endParaRPr kumimoji="1" lang="en-US" altLang="zh-CN" dirty="0" smtClean="0">
              <a:latin typeface="SimSun" charset="-122"/>
              <a:ea typeface="SimSun" charset="-122"/>
              <a:cs typeface="SimSun" charset="-122"/>
            </a:endParaRPr>
          </a:p>
          <a:p>
            <a:pPr lvl="1">
              <a:lnSpc>
                <a:spcPct val="150000"/>
              </a:lnSpc>
            </a:pPr>
            <a:r>
              <a:rPr kumimoji="1" lang="en-US" altLang="zh-CN" dirty="0" smtClean="0"/>
              <a:t>Word2vec</a:t>
            </a:r>
            <a:r>
              <a:rPr kumimoji="1" lang="zh-CN" altLang="en-US" dirty="0" smtClean="0">
                <a:latin typeface="SimSun" charset="-122"/>
                <a:ea typeface="SimSun" charset="-122"/>
                <a:cs typeface="SimSun" charset="-122"/>
              </a:rPr>
              <a:t> 词向量</a:t>
            </a:r>
            <a:endParaRPr kumimoji="1" lang="zh-CN" altLang="en-US" dirty="0">
              <a:latin typeface="SimSun" charset="-122"/>
              <a:ea typeface="SimSun" charset="-122"/>
              <a:cs typeface="SimSun" charset="-122"/>
            </a:endParaRPr>
          </a:p>
        </p:txBody>
      </p:sp>
    </p:spTree>
    <p:extLst>
      <p:ext uri="{BB962C8B-B14F-4D97-AF65-F5344CB8AC3E}">
        <p14:creationId xmlns:p14="http://schemas.microsoft.com/office/powerpoint/2010/main" val="599566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主成分分析</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顾名思义：找到数据中的主成分，尝试用主成分信息代替原有数据，达到数据降维的目的</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需要使用的知识：</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矩阵数值中心化</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矩阵的特征值与特征向量</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向量投影</a:t>
            </a:r>
            <a:endParaRPr kumimoji="1"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1600579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p:sp>
        <p:nvSpPr>
          <p:cNvPr id="3" name="内容占位符 2"/>
          <p:cNvSpPr>
            <a:spLocks noGrp="1"/>
          </p:cNvSpPr>
          <p:nvPr>
            <p:ph idx="1"/>
          </p:nvPr>
        </p:nvSpPr>
        <p:spPr>
          <a:xfrm>
            <a:off x="838200" y="1240971"/>
            <a:ext cx="10515600" cy="5508172"/>
          </a:xfrm>
        </p:spPr>
        <p:txBody>
          <a:bodyPr>
            <a:normAutofit/>
          </a:bodyPr>
          <a:lstStyle/>
          <a:p>
            <a:pPr>
              <a:lnSpc>
                <a:spcPct val="150000"/>
              </a:lnSpc>
            </a:pPr>
            <a:r>
              <a:rPr kumimoji="1" lang="zh-CN" altLang="en-US" dirty="0" smtClean="0">
                <a:latin typeface="SimSun" charset="-122"/>
                <a:ea typeface="SimSun" charset="-122"/>
                <a:cs typeface="SimSun" charset="-122"/>
              </a:rPr>
              <a:t>矩阵数值中心化</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每一列的各数值减去该列的均值</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如：</a:t>
            </a:r>
            <a:endParaRPr kumimoji="1" lang="zh-CN" altLang="en-US" dirty="0">
              <a:latin typeface="SimSun" charset="-122"/>
              <a:ea typeface="SimSun" charset="-122"/>
              <a:cs typeface="SimSun"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66505942"/>
              </p:ext>
            </p:extLst>
          </p:nvPr>
        </p:nvGraphicFramePr>
        <p:xfrm>
          <a:off x="2391228" y="2766180"/>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6355079"/>
              </p:ext>
            </p:extLst>
          </p:nvPr>
        </p:nvGraphicFramePr>
        <p:xfrm>
          <a:off x="2391227" y="4757661"/>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6" name="下箭头 5"/>
          <p:cNvSpPr/>
          <p:nvPr/>
        </p:nvSpPr>
        <p:spPr>
          <a:xfrm>
            <a:off x="6144983" y="4002494"/>
            <a:ext cx="620486" cy="631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6270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240971"/>
                <a:ext cx="10798629" cy="5508172"/>
              </a:xfrm>
            </p:spPr>
            <p:txBody>
              <a:bodyPr>
                <a:normAutofit fontScale="92500" lnSpcReduction="10000"/>
              </a:bodyPr>
              <a:lstStyle/>
              <a:p>
                <a:pPr>
                  <a:lnSpc>
                    <a:spcPct val="150000"/>
                  </a:lnSpc>
                </a:pPr>
                <a:r>
                  <a:rPr kumimoji="1" lang="zh-CN" altLang="en-US" dirty="0" smtClean="0">
                    <a:latin typeface="SimSun" charset="-122"/>
                    <a:ea typeface="SimSun" charset="-122"/>
                    <a:cs typeface="SimSun" charset="-122"/>
                  </a:rPr>
                  <a:t>计算数据矩阵的协方差矩阵</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假设 </a:t>
                </a:r>
                <a:r>
                  <a:rPr kumimoji="1" lang="en-US" altLang="zh-CN" dirty="0" smtClean="0">
                    <a:latin typeface="Times New Roman" panose="02020603050405020304" pitchFamily="18" charset="0"/>
                    <a:ea typeface="SimSun" charset="-122"/>
                    <a:cs typeface="Times New Roman" panose="02020603050405020304" pitchFamily="18" charset="0"/>
                  </a:rPr>
                  <a:t>D</a:t>
                </a:r>
                <a:r>
                  <a:rPr kumimoji="1" lang="zh-CN" altLang="en-US" dirty="0" smtClean="0">
                    <a:latin typeface="Times New Roman" panose="02020603050405020304" pitchFamily="18" charset="0"/>
                    <a:ea typeface="SimSun" charset="-122"/>
                    <a:cs typeface="Times New Roman" panose="02020603050405020304" pitchFamily="18" charset="0"/>
                  </a:rPr>
                  <a:t> 维数据，协方差矩阵是 </a:t>
                </a:r>
                <a:r>
                  <a:rPr kumimoji="1" lang="en-US" altLang="zh-CN" dirty="0" smtClean="0">
                    <a:latin typeface="Times New Roman" panose="02020603050405020304" pitchFamily="18" charset="0"/>
                    <a:ea typeface="SimSun" charset="-122"/>
                    <a:cs typeface="Times New Roman" panose="02020603050405020304" pitchFamily="18" charset="0"/>
                  </a:rPr>
                  <a:t>D×D</a:t>
                </a:r>
                <a:r>
                  <a:rPr kumimoji="1" lang="zh-CN" altLang="en-US" dirty="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维，假设 </a:t>
                </a:r>
                <a:r>
                  <a:rPr kumimoji="1" lang="en-US" altLang="zh-CN" dirty="0" smtClean="0">
                    <a:latin typeface="Times New Roman" panose="02020603050405020304" pitchFamily="18" charset="0"/>
                    <a:ea typeface="SimSun" charset="-122"/>
                    <a:cs typeface="Times New Roman" panose="02020603050405020304" pitchFamily="18" charset="0"/>
                  </a:rPr>
                  <a:t>D</a:t>
                </a:r>
                <a:r>
                  <a:rPr kumimoji="1" lang="zh-CN" altLang="en-US" dirty="0" smtClean="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a:t>
                </a:r>
                <a:r>
                  <a:rPr kumimoji="1" lang="zh-CN" altLang="en-US" dirty="0" smtClean="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3</a:t>
                </a:r>
                <a:r>
                  <a:rPr kumimoji="1" lang="zh-CN" altLang="en-US" dirty="0" smtClean="0">
                    <a:latin typeface="Times New Roman" panose="02020603050405020304" pitchFamily="18" charset="0"/>
                    <a:ea typeface="SimSun" charset="-122"/>
                    <a:cs typeface="Times New Roman" panose="02020603050405020304" pitchFamily="18" charset="0"/>
                  </a:rPr>
                  <a:t>，协方差矩阵如下：</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14:m>
                  <m:oMath xmlns:m="http://schemas.openxmlformats.org/officeDocument/2006/math">
                    <m:r>
                      <a:rPr kumimoji="1" lang="en-US" altLang="zh-CN" b="0" i="1" smtClean="0">
                        <a:latin typeface="Cambria Math" charset="0"/>
                        <a:ea typeface="SimSun" charset="-122"/>
                        <a:cs typeface="SimSun" charset="-122"/>
                      </a:rPr>
                      <m:t>𝐶</m:t>
                    </m:r>
                    <m:r>
                      <a:rPr kumimoji="1" lang="en-US" altLang="zh-CN" b="0" i="1" smtClean="0">
                        <a:latin typeface="Cambria Math" charset="0"/>
                        <a:ea typeface="SimSun" charset="-122"/>
                        <a:cs typeface="SimSun" charset="-122"/>
                      </a:rPr>
                      <m:t>=</m:t>
                    </m:r>
                    <m:m>
                      <m:mPr>
                        <m:mcs>
                          <m:mc>
                            <m:mcPr>
                              <m:count m:val="1"/>
                              <m:mcJc m:val="center"/>
                            </m:mcPr>
                          </m:mc>
                        </m:mcs>
                        <m:ctrlPr>
                          <a:rPr kumimoji="1" lang="mr-IN" altLang="zh-CN" b="0" i="1" smtClean="0">
                            <a:latin typeface="Cambria Math" charset="0"/>
                            <a:ea typeface="SimSun" charset="-122"/>
                            <a:cs typeface="SimSun" charset="-122"/>
                          </a:rPr>
                        </m:ctrlPr>
                      </m:mPr>
                      <m:mr>
                        <m:e>
                          <m:r>
                            <m:rPr>
                              <m:brk m:alnAt="7"/>
                            </m:rPr>
                            <a:rPr kumimoji="1" lang="en-US" altLang="zh-CN" b="0" i="1" smtClean="0">
                              <a:latin typeface="Cambria Math" charset="0"/>
                              <a:ea typeface="SimSun" charset="-122"/>
                              <a:cs typeface="SimSun" charset="-122"/>
                            </a:rPr>
                            <m:t>𝑐</m:t>
                          </m:r>
                          <m:r>
                            <a:rPr kumimoji="1" lang="en-US" altLang="zh-CN" b="0" i="1" smtClean="0">
                              <a:latin typeface="Cambria Math" charset="0"/>
                              <a:ea typeface="SimSun" charset="-122"/>
                              <a:cs typeface="SimSun" charset="-122"/>
                            </a:rPr>
                            <m:t>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m:rPr>
                                  <m:brk m:alnAt="7"/>
                                </m:rP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e>
                      </m:mr>
                    </m:m>
                    <m:r>
                      <a:rPr kumimoji="1" lang="zh-CN" altLang="en-US" b="0" i="1" smtClean="0">
                        <a:latin typeface="Cambria Math" charset="0"/>
                        <a:ea typeface="SimSun" charset="-122"/>
                        <a:cs typeface="SimSun" charset="-122"/>
                      </a:rPr>
                      <m:t>  </m:t>
                    </m:r>
                    <m:m>
                      <m:mPr>
                        <m:mcs>
                          <m:mc>
                            <m:mcPr>
                              <m:count m:val="1"/>
                              <m:mcJc m:val="center"/>
                            </m:mcPr>
                          </m:mc>
                        </m:mcs>
                        <m:ctrlPr>
                          <a:rPr kumimoji="1" lang="mr-IN" altLang="zh-CN" b="0" i="1" smtClean="0">
                            <a:latin typeface="Cambria Math" charset="0"/>
                            <a:ea typeface="SimSun" charset="-122"/>
                            <a:cs typeface="SimSun" charset="-122"/>
                          </a:rPr>
                        </m:ctrlPr>
                      </m:mPr>
                      <m:mr>
                        <m:e>
                          <m:r>
                            <m:rPr>
                              <m:brk m:alnAt="7"/>
                            </m:rPr>
                            <a:rPr kumimoji="1" lang="en-US" altLang="zh-CN" b="0" i="1" smtClean="0">
                              <a:latin typeface="Cambria Math" charset="0"/>
                              <a:ea typeface="SimSun" charset="-122"/>
                              <a:cs typeface="SimSun" charset="-122"/>
                            </a:rPr>
                            <m:t>𝑐</m:t>
                          </m:r>
                          <m:r>
                            <a:rPr kumimoji="1" lang="en-US" altLang="zh-CN" b="0" i="1" smtClean="0">
                              <a:latin typeface="Cambria Math" charset="0"/>
                              <a:ea typeface="SimSun" charset="-122"/>
                              <a:cs typeface="SimSun" charset="-122"/>
                            </a:rPr>
                            <m:t>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m:rPr>
                                  <m:brk m:alnAt="7"/>
                                </m:rP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m:rPr>
                              <m:brk m:alnAt="7"/>
                            </m:rP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e>
                      </m:mr>
                    </m:m>
                    <m:r>
                      <a:rPr kumimoji="1" lang="zh-CN" altLang="en-US" b="0" i="1" smtClean="0">
                        <a:latin typeface="Cambria Math" charset="0"/>
                        <a:ea typeface="SimSun" charset="-122"/>
                        <a:cs typeface="SimSun" charset="-122"/>
                      </a:rPr>
                      <m:t>  </m:t>
                    </m:r>
                    <m:m>
                      <m:mPr>
                        <m:mcs>
                          <m:mc>
                            <m:mcPr>
                              <m:count m:val="1"/>
                              <m:mcJc m:val="center"/>
                            </m:mcPr>
                          </m:mc>
                        </m:mcs>
                        <m:ctrlPr>
                          <a:rPr kumimoji="1" lang="mr-IN" altLang="zh-CN" b="0" i="1" smtClean="0">
                            <a:latin typeface="Cambria Math" charset="0"/>
                            <a:ea typeface="SimSun" charset="-122"/>
                            <a:cs typeface="SimSun" charset="-122"/>
                          </a:rPr>
                        </m:ctrlPr>
                      </m:mPr>
                      <m:mr>
                        <m:e>
                          <m:r>
                            <m:rPr>
                              <m:brk m:alnAt="7"/>
                            </m:rPr>
                            <a:rPr kumimoji="1" lang="en-US" altLang="zh-CN" b="0" i="1" smtClean="0">
                              <a:latin typeface="Cambria Math" charset="0"/>
                              <a:ea typeface="SimSun" charset="-122"/>
                              <a:cs typeface="SimSun" charset="-122"/>
                            </a:rPr>
                            <m:t>𝑐</m:t>
                          </m:r>
                          <m:r>
                            <a:rPr kumimoji="1" lang="en-US" altLang="zh-CN" b="0" i="1" smtClean="0">
                              <a:latin typeface="Cambria Math" charset="0"/>
                              <a:ea typeface="SimSun" charset="-122"/>
                              <a:cs typeface="SimSun" charset="-122"/>
                            </a:rPr>
                            <m:t>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m:rPr>
                                  <m:brk m:alnAt="7"/>
                                </m:rP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m:rPr>
                              <m:brk m:alnAt="7"/>
                            </m:rP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e>
                      </m:mr>
                    </m:m>
                  </m:oMath>
                </a14:m>
                <a:endParaRPr kumimoji="1" lang="en-US" altLang="zh-CN" dirty="0" smtClean="0">
                  <a:latin typeface="SimSun" charset="-122"/>
                  <a:ea typeface="SimSun" charset="-122"/>
                  <a:cs typeface="SimSun" charset="-122"/>
                </a:endParaRPr>
              </a:p>
              <a:p>
                <a:pPr lvl="1">
                  <a:lnSpc>
                    <a:spcPct val="150000"/>
                  </a:lnSpc>
                </a:pP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当数据矩阵 </a:t>
                </a:r>
                <a:r>
                  <a:rPr kumimoji="1" lang="en-US" altLang="zh-CN" dirty="0" smtClean="0"/>
                  <a:t>A</a:t>
                </a:r>
                <a:r>
                  <a:rPr kumimoji="1" lang="zh-CN" altLang="en-US" dirty="0" smtClean="0">
                    <a:latin typeface="SimSun" charset="-122"/>
                    <a:ea typeface="SimSun" charset="-122"/>
                    <a:cs typeface="SimSun" charset="-122"/>
                  </a:rPr>
                  <a:t> 是对称矩阵的时候，其奇异值等于其特征值，且存在正交矩阵 </a:t>
                </a:r>
                <a:r>
                  <a:rPr kumimoji="1" lang="en-US" altLang="zh-CN" dirty="0" smtClean="0"/>
                  <a:t>Q</a:t>
                </a:r>
                <a:r>
                  <a:rPr kumimoji="1" lang="zh-CN" altLang="en-US" dirty="0" smtClean="0">
                    <a:latin typeface="SimSun" charset="-122"/>
                    <a:ea typeface="SimSun" charset="-122"/>
                    <a:cs typeface="SimSun" charset="-122"/>
                  </a:rPr>
                  <a:t>，使得：</a:t>
                </a:r>
                <a:endParaRPr kumimoji="1" lang="en-US" altLang="zh-CN" dirty="0" smtClean="0">
                  <a:latin typeface="SimSun" charset="-122"/>
                  <a:ea typeface="SimSun" charset="-122"/>
                  <a:cs typeface="SimSun" charset="-122"/>
                </a:endParaRPr>
              </a:p>
              <a:p>
                <a:pPr lvl="1">
                  <a:lnSpc>
                    <a:spcPct val="150000"/>
                  </a:lnSpc>
                </a:pPr>
                <a14:m>
                  <m:oMath xmlns:m="http://schemas.openxmlformats.org/officeDocument/2006/math">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−1</m:t>
                        </m:r>
                      </m:sup>
                    </m:sSup>
                    <m:r>
                      <a:rPr kumimoji="1" lang="en-US" altLang="zh-CN" b="0" i="1" smtClean="0">
                        <a:latin typeface="Cambria Math"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𝑇</m:t>
                        </m:r>
                      </m:sup>
                    </m:sSup>
                    <m:r>
                      <a:rPr kumimoji="1" lang="en-US" altLang="zh-CN" b="0" i="1" smtClean="0">
                        <a:latin typeface="Cambria Math" charset="0"/>
                        <a:ea typeface="SimSun" charset="-122"/>
                        <a:cs typeface="SimSun" charset="-122"/>
                      </a:rPr>
                      <m:t>,</m:t>
                    </m:r>
                    <m:r>
                      <a:rPr kumimoji="1" lang="zh-CN" altLang="en-US" b="0" i="1" smtClean="0">
                        <a:latin typeface="Cambria Math" charset="0"/>
                        <a:ea typeface="SimSun" charset="-122"/>
                        <a:cs typeface="SimSun" charset="-122"/>
                      </a:rPr>
                      <m:t>  </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𝑇</m:t>
                        </m:r>
                      </m:sup>
                    </m:sSup>
                    <m:r>
                      <a:rPr kumimoji="1" lang="en-US" altLang="zh-CN" b="0" i="1" smtClean="0">
                        <a:latin typeface="Cambria Math" charset="0"/>
                        <a:ea typeface="SimSun" charset="-122"/>
                        <a:cs typeface="SimSun" charset="-122"/>
                      </a:rPr>
                      <m:t>𝐴𝑄</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𝐸</m:t>
                    </m:r>
                  </m:oMath>
                </a14:m>
                <a:r>
                  <a:rPr kumimoji="1" lang="en-US" altLang="zh-CN" dirty="0" smtClean="0">
                    <a:latin typeface="SimSun" charset="-122"/>
                    <a:ea typeface="SimSun" charset="-122"/>
                    <a:cs typeface="SimSun" charset="-122"/>
                  </a:rPr>
                  <a:t>,</a:t>
                </a:r>
                <a:r>
                  <a:rPr kumimoji="1" lang="zh-CN" altLang="en-US" dirty="0" smtClean="0">
                    <a:latin typeface="SimSun" charset="-122"/>
                    <a:ea typeface="SimSun" charset="-122"/>
                    <a:cs typeface="SimSun" charset="-122"/>
                  </a:rPr>
                  <a:t> </a:t>
                </a:r>
                <a:r>
                  <a:rPr kumimoji="1" lang="en-US" altLang="zh-CN" i="1" dirty="0" smtClean="0"/>
                  <a:t>E</a:t>
                </a:r>
                <a:r>
                  <a:rPr kumimoji="1" lang="zh-CN" altLang="en-US" i="1" dirty="0" smtClean="0"/>
                  <a:t> </a:t>
                </a:r>
                <a:r>
                  <a:rPr kumimoji="1" lang="zh-CN" altLang="en-US" dirty="0" smtClean="0">
                    <a:latin typeface="SimSun" charset="-122"/>
                    <a:ea typeface="SimSun" charset="-122"/>
                    <a:cs typeface="SimSun" charset="-122"/>
                  </a:rPr>
                  <a:t>为由特征值组成的对角矩阵</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对 </a:t>
                </a:r>
                <a:r>
                  <a:rPr kumimoji="1" lang="en-US" altLang="zh-CN" dirty="0" smtClean="0"/>
                  <a:t>A</a:t>
                </a:r>
                <a:r>
                  <a:rPr kumimoji="1" lang="zh-CN" altLang="en-US" dirty="0" smtClean="0">
                    <a:latin typeface="SimSun" charset="-122"/>
                    <a:ea typeface="SimSun" charset="-122"/>
                    <a:cs typeface="SimSun" charset="-122"/>
                  </a:rPr>
                  <a:t> 进行奇异值分解，即可得到 </a:t>
                </a:r>
                <a:r>
                  <a:rPr kumimoji="1" lang="en-US" altLang="zh-CN" dirty="0" smtClean="0"/>
                  <a:t>A</a:t>
                </a:r>
                <a:r>
                  <a:rPr kumimoji="1" lang="zh-CN" altLang="en-US" dirty="0" smtClean="0">
                    <a:latin typeface="SimSun" charset="-122"/>
                    <a:ea typeface="SimSun" charset="-122"/>
                    <a:cs typeface="SimSun" charset="-122"/>
                  </a:rPr>
                  <a:t> 的特征值以及特征向量</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240971"/>
                <a:ext cx="10798629" cy="5508172"/>
              </a:xfrm>
              <a:blipFill>
                <a:blip r:embed="rId2"/>
                <a:stretch>
                  <a:fillRect l="-847" r="-1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1418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5136</Words>
  <Application>Microsoft Macintosh PowerPoint</Application>
  <PresentationFormat>宽屏</PresentationFormat>
  <Paragraphs>468</Paragraphs>
  <Slides>55</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Cambria Math</vt:lpstr>
      <vt:lpstr>DengXian</vt:lpstr>
      <vt:lpstr>DengXian Light</vt:lpstr>
      <vt:lpstr>SimSun</vt:lpstr>
      <vt:lpstr>Times New Roman</vt:lpstr>
      <vt:lpstr>Arial</vt:lpstr>
      <vt:lpstr>Office 主题</vt:lpstr>
      <vt:lpstr>技巧补充教学</vt:lpstr>
      <vt:lpstr>Rank 问题</vt:lpstr>
      <vt:lpstr>Rank 问题</vt:lpstr>
      <vt:lpstr>Rank 统一操作</vt:lpstr>
      <vt:lpstr>数据降维方法</vt:lpstr>
      <vt:lpstr>数据降维方法</vt:lpstr>
      <vt:lpstr>PCA (Principal Component Analysis)</vt:lpstr>
      <vt:lpstr>PCA (Principal Component Analysis)</vt:lpstr>
      <vt:lpstr>PCA (Principal Component Analysis)</vt:lpstr>
      <vt:lpstr>PCA (Principal Component Analysis)</vt:lpstr>
      <vt:lpstr>PCA (Principal Component Analysis)</vt:lpstr>
      <vt:lpstr>PCA (Principal Component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(Latent Dirichlet Allocation)</vt:lpstr>
      <vt:lpstr>LDA (Latent Dirichlet Allocation)</vt:lpstr>
      <vt:lpstr>LDA (Latent Dirichlet Allocation)</vt:lpstr>
      <vt:lpstr>LDA (Latent Dirichlet Allocation)</vt:lpstr>
      <vt:lpstr>LDA (Latent Dirichlet Allocation)</vt:lpstr>
      <vt:lpstr>Word2Vec</vt:lpstr>
      <vt:lpstr>Word2Vec</vt:lpstr>
      <vt:lpstr>Word2Vec – Skip-Gram</vt:lpstr>
      <vt:lpstr>Word2Vec – Skip-Gram</vt:lpstr>
      <vt:lpstr>Word2Vec – Skip-Gram</vt:lpstr>
      <vt:lpstr>Word2Vec – Skip-Gram</vt:lpstr>
      <vt:lpstr>Word2Vec – Skip-Gram</vt:lpstr>
      <vt:lpstr>Word2Vec – Skip-Gram</vt:lpstr>
      <vt:lpstr>Word2Vec – Skip-Gram</vt:lpstr>
      <vt:lpstr>Word2Vec – Skip-Gram</vt:lpstr>
      <vt:lpstr>Word2Vec – Skip-Gram</vt:lpstr>
      <vt:lpstr>Word2Vec – CBOW</vt:lpstr>
      <vt:lpstr>Word2Vec – CBOW</vt:lpstr>
      <vt:lpstr>Word2Vec – CBOW</vt:lpstr>
      <vt:lpstr>Word2Vec – CBOW</vt:lpstr>
      <vt:lpstr>Word2Vec – CBOW</vt:lpstr>
      <vt:lpstr>Word2Vec</vt:lpstr>
      <vt:lpstr>提示</vt:lpstr>
      <vt:lpstr>个人报告</vt:lpstr>
      <vt:lpstr>最终提交</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技巧补充教学</dc:title>
  <dc:creator>XH Chen</dc:creator>
  <cp:lastModifiedBy>XH Chen</cp:lastModifiedBy>
  <cp:revision>277</cp:revision>
  <dcterms:created xsi:type="dcterms:W3CDTF">2017-12-12T06:21:33Z</dcterms:created>
  <dcterms:modified xsi:type="dcterms:W3CDTF">2017-12-21T07:35:08Z</dcterms:modified>
</cp:coreProperties>
</file>