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57" r:id="rId9"/>
    <p:sldId id="260" r:id="rId10"/>
    <p:sldId id="259" r:id="rId11"/>
    <p:sldId id="261" r:id="rId12"/>
    <p:sldId id="266" r:id="rId13"/>
    <p:sldId id="265" r:id="rId14"/>
    <p:sldId id="262" r:id="rId15"/>
    <p:sldId id="267" r:id="rId16"/>
    <p:sldId id="258" r:id="rId17"/>
    <p:sldId id="264" r:id="rId18"/>
    <p:sldId id="284" r:id="rId19"/>
    <p:sldId id="285" r:id="rId20"/>
    <p:sldId id="287" r:id="rId21"/>
    <p:sldId id="288" r:id="rId22"/>
    <p:sldId id="289" r:id="rId23"/>
    <p:sldId id="29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9" autoAdjust="0"/>
    <p:restoredTop sz="94206" autoAdjust="0"/>
  </p:normalViewPr>
  <p:slideViewPr>
    <p:cSldViewPr>
      <p:cViewPr varScale="1">
        <p:scale>
          <a:sx n="67" d="100"/>
          <a:sy n="67" d="100"/>
        </p:scale>
        <p:origin x="17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 hasCustomPrompt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 hasCustomPrompt="1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t>1/11/2018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 hasCustomPrompt="1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 hasCustomPrompt="1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 hasCustomPrompt="1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t>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 hasCustomPrompt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第二级</a:t>
            </a:r>
          </a:p>
          <a:p>
            <a:pPr lvl="2"/>
            <a:r>
              <a:rPr lang="en-US"/>
              <a:t>第三级</a:t>
            </a:r>
          </a:p>
          <a:p>
            <a:pPr lvl="3"/>
            <a:r>
              <a:rPr lang="en-US"/>
              <a:t>第四级</a:t>
            </a:r>
          </a:p>
          <a:p>
            <a:pPr lvl="4"/>
            <a:r>
              <a:rPr lang="en-US"/>
              <a:t>第五级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t>1/11/2018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 dirty="0"/>
              <a:t>单击此处编辑母版标题样式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 panose="05020102010507070707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 panose="05020102010507070707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zyxu1990/p/3209407.html" TargetMode="External"/><Relationship Id="rId4" Type="http://schemas.openxmlformats.org/officeDocument/2006/relationships/hyperlink" Target="http://blog.csdn.net/omade/article/details/1702309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阿通队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15352121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黄铖杰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15352116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洪子淇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15352123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黄国正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BPNN 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验证集的准确率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Onehot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30%~50%</a:t>
            </a: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45%~55%       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LR</a:t>
            </a: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48%~52%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Word2vec 50%~59%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BPNN</a:t>
            </a: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50%~60%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Word2vec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50%~60%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简单统计模型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模型假设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dirty="0"/>
              <a:t>某些单词是有特定情感色彩的。因此这些单词在不同分类的文本中，出现的概率一般不会是均匀的。</a:t>
            </a:r>
            <a:endParaRPr lang="en-US" altLang="zh-CN" dirty="0"/>
          </a:p>
          <a:p>
            <a:pPr lvl="1"/>
            <a:r>
              <a:rPr lang="zh-CN" altLang="zh-CN" dirty="0"/>
              <a:t>每个单词关于类别的分布是独立的，不会受到上下文的影响。</a:t>
            </a:r>
            <a:endParaRPr lang="en-US" altLang="zh-CN" dirty="0"/>
          </a:p>
          <a:p>
            <a:pPr lvl="1"/>
            <a:r>
              <a:rPr lang="zh-CN" altLang="zh-CN" sz="2200" dirty="0">
                <a:solidFill>
                  <a:schemeClr val="tx2"/>
                </a:solidFill>
              </a:rPr>
              <a:t>每个单词关于类别的分布是固定的，忽略不同的顾客对餐馆的评价标准的偏差。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</a:rPr>
              <a:t> </a:t>
            </a:r>
            <a:r>
              <a:rPr lang="zh-CN" altLang="zh-CN" sz="2200" dirty="0">
                <a:solidFill>
                  <a:schemeClr val="tx2"/>
                </a:solidFill>
              </a:rPr>
              <a:t>忽略否定词的影响。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似然概率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概率矩阵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简单统计模型</a:t>
            </a:r>
            <a:endParaRPr lang="zh-CN" altLang="en-US" dirty="0"/>
          </a:p>
        </p:txBody>
      </p:sp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755576" y="1507976"/>
            <a:ext cx="19442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3" y="2708921"/>
            <a:ext cx="3481399" cy="9331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3" y="3929423"/>
            <a:ext cx="3481399" cy="9396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训练词频矩阵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dirty="0"/>
              <a:t>简单统计每个单词关于各类别的频数，得到一个频数矩阵</a:t>
            </a:r>
            <a:r>
              <a:rPr lang="en-US" altLang="zh-CN" dirty="0"/>
              <a:t>D</a:t>
            </a:r>
            <a:r>
              <a:rPr lang="zh-CN" altLang="en-US" dirty="0"/>
              <a:t>，归一化得到概率分布矩阵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预测测试集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zh-CN" dirty="0"/>
              <a:t>每个测试样本有多个句子。我们可以对每个句子的进行预测，然后对这些预测结果进行加权求平均，这相当于用每个句子的预测结果来投票，综合这些预测结果。每个句子的概率向量由句子中的单词的概率向量求和再归一化得到</a:t>
            </a:r>
            <a:r>
              <a:rPr lang="zh-CN" altLang="en-US" dirty="0"/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简单统计模型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简单统计模型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测试集上的准确率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句子概率向量由各个单词概率向量相加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直接使用概率矩阵</a:t>
            </a:r>
            <a:endParaRPr lang="en-US" altLang="zh-CN" dirty="0"/>
          </a:p>
          <a:p>
            <a:pPr lvl="3"/>
            <a:r>
              <a:rPr lang="zh-CN" altLang="en-US" sz="2100" dirty="0"/>
              <a:t>（权重相等）不去停用词</a:t>
            </a:r>
            <a:r>
              <a:rPr lang="en-US" altLang="zh-CN" sz="2100" dirty="0"/>
              <a:t>&amp;</a:t>
            </a:r>
            <a:r>
              <a:rPr lang="zh-CN" altLang="en-US" sz="2100" dirty="0"/>
              <a:t>去停用词：</a:t>
            </a:r>
            <a:r>
              <a:rPr lang="en-US" altLang="zh-CN" sz="2100" dirty="0"/>
              <a:t>63.03% &amp; 63.18%</a:t>
            </a:r>
          </a:p>
          <a:p>
            <a:pPr lvl="3"/>
            <a:r>
              <a:rPr lang="zh-CN" altLang="en-US" sz="2100" dirty="0"/>
              <a:t>以句子的方差作为权：</a:t>
            </a:r>
            <a:r>
              <a:rPr lang="en-US" altLang="zh-CN" sz="2100" dirty="0"/>
              <a:t>60.64%</a:t>
            </a:r>
          </a:p>
          <a:p>
            <a:pPr lvl="1"/>
            <a:r>
              <a:rPr lang="zh-CN" altLang="en-US" dirty="0"/>
              <a:t>简单清洗概率矩阵</a:t>
            </a:r>
            <a:endParaRPr lang="en-US" altLang="zh-CN" dirty="0"/>
          </a:p>
          <a:p>
            <a:pPr lvl="3"/>
            <a:r>
              <a:rPr lang="zh-CN" altLang="en-US" sz="2100" dirty="0"/>
              <a:t>迭代</a:t>
            </a:r>
            <a:r>
              <a:rPr lang="en-US" altLang="zh-CN" sz="2100" dirty="0"/>
              <a:t>1</a:t>
            </a:r>
            <a:r>
              <a:rPr lang="zh-CN" altLang="en-US" sz="2100" dirty="0"/>
              <a:t>次</a:t>
            </a:r>
            <a:r>
              <a:rPr lang="en-US" altLang="zh-CN" sz="2100" dirty="0"/>
              <a:t>_</a:t>
            </a:r>
            <a:r>
              <a:rPr lang="zh-CN" altLang="en-US" sz="2100" dirty="0"/>
              <a:t>权重相等：</a:t>
            </a:r>
            <a:r>
              <a:rPr lang="en-US" altLang="zh-CN" sz="2100" dirty="0"/>
              <a:t>61.08%</a:t>
            </a:r>
          </a:p>
          <a:p>
            <a:pPr lvl="3"/>
            <a:r>
              <a:rPr lang="zh-CN" altLang="en-US" sz="2100" dirty="0"/>
              <a:t>迭代</a:t>
            </a:r>
            <a:r>
              <a:rPr lang="en-US" altLang="zh-CN" sz="2100" dirty="0"/>
              <a:t>1</a:t>
            </a:r>
            <a:r>
              <a:rPr lang="zh-CN" altLang="en-US" sz="2100" dirty="0"/>
              <a:t>次</a:t>
            </a:r>
            <a:r>
              <a:rPr lang="en-US" altLang="zh-CN" sz="2100" dirty="0"/>
              <a:t>_</a:t>
            </a:r>
            <a:r>
              <a:rPr lang="zh-CN" altLang="en-US" sz="2100" dirty="0"/>
              <a:t>权重相等</a:t>
            </a:r>
            <a:r>
              <a:rPr lang="en-US" altLang="zh-CN" sz="2100" dirty="0"/>
              <a:t>_</a:t>
            </a:r>
            <a:r>
              <a:rPr lang="zh-CN" altLang="en-US" sz="2100" dirty="0"/>
              <a:t>去掉停用词：</a:t>
            </a:r>
            <a:r>
              <a:rPr lang="en-US" altLang="zh-CN" sz="2100" dirty="0"/>
              <a:t>61.42%</a:t>
            </a:r>
          </a:p>
          <a:p>
            <a:pPr lvl="3"/>
            <a:r>
              <a:rPr lang="zh-CN" altLang="en-US" sz="2100" dirty="0"/>
              <a:t>迭代</a:t>
            </a:r>
            <a:r>
              <a:rPr lang="en-US" altLang="zh-CN" sz="2100" dirty="0"/>
              <a:t>1</a:t>
            </a:r>
            <a:r>
              <a:rPr lang="zh-CN" altLang="en-US" sz="2100" dirty="0"/>
              <a:t>次</a:t>
            </a:r>
            <a:r>
              <a:rPr lang="en-US" altLang="zh-CN" sz="2100" dirty="0"/>
              <a:t>_</a:t>
            </a:r>
            <a:r>
              <a:rPr lang="zh-CN" altLang="en-US" sz="2100" dirty="0"/>
              <a:t>句子加权：</a:t>
            </a:r>
            <a:r>
              <a:rPr lang="en-US" altLang="zh-CN" sz="2100" dirty="0"/>
              <a:t>59.43%</a:t>
            </a:r>
          </a:p>
          <a:p>
            <a:pPr lvl="3"/>
            <a:r>
              <a:rPr lang="zh-CN" altLang="en-US" sz="2100" dirty="0"/>
              <a:t>迭代</a:t>
            </a:r>
            <a:r>
              <a:rPr lang="en-US" altLang="zh-CN" sz="2100" dirty="0"/>
              <a:t>1</a:t>
            </a:r>
            <a:r>
              <a:rPr lang="zh-CN" altLang="en-US" sz="2100" dirty="0"/>
              <a:t>次</a:t>
            </a:r>
            <a:r>
              <a:rPr lang="en-US" altLang="zh-CN" sz="2100" dirty="0"/>
              <a:t>_</a:t>
            </a:r>
            <a:r>
              <a:rPr lang="zh-CN" altLang="en-US" sz="2100" dirty="0"/>
              <a:t>句子加权</a:t>
            </a:r>
            <a:r>
              <a:rPr lang="en-US" altLang="zh-CN" sz="2100" dirty="0"/>
              <a:t>_</a:t>
            </a:r>
            <a:r>
              <a:rPr lang="zh-CN" altLang="en-US" sz="2100" dirty="0"/>
              <a:t>去掉停用词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59.89%</a:t>
            </a:r>
          </a:p>
          <a:p>
            <a:pPr lvl="3"/>
            <a:r>
              <a:rPr lang="zh-CN" altLang="en-US" sz="2100" dirty="0"/>
              <a:t>迭代</a:t>
            </a:r>
            <a:r>
              <a:rPr lang="en-US" altLang="zh-CN" sz="2100" dirty="0"/>
              <a:t>7</a:t>
            </a:r>
            <a:r>
              <a:rPr lang="zh-CN" altLang="en-US" sz="2100" dirty="0"/>
              <a:t>次</a:t>
            </a:r>
            <a:r>
              <a:rPr lang="en-US" altLang="zh-CN" sz="2100" dirty="0"/>
              <a:t>_</a:t>
            </a:r>
            <a:r>
              <a:rPr lang="zh-CN" altLang="en-US" sz="2100" dirty="0"/>
              <a:t>权重相等</a:t>
            </a:r>
            <a:r>
              <a:rPr lang="en-US" altLang="zh-CN" sz="2100" dirty="0"/>
              <a:t>:53.49%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5352256"/>
            <a:ext cx="3672407" cy="10028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设置参数</a:t>
            </a:r>
            <a:r>
              <a:rPr lang="en-US" altLang="zh-CN" dirty="0"/>
              <a:t>α</a:t>
            </a:r>
            <a:r>
              <a:rPr lang="zh-CN" altLang="en-US" dirty="0"/>
              <a:t>，清洗概率矩阵</a:t>
            </a:r>
            <a:endParaRPr lang="en-US" altLang="zh-CN" dirty="0"/>
          </a:p>
          <a:p>
            <a:pPr lvl="2"/>
            <a:r>
              <a:rPr lang="zh-CN" altLang="en-US" dirty="0"/>
              <a:t>保留概率</a:t>
            </a:r>
            <a:r>
              <a:rPr lang="en-US" altLang="zh-CN" dirty="0"/>
              <a:t>&gt; 0.1  63.21%</a:t>
            </a:r>
          </a:p>
          <a:p>
            <a:pPr lvl="2"/>
            <a:r>
              <a:rPr lang="zh-CN" altLang="en-US" dirty="0"/>
              <a:t>保留概率</a:t>
            </a:r>
            <a:r>
              <a:rPr lang="en-US" altLang="zh-CN" dirty="0"/>
              <a:t>&gt;0.3  63.20%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概率相乘得到概率矩阵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直接使用概率矩阵</a:t>
            </a:r>
            <a:endParaRPr lang="en-US" altLang="zh-CN" dirty="0"/>
          </a:p>
          <a:p>
            <a:pPr lvl="2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（权重相等）不去停用词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去停用词：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62.307% 62.301%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77240" lvl="2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简单统计模型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测试集上的准确率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最大似然函数估计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>
                    <a:latin typeface="SimSun" pitchFamily="2" charset="-122"/>
                    <a:ea typeface="SimSun" pitchFamily="2" charset="-122"/>
                  </a:rPr>
                  <a:t>多项式分布（似然函数）：</a:t>
                </a:r>
                <a:endParaRPr lang="en-US" altLang="zh-CN" sz="2000" dirty="0">
                  <a:latin typeface="SimSun" pitchFamily="2" charset="-122"/>
                  <a:ea typeface="SimSun" pitchFamily="2" charset="-122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SimSun" pitchFamily="2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SimSun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  <m:t>,</m:t>
                        </m:r>
                        <m:r>
                          <a:rPr lang="en-US" sz="2000" b="0" i="1" dirty="0" err="1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  <m:t>𝑁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  <m:t>; </m:t>
                        </m:r>
                        <m:r>
                          <a:rPr lang="en-US" sz="2000" b="0" i="1" dirty="0" err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  <m:t>,…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nary>
                      <m:naryPr>
                        <m:chr m:val="∏"/>
                        <m:limLoc m:val="subSu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endParaRPr lang="en-US" altLang="zh-CN" dirty="0">
                  <a:latin typeface="SimSun" pitchFamily="2" charset="-122"/>
                  <a:ea typeface="SimSun" pitchFamily="2" charset="-122"/>
                </a:endParaRPr>
              </a:p>
              <a:p>
                <a:pPr marL="0" indent="0">
                  <a:buNone/>
                </a:pPr>
                <a:endParaRPr lang="en-US" altLang="zh-CN" sz="900" dirty="0">
                  <a:latin typeface="SimSun" pitchFamily="2" charset="-122"/>
                  <a:ea typeface="SimSun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SimSun" pitchFamily="2" charset="-122"/>
                    <a:ea typeface="SimSun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SimSun" pitchFamily="2" charset="-122"/>
                  <a:ea typeface="SimSun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SimSun" pitchFamily="2" charset="-122"/>
                    <a:ea typeface="SimSun" pitchFamily="2" charset="-122"/>
                  </a:rPr>
                  <a:t>令</a:t>
                </a:r>
                <a:r>
                  <a:rPr lang="en-US" altLang="zh-CN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1</a:t>
                </a:r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latin typeface="SimSun" pitchFamily="2" charset="-122"/>
                    <a:ea typeface="SimSun" pitchFamily="2" charset="-122"/>
                  </a:rPr>
                  <a:t>，根据贝叶斯法则，似然函数为：</a:t>
                </a:r>
                <a:endParaRPr lang="en-US" altLang="zh-CN" sz="2000" dirty="0">
                  <a:latin typeface="SimSun" pitchFamily="2" charset="-122"/>
                  <a:ea typeface="SimSun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SimSun" pitchFamily="2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SimSun" pitchFamily="2" charset="-122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SimSun" pitchFamily="2" charset="-122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SimSun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𝑇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  <m:t>,1;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ea typeface="SimSun" pitchFamily="2" charset="-122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SimSun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𝑖</m:t>
                          </m:r>
                          <m:r>
                            <m:rPr>
                              <m:brk m:alnAt="25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Sun" pitchFamily="2" charset="-122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SimSun" pitchFamily="2" charset="-122"/>
                </a:endParaRPr>
              </a:p>
              <a:p>
                <a:pPr marL="0" indent="0" algn="ctr">
                  <a:buNone/>
                </a:pPr>
                <a:r>
                  <a:rPr lang="en-US" altLang="zh-CN" sz="2000" i="1" dirty="0">
                    <a:latin typeface="Cambria Math" panose="02040503050406030204" pitchFamily="18" charset="0"/>
                    <a:ea typeface="SimSun" pitchFamily="2" charset="-122"/>
                  </a:rPr>
                  <a:t> ln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SimSun" pitchFamily="2" charset="-122"/>
                      </a:rPr>
                      <m:t>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  <m:t>𝜃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SimSun" pitchFamily="2" charset="-12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SimSun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SimSun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SimSun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SimSun" pitchFamily="2" charset="-122"/>
                      </a:rPr>
                      <m:t>𝑙𝑛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i="1" dirty="0">
                  <a:latin typeface="Cambria Math" panose="02040503050406030204" pitchFamily="18" charset="0"/>
                  <a:ea typeface="SimSun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SimSun" pitchFamily="2" charset="-122"/>
                    <a:ea typeface="SimSun" pitchFamily="2" charset="-122"/>
                  </a:rPr>
                  <a:t>其中，</a:t>
                </a:r>
                <a:r>
                  <a:rPr lang="en-US" altLang="zh-CN" sz="2000" dirty="0">
                    <a:ea typeface="SimSun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  <m:t>𝑖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  <a:ea typeface="SimSun" pitchFamily="2" charset="-122"/>
                      </a:rPr>
                      <m:t>表示样本</m:t>
                    </m:r>
                  </m:oMath>
                </a14:m>
                <a:r>
                  <a:rPr lang="zh-CN" altLang="en-US" sz="2000" b="0" dirty="0">
                    <a:latin typeface="SimSun" pitchFamily="2" charset="-122"/>
                    <a:ea typeface="SimSun" pitchFamily="2" charset="-122"/>
                  </a:rPr>
                  <a:t>下的第</a:t>
                </a:r>
                <a:r>
                  <a:rPr lang="en-US" altLang="zh-CN" sz="2000" dirty="0">
                    <a:latin typeface="SimSun" pitchFamily="2" charset="-122"/>
                    <a:ea typeface="SimSun" pitchFamily="2" charset="-122"/>
                  </a:rPr>
                  <a:t>i</a:t>
                </a:r>
                <a:r>
                  <a:rPr lang="zh-CN" altLang="en-US" sz="2000" b="0" dirty="0">
                    <a:latin typeface="SimSun" pitchFamily="2" charset="-122"/>
                    <a:ea typeface="SimSun" pitchFamily="2" charset="-122"/>
                  </a:rPr>
                  <a:t>个单词，</a:t>
                </a:r>
                <a:r>
                  <a:rPr lang="en-US" altLang="zh-CN" sz="2000" dirty="0">
                    <a:ea typeface="SimSun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  <m:t>l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  <a:ea typeface="SimSun" pitchFamily="2" charset="-122"/>
                      </a:rPr>
                      <m:t>表示</m:t>
                    </m:r>
                  </m:oMath>
                </a14:m>
                <a:r>
                  <a:rPr lang="zh-CN" altLang="en-US" sz="2000" b="0" dirty="0">
                    <a:latin typeface="SimSun" pitchFamily="2" charset="-122"/>
                    <a:ea typeface="SimSun" pitchFamily="2" charset="-122"/>
                  </a:rPr>
                  <a:t>其发生的次数。</a:t>
                </a: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>
                    <a:latin typeface="SimSun" pitchFamily="2" charset="-122"/>
                    <a:ea typeface="SimSun" pitchFamily="2" charset="-122"/>
                  </a:rPr>
                  <a:t>最大化似然函数</a:t>
                </a:r>
                <a:r>
                  <a:rPr lang="en-US" altLang="zh-CN" sz="2000" i="1" dirty="0">
                    <a:latin typeface="Cambria Math" panose="02040503050406030204" pitchFamily="18" charset="0"/>
                    <a:ea typeface="SimSun" pitchFamily="2" charset="-122"/>
                  </a:rPr>
                  <a:t>ln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SimSun" pitchFamily="2" charset="-122"/>
                      </a:rPr>
                      <m:t>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SimSun" pitchFamily="2" charset="-122"/>
                    <a:ea typeface="SimSun" pitchFamily="2" charset="-122"/>
                  </a:rPr>
                  <a:t>，已知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:r>
                  <a:rPr lang="zh-CN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根据拉格朗日乘数法：</a:t>
                </a: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SimSun" pitchFamily="2" charset="-122"/>
                    <a:ea typeface="SimSun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SimSun" pitchFamily="2" charset="-122"/>
                      </a:rPr>
                      <m:t>𝐹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2000" i="1" dirty="0">
                            <a:latin typeface="Cambria Math" panose="02040503050406030204" pitchFamily="18" charset="0"/>
                            <a:ea typeface="SimSun" pitchFamily="2" charset="-122"/>
                          </a:rPr>
                          <m:t>θ</m:t>
                        </m:r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altLang="zh-CN" sz="2000" b="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  <m:t>λ</m:t>
                        </m:r>
                      </m:e>
                    </m:d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SimSun" pitchFamily="2" charset="-122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SimSun" pitchFamily="2" charset="-122"/>
                      </a:rPr>
                      <m:t>𝑙𝑛𝐿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2000" i="1" dirty="0">
                            <a:latin typeface="Cambria Math" panose="02040503050406030204" pitchFamily="18" charset="0"/>
                            <a:ea typeface="SimSun" pitchFamily="2" charset="-122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SimSun" pitchFamily="2" charset="-122"/>
                    <a:ea typeface="SimSun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0" dirty="0" smtClean="0">
                        <a:latin typeface="Cambria Math" panose="02040503050406030204" pitchFamily="18" charset="0"/>
                        <a:ea typeface="SimSun" pitchFamily="2" charset="-122"/>
                      </a:rPr>
                      <m:t>−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SimSun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2000" i="0" dirty="0">
                        <a:latin typeface="Cambria Math" panose="02040503050406030204" pitchFamily="18" charset="0"/>
                        <a:ea typeface="SimSun" pitchFamily="2" charset="-122"/>
                      </a:rPr>
                      <m:t>λ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sz="2000" i="1" dirty="0">
                        <a:latin typeface="Cambria Math" panose="02040503050406030204" pitchFamily="18" charset="0"/>
                        <a:ea typeface="SimSun" pitchFamily="2" charset="-122"/>
                      </a:rPr>
                      <m:t>θ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SimSun" pitchFamily="2" charset="-122"/>
                    <a:ea typeface="SimSun" pitchFamily="2" charset="-122"/>
                  </a:rPr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sz="2000" i="1" dirty="0">
                            <a:latin typeface="Cambria Math" panose="02040503050406030204" pitchFamily="18" charset="0"/>
                            <a:ea typeface="SimSun" pitchFamily="2" charset="-122"/>
                          </a:rPr>
                          <m:t>θ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nary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0" dirty="0">
                  <a:latin typeface="SimSun" pitchFamily="2" charset="-122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SimSun" pitchFamily="2" charset="-122"/>
                    <a:ea typeface="SimSun" pitchFamily="2" charset="-122"/>
                  </a:rPr>
                  <a:t>那么</a:t>
                </a:r>
                <a:endParaRPr lang="en-US" altLang="zh-CN" sz="2000" dirty="0">
                  <a:latin typeface="SimSun" pitchFamily="2" charset="-122"/>
                  <a:ea typeface="SimSun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</m:ctrlPr>
                        </m:fPr>
                        <m:num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𝐹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(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Sun" pitchFamily="2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Sun" pitchFamily="2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Sun" pitchFamily="2" charset="-122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Sun" pitchFamily="2" charset="-122"/>
                        </a:rPr>
                        <m:t>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Sun" pitchFamily="2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latin typeface="SimSun" pitchFamily="2" charset="-122"/>
                  <a:ea typeface="SimSun" pitchFamily="2" charset="-122"/>
                </a:endParaRPr>
              </a:p>
              <a:p>
                <a:pPr marL="0" indent="0">
                  <a:buNone/>
                </a:pPr>
                <a:endParaRPr lang="en-US" altLang="zh-CN" sz="700" dirty="0">
                  <a:latin typeface="SimSun" pitchFamily="2" charset="-122"/>
                  <a:ea typeface="SimSun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SimSun" pitchFamily="2" charset="-122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SimSun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000" b="0" dirty="0">
                  <a:latin typeface="SimSun" pitchFamily="2" charset="-122"/>
                  <a:ea typeface="SimSun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SimSun" pitchFamily="2" charset="-122"/>
                    <a:ea typeface="SimSun" pitchFamily="2" charset="-122"/>
                  </a:rPr>
                  <a:t>所以</a:t>
                </a:r>
                <a:endParaRPr lang="en-US" altLang="zh-CN" sz="2000" dirty="0">
                  <a:latin typeface="SimSun" pitchFamily="2" charset="-122"/>
                  <a:ea typeface="SimSun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SimSun" pitchFamily="2" charset="-122"/>
                    <a:ea typeface="SimSun" pitchFamily="2" charset="-12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SimSun" pitchFamily="2" charset="-122"/>
                      </a:rPr>
                      <m:t>∝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SimSun" pitchFamily="2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itchFamily="2" charset="-122"/>
                      </a:rPr>
                      <m:t>    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  <a:ea typeface="SimSun" pitchFamily="2" charset="-122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SimSun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SimSun" pitchFamily="2" charset="-122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SimSun" pitchFamily="2" charset="-122"/>
                              </a:rPr>
                              <m:t>j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sz="2000" dirty="0">
                  <a:latin typeface="SimSun" pitchFamily="2" charset="-122"/>
                  <a:ea typeface="SimSun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SimSun" pitchFamily="2" charset="-122"/>
                    <a:ea typeface="SimSun" pitchFamily="2" charset="-122"/>
                  </a:rPr>
                  <a:t>即每个单词在类别下的概率近似于频率。</a:t>
                </a:r>
                <a:endParaRPr lang="en-US" altLang="zh-CN" sz="2000" dirty="0">
                  <a:latin typeface="SimSun" pitchFamily="2" charset="-122"/>
                  <a:ea typeface="SimSun" pitchFamily="2" charset="-122"/>
                </a:endParaRPr>
              </a:p>
              <a:p>
                <a:pPr marL="0" indent="0">
                  <a:buNone/>
                </a:pPr>
                <a:endParaRPr lang="en-US" altLang="zh-CN" sz="700" dirty="0">
                  <a:latin typeface="SimSun" pitchFamily="2" charset="-122"/>
                  <a:ea typeface="SimSun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1600" dirty="0">
                    <a:latin typeface="SimSun" pitchFamily="2" charset="-122"/>
                    <a:ea typeface="SimSun" pitchFamily="2" charset="-122"/>
                  </a:rPr>
                  <a:t>参考：</a:t>
                </a:r>
                <a:r>
                  <a:rPr lang="en-US" altLang="zh-CN" sz="1600" dirty="0">
                    <a:latin typeface="SimSun" pitchFamily="2" charset="-122"/>
                    <a:ea typeface="SimSun" pitchFamily="2" charset="-122"/>
                  </a:rPr>
                  <a:t> </a:t>
                </a:r>
                <a:r>
                  <a:rPr lang="en-US" altLang="zh-CN" sz="1400" dirty="0">
                    <a:latin typeface="SimSun" pitchFamily="2" charset="-122"/>
                    <a:ea typeface="SimSun" pitchFamily="2" charset="-122"/>
                  </a:rPr>
                  <a:t>http://blog.csdn.net/omade/article/details/17023091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SimSun" pitchFamily="2" charset="-122"/>
                    <a:ea typeface="SimSun" pitchFamily="2" charset="-122"/>
                  </a:rPr>
                  <a:t>        https://www.cnblogs.com/zyxu1990/p/3209407.html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572000"/>
              </a:xfrm>
              <a:blipFill rotWithShape="1">
                <a:blip r:embed="rId3"/>
                <a:stretch>
                  <a:fillRect l="-741" t="-10667" b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最大似然函数估计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8104" y="4221088"/>
            <a:ext cx="252028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5301208"/>
            <a:ext cx="49685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0740" y="5597624"/>
            <a:ext cx="49685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hlinkClick r:id="rId4"/>
          </p:cNvPr>
          <p:cNvSpPr/>
          <p:nvPr/>
        </p:nvSpPr>
        <p:spPr>
          <a:xfrm>
            <a:off x="1188752" y="5249788"/>
            <a:ext cx="4752528" cy="296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hlinkClick r:id="rId5"/>
          </p:cNvPr>
          <p:cNvSpPr/>
          <p:nvPr/>
        </p:nvSpPr>
        <p:spPr>
          <a:xfrm>
            <a:off x="1115616" y="5613399"/>
            <a:ext cx="4752528" cy="296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89212"/>
            <a:ext cx="8229600" cy="45720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反向传播神经网络、线性回归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数据分析与数据处理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回归问题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hlinkClick r:id="rId3" action="ppaction://hlinksldjump"/>
          </p:cNvPr>
          <p:cNvSpPr/>
          <p:nvPr/>
        </p:nvSpPr>
        <p:spPr>
          <a:xfrm>
            <a:off x="2555776" y="3284984"/>
            <a:ext cx="2736304" cy="46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简单的三层神经网络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线性回归</a:t>
            </a:r>
          </a:p>
          <a:p>
            <a:pPr lvl="1"/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133600"/>
            <a:ext cx="2997200" cy="2199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4986655"/>
            <a:ext cx="4464050" cy="1109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实验所尝试的算法：</a:t>
            </a:r>
            <a:r>
              <a:rPr lang="en-US" altLang="zh-CN" dirty="0"/>
              <a:t>SVM</a:t>
            </a:r>
            <a:r>
              <a:rPr lang="zh-CN" altLang="en-US" dirty="0"/>
              <a:t>、</a:t>
            </a:r>
            <a:r>
              <a:rPr lang="en-US" altLang="zh-CN" dirty="0" err="1"/>
              <a:t>Pegasos</a:t>
            </a:r>
            <a:r>
              <a:rPr lang="zh-CN" altLang="en-US" dirty="0"/>
              <a:t>、</a:t>
            </a:r>
            <a:r>
              <a:rPr lang="en-US" altLang="zh-CN" dirty="0"/>
              <a:t>KNN</a:t>
            </a:r>
            <a:r>
              <a:rPr lang="zh-CN" altLang="en-US" dirty="0"/>
              <a:t>、</a:t>
            </a:r>
            <a:r>
              <a:rPr lang="en-US" altLang="zh-CN" dirty="0"/>
              <a:t>LR</a:t>
            </a:r>
            <a:r>
              <a:rPr lang="zh-CN" altLang="en-US" dirty="0"/>
              <a:t>、</a:t>
            </a:r>
            <a:r>
              <a:rPr lang="en-US" altLang="zh-CN" dirty="0" err="1"/>
              <a:t>Adaboost</a:t>
            </a:r>
            <a:r>
              <a:rPr lang="zh-CN" altLang="en-US" dirty="0"/>
              <a:t>、</a:t>
            </a:r>
            <a:r>
              <a:rPr lang="en-US" altLang="zh-CN" dirty="0"/>
              <a:t>NN</a:t>
            </a:r>
          </a:p>
          <a:p>
            <a:r>
              <a:rPr lang="en-US" altLang="zh-CN" dirty="0"/>
              <a:t>SVM</a:t>
            </a:r>
            <a:r>
              <a:rPr lang="zh-CN" altLang="en-US" dirty="0"/>
              <a:t>及</a:t>
            </a:r>
            <a:r>
              <a:rPr lang="en-US" altLang="zh-CN" dirty="0" err="1"/>
              <a:t>Pegasos</a:t>
            </a:r>
            <a:r>
              <a:rPr lang="zh-CN" altLang="en-US" dirty="0"/>
              <a:t>算法介绍</a:t>
            </a:r>
            <a:endParaRPr lang="en-US" altLang="zh-CN" dirty="0"/>
          </a:p>
          <a:p>
            <a:r>
              <a:rPr lang="zh-CN" altLang="en-US" dirty="0"/>
              <a:t>算法之间的效果比较</a:t>
            </a:r>
            <a:endParaRPr lang="zh-SG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二分类问题</a:t>
            </a:r>
            <a:endParaRPr lang="zh-SG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数据分析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628800"/>
            <a:ext cx="8587970" cy="44672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存在一些明显的噪音数据</a:t>
            </a: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505" y="2118995"/>
            <a:ext cx="3856355" cy="2620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75" y="4816475"/>
            <a:ext cx="7131050" cy="6083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75" y="5506720"/>
            <a:ext cx="7131050" cy="7372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数据分析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628800"/>
            <a:ext cx="8587970" cy="44672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特征属性之间的关系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atemp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weathersit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cnt</a:t>
            </a: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temp and a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64535"/>
            <a:ext cx="3834130" cy="2163445"/>
          </a:xfrm>
          <a:prstGeom prst="rect">
            <a:avLst/>
          </a:prstGeom>
        </p:spPr>
      </p:pic>
      <p:pic>
        <p:nvPicPr>
          <p:cNvPr id="6" name="图片 5" descr="weather and c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670" y="3249930"/>
            <a:ext cx="3834130" cy="21780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调参</a:t>
            </a:r>
            <a:r>
              <a:rPr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反向传播神经网络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628800"/>
            <a:ext cx="8587970" cy="44672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参数不变，降低维度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只删除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只删除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weathersit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两个特征都删除</a:t>
            </a:r>
          </a:p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50335"/>
            <a:ext cx="2651125" cy="1565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60" y="3950335"/>
            <a:ext cx="2646680" cy="1565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115" y="3943350"/>
            <a:ext cx="2686685" cy="15722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调参</a:t>
            </a:r>
            <a:r>
              <a:rPr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反向传播神经网络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628800"/>
            <a:ext cx="8587970" cy="44672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维度不变，改变参数</a:t>
            </a:r>
          </a:p>
          <a:p>
            <a:pPr marL="365760" lvl="1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371600" y="2476500"/>
          <a:ext cx="63982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隐藏层节点数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学习率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随机抽取样本数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测试集</a:t>
                      </a:r>
                      <a:r>
                        <a:rPr lang="en-US" altLang="zh-CN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55" y="389890"/>
            <a:ext cx="8587740" cy="5706110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5760" lvl="1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85085" y="3060700"/>
            <a:ext cx="39738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zh-CN" altLang="en-US" sz="4200" spc="-10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+mn-ea"/>
              </a:rPr>
              <a:t>谢谢聆听</a:t>
            </a:r>
            <a:endParaRPr lang="zh-CN" altLang="en-US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r>
              <a:rPr lang="zh-CN" altLang="en-US" dirty="0"/>
              <a:t>是定义在特征空间上的间隔最大的线性分类器。</a:t>
            </a:r>
            <a:endParaRPr lang="en-US" altLang="zh-CN" dirty="0"/>
          </a:p>
          <a:p>
            <a:r>
              <a:rPr lang="zh-CN" altLang="en-US" dirty="0"/>
              <a:t>间隔最大化使得构建的决策平面具有最合理的预测结果。</a:t>
            </a:r>
            <a:endParaRPr lang="en-US" altLang="zh-CN" dirty="0"/>
          </a:p>
          <a:p>
            <a:pPr marL="0" indent="0">
              <a:buNone/>
            </a:pPr>
            <a:endParaRPr lang="zh-SG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endParaRPr lang="zh-SG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885772"/>
            <a:ext cx="3672408" cy="31774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目标函数</a:t>
            </a:r>
            <a:r>
              <a:rPr lang="en-US" altLang="zh-CN" dirty="0"/>
              <a:t>(</a:t>
            </a:r>
            <a:r>
              <a:rPr lang="zh-CN" altLang="en-US" dirty="0"/>
              <a:t>使用软间隔，对偶形式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SG" dirty="0"/>
          </a:p>
          <a:p>
            <a:endParaRPr lang="en-US" altLang="zh-SG" dirty="0"/>
          </a:p>
          <a:p>
            <a:endParaRPr lang="en-US" altLang="zh-SG" dirty="0"/>
          </a:p>
          <a:p>
            <a:endParaRPr lang="en-US" altLang="zh-SG" dirty="0"/>
          </a:p>
          <a:p>
            <a:endParaRPr lang="en-US" altLang="zh-SG" dirty="0"/>
          </a:p>
          <a:p>
            <a:r>
              <a:rPr lang="zh-CN" altLang="en-US" dirty="0"/>
              <a:t>最优化求解使用</a:t>
            </a:r>
            <a:r>
              <a:rPr lang="en-US" altLang="zh-CN" dirty="0"/>
              <a:t>SMO</a:t>
            </a:r>
            <a:r>
              <a:rPr lang="zh-CN" altLang="en-US" dirty="0"/>
              <a:t>算法。简要思路就是将求解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alpha</a:t>
            </a:r>
            <a:r>
              <a:rPr lang="zh-CN" altLang="en-US" dirty="0"/>
              <a:t>的问题转化成每次求解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alpha</a:t>
            </a:r>
            <a:r>
              <a:rPr lang="zh-CN" altLang="en-US" dirty="0"/>
              <a:t>的子问题。</a:t>
            </a:r>
            <a:endParaRPr lang="en-US" altLang="zh-SG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</a:t>
            </a:r>
            <a:endParaRPr lang="zh-SG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76" y="2292291"/>
            <a:ext cx="4826248" cy="22734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</a:t>
            </a:r>
            <a:r>
              <a:rPr lang="en-US" altLang="zh-CN" dirty="0"/>
              <a:t>SVM</a:t>
            </a:r>
            <a:r>
              <a:rPr lang="zh-CN" altLang="en-US" dirty="0"/>
              <a:t>的</a:t>
            </a:r>
            <a:r>
              <a:rPr lang="en-US" altLang="zh-CN" dirty="0"/>
              <a:t>online learning</a:t>
            </a:r>
            <a:r>
              <a:rPr lang="zh-CN" altLang="en-US" dirty="0"/>
              <a:t>形式。其实就是正则化的合页损失函数。</a:t>
            </a:r>
            <a:endParaRPr lang="en-US" altLang="zh-CN" dirty="0"/>
          </a:p>
          <a:p>
            <a:r>
              <a:rPr lang="zh-CN" altLang="en-US" dirty="0"/>
              <a:t>目标函数如下：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直观解释就是只有当样本被正确分类并且函数间隔大于</a:t>
            </a:r>
            <a:r>
              <a:rPr lang="en-US" altLang="zh-CN" dirty="0"/>
              <a:t>0</a:t>
            </a:r>
            <a:r>
              <a:rPr lang="zh-CN" altLang="en-US" dirty="0"/>
              <a:t>的时候损失为</a:t>
            </a:r>
            <a:r>
              <a:rPr lang="en-US" altLang="zh-CN" dirty="0"/>
              <a:t>0.</a:t>
            </a:r>
          </a:p>
          <a:p>
            <a:r>
              <a:rPr lang="zh-CN" altLang="en-US" dirty="0"/>
              <a:t>和</a:t>
            </a:r>
            <a:r>
              <a:rPr lang="en-US" altLang="zh-CN" dirty="0"/>
              <a:t>SVM</a:t>
            </a:r>
            <a:r>
              <a:rPr lang="zh-CN" altLang="en-US" dirty="0"/>
              <a:t>原型的差别是该算法是使用梯度下降进行最优化的求解的。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SG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Pegasos</a:t>
            </a:r>
            <a:endParaRPr lang="zh-SG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05" y="2996952"/>
            <a:ext cx="5651790" cy="12192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算法比较</a:t>
            </a:r>
            <a:endParaRPr lang="zh-SG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上面是几种简单模型跑出来的最好的结果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SG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00808"/>
            <a:ext cx="4546834" cy="27560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算法比较</a:t>
            </a:r>
            <a:endParaRPr lang="zh-SG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下面是</a:t>
            </a:r>
            <a:r>
              <a:rPr lang="en-US" altLang="zh-CN" dirty="0"/>
              <a:t>SVM</a:t>
            </a:r>
            <a:r>
              <a:rPr lang="zh-CN" altLang="en-US"/>
              <a:t>的结果。</a:t>
            </a:r>
            <a:endParaRPr lang="en-US" altLang="zh-CN" dirty="0"/>
          </a:p>
          <a:p>
            <a:endParaRPr lang="zh-SG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84" y="2276872"/>
            <a:ext cx="4496031" cy="2730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89212"/>
            <a:ext cx="8229600" cy="45720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文本分析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onehot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word2vec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，实现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BPNN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新模型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简单统计模型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多分类问题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hlinkClick r:id="rId3" action="ppaction://hlinksldjump"/>
          </p:cNvPr>
          <p:cNvSpPr/>
          <p:nvPr/>
        </p:nvSpPr>
        <p:spPr>
          <a:xfrm>
            <a:off x="2555776" y="3284984"/>
            <a:ext cx="2736304" cy="464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文本分析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628800"/>
            <a:ext cx="8587970" cy="44672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存在变音字母及非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字符，如“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åãâ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ä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á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çæ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ė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éêè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ë…”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单词变形，如“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”存在“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aaaaaaand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”、“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aaaaaand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”、“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aaaaand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”（少量）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低频词与高频词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38" y="3590709"/>
            <a:ext cx="3600946" cy="18922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479" y="3590709"/>
            <a:ext cx="3527256" cy="189223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ralPresentation_StarterText_TP010107971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通用演示文稿</Template>
  <TotalTime>0</TotalTime>
  <Words>825</Words>
  <Application>Microsoft Office PowerPoint</Application>
  <PresentationFormat>全屏显示(4:3)</PresentationFormat>
  <Paragraphs>191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华文新魏</vt:lpstr>
      <vt:lpstr>SimSun</vt:lpstr>
      <vt:lpstr>SimSun</vt:lpstr>
      <vt:lpstr>Calibri</vt:lpstr>
      <vt:lpstr>Cambria Math</vt:lpstr>
      <vt:lpstr>Constantia</vt:lpstr>
      <vt:lpstr>Wingdings 2</vt:lpstr>
      <vt:lpstr>GeneralPresentation_StarterText_TP010107971</vt:lpstr>
      <vt:lpstr>阿通队</vt:lpstr>
      <vt:lpstr>二分类问题</vt:lpstr>
      <vt:lpstr>SVM</vt:lpstr>
      <vt:lpstr>SVM</vt:lpstr>
      <vt:lpstr>Pegasos</vt:lpstr>
      <vt:lpstr>算法比较</vt:lpstr>
      <vt:lpstr>算法比较</vt:lpstr>
      <vt:lpstr>多分类问题</vt:lpstr>
      <vt:lpstr>文本分析</vt:lpstr>
      <vt:lpstr>KNN，LR，BPNN ——验证集的准确率</vt:lpstr>
      <vt:lpstr>简单统计模型</vt:lpstr>
      <vt:lpstr>简单统计模型</vt:lpstr>
      <vt:lpstr>简单统计模型</vt:lpstr>
      <vt:lpstr>简单统计模型 ——测试集上的准确率</vt:lpstr>
      <vt:lpstr>简单统计模型 ——测试集上的准确率</vt:lpstr>
      <vt:lpstr>最大似然函数估计(1)</vt:lpstr>
      <vt:lpstr>最大似然函数估计(2)</vt:lpstr>
      <vt:lpstr>回归问题</vt:lpstr>
      <vt:lpstr>算法</vt:lpstr>
      <vt:lpstr>数据分析</vt:lpstr>
      <vt:lpstr>数据分析</vt:lpstr>
      <vt:lpstr>调参--反向传播神经网络</vt:lpstr>
      <vt:lpstr>调参--反向传播神经网络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2018-01-10T08:12:00Z</dcterms:created>
  <dcterms:modified xsi:type="dcterms:W3CDTF">2018-01-11T08:42:40Z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  <property fmtid="{D5CDD505-2E9C-101B-9397-08002B2CF9AE}" pid="3" name="KSOProductBuildVer">
    <vt:lpwstr>2052-10.1.0.7106</vt:lpwstr>
  </property>
</Properties>
</file>