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3" r:id="rId3"/>
    <p:sldId id="329" r:id="rId4"/>
    <p:sldId id="330" r:id="rId5"/>
    <p:sldId id="332" r:id="rId6"/>
    <p:sldId id="333" r:id="rId7"/>
    <p:sldId id="301" r:id="rId8"/>
    <p:sldId id="302" r:id="rId9"/>
    <p:sldId id="324" r:id="rId10"/>
    <p:sldId id="305" r:id="rId11"/>
    <p:sldId id="306" r:id="rId12"/>
    <p:sldId id="334" r:id="rId13"/>
    <p:sldId id="307" r:id="rId14"/>
    <p:sldId id="309" r:id="rId15"/>
    <p:sldId id="326" r:id="rId16"/>
    <p:sldId id="327" r:id="rId17"/>
    <p:sldId id="314" r:id="rId18"/>
    <p:sldId id="287" r:id="rId19"/>
    <p:sldId id="286" r:id="rId20"/>
    <p:sldId id="285" r:id="rId21"/>
    <p:sldId id="328" r:id="rId22"/>
    <p:sldId id="279" r:id="rId23"/>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40404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7" d="100"/>
          <a:sy n="97" d="100"/>
        </p:scale>
        <p:origin x="630"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4DF5964-A30F-497B-92EC-23C803A9D73F}" type="datetimeFigureOut">
              <a:rPr lang="zh-CN" altLang="en-US" smtClean="0"/>
              <a:t>2017/4/13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21DDFF-E586-42CF-9B46-DA71C53CF424}" type="slidenum">
              <a:rPr lang="zh-CN" altLang="en-US" smtClean="0"/>
              <a:t>‹#›</a:t>
            </a:fld>
            <a:endParaRPr lang="zh-CN" altLang="en-US"/>
          </a:p>
        </p:txBody>
      </p:sp>
    </p:spTree>
    <p:extLst>
      <p:ext uri="{BB962C8B-B14F-4D97-AF65-F5344CB8AC3E}">
        <p14:creationId xmlns:p14="http://schemas.microsoft.com/office/powerpoint/2010/main" val="17199560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4DF5964-A30F-497B-92EC-23C803A9D73F}" type="datetimeFigureOut">
              <a:rPr lang="zh-CN" altLang="en-US" smtClean="0"/>
              <a:t>2017/4/13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21DDFF-E586-42CF-9B46-DA71C53CF424}" type="slidenum">
              <a:rPr lang="zh-CN" altLang="en-US" smtClean="0"/>
              <a:t>‹#›</a:t>
            </a:fld>
            <a:endParaRPr lang="zh-CN" altLang="en-US"/>
          </a:p>
        </p:txBody>
      </p:sp>
    </p:spTree>
    <p:extLst>
      <p:ext uri="{BB962C8B-B14F-4D97-AF65-F5344CB8AC3E}">
        <p14:creationId xmlns:p14="http://schemas.microsoft.com/office/powerpoint/2010/main" val="31514546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6"/>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273846"/>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4DF5964-A30F-497B-92EC-23C803A9D73F}" type="datetimeFigureOut">
              <a:rPr lang="zh-CN" altLang="en-US" smtClean="0"/>
              <a:t>2017/4/13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21DDFF-E586-42CF-9B46-DA71C53CF424}" type="slidenum">
              <a:rPr lang="zh-CN" altLang="en-US" smtClean="0"/>
              <a:t>‹#›</a:t>
            </a:fld>
            <a:endParaRPr lang="zh-CN" altLang="en-US"/>
          </a:p>
        </p:txBody>
      </p:sp>
    </p:spTree>
    <p:extLst>
      <p:ext uri="{BB962C8B-B14F-4D97-AF65-F5344CB8AC3E}">
        <p14:creationId xmlns:p14="http://schemas.microsoft.com/office/powerpoint/2010/main" val="14810134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4DF5964-A30F-497B-92EC-23C803A9D73F}" type="datetimeFigureOut">
              <a:rPr lang="zh-CN" altLang="en-US" smtClean="0"/>
              <a:t>2017/4/13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21DDFF-E586-42CF-9B46-DA71C53CF424}" type="slidenum">
              <a:rPr lang="zh-CN" altLang="en-US" smtClean="0"/>
              <a:t>‹#›</a:t>
            </a:fld>
            <a:endParaRPr lang="zh-CN" altLang="en-US"/>
          </a:p>
        </p:txBody>
      </p:sp>
    </p:spTree>
    <p:extLst>
      <p:ext uri="{BB962C8B-B14F-4D97-AF65-F5344CB8AC3E}">
        <p14:creationId xmlns:p14="http://schemas.microsoft.com/office/powerpoint/2010/main" val="33293484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9" y="1282306"/>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9" y="3442098"/>
            <a:ext cx="7886700" cy="1125140"/>
          </a:xfrm>
        </p:spPr>
        <p:txBody>
          <a:bodyPr/>
          <a:lstStyle>
            <a:lvl1pPr marL="0" indent="0">
              <a:buNone/>
              <a:defRPr sz="1800">
                <a:solidFill>
                  <a:schemeClr val="tx1">
                    <a:tint val="75000"/>
                  </a:schemeClr>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4DF5964-A30F-497B-92EC-23C803A9D73F}" type="datetimeFigureOut">
              <a:rPr lang="zh-CN" altLang="en-US" smtClean="0"/>
              <a:t>2017/4/13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21DDFF-E586-42CF-9B46-DA71C53CF424}" type="slidenum">
              <a:rPr lang="zh-CN" altLang="en-US" smtClean="0"/>
              <a:t>‹#›</a:t>
            </a:fld>
            <a:endParaRPr lang="zh-CN" altLang="en-US"/>
          </a:p>
        </p:txBody>
      </p:sp>
    </p:spTree>
    <p:extLst>
      <p:ext uri="{BB962C8B-B14F-4D97-AF65-F5344CB8AC3E}">
        <p14:creationId xmlns:p14="http://schemas.microsoft.com/office/powerpoint/2010/main" val="24656642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1"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1"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4DF5964-A30F-497B-92EC-23C803A9D73F}" type="datetimeFigureOut">
              <a:rPr lang="zh-CN" altLang="en-US" smtClean="0"/>
              <a:t>2017/4/13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21DDFF-E586-42CF-9B46-DA71C53CF424}" type="slidenum">
              <a:rPr lang="zh-CN" altLang="en-US" smtClean="0"/>
              <a:t>‹#›</a:t>
            </a:fld>
            <a:endParaRPr lang="zh-CN" altLang="en-US"/>
          </a:p>
        </p:txBody>
      </p:sp>
    </p:spTree>
    <p:extLst>
      <p:ext uri="{BB962C8B-B14F-4D97-AF65-F5344CB8AC3E}">
        <p14:creationId xmlns:p14="http://schemas.microsoft.com/office/powerpoint/2010/main" val="1762040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2"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7"/>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1" y="1878807"/>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4DF5964-A30F-497B-92EC-23C803A9D73F}" type="datetimeFigureOut">
              <a:rPr lang="zh-CN" altLang="en-US" smtClean="0"/>
              <a:t>2017/4/13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821DDFF-E586-42CF-9B46-DA71C53CF424}" type="slidenum">
              <a:rPr lang="zh-CN" altLang="en-US" smtClean="0"/>
              <a:t>‹#›</a:t>
            </a:fld>
            <a:endParaRPr lang="zh-CN" altLang="en-US"/>
          </a:p>
        </p:txBody>
      </p:sp>
    </p:spTree>
    <p:extLst>
      <p:ext uri="{BB962C8B-B14F-4D97-AF65-F5344CB8AC3E}">
        <p14:creationId xmlns:p14="http://schemas.microsoft.com/office/powerpoint/2010/main" val="40133361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4DF5964-A30F-497B-92EC-23C803A9D73F}" type="datetimeFigureOut">
              <a:rPr lang="zh-CN" altLang="en-US" smtClean="0"/>
              <a:t>2017/4/13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821DDFF-E586-42CF-9B46-DA71C53CF424}" type="slidenum">
              <a:rPr lang="zh-CN" altLang="en-US" smtClean="0"/>
              <a:t>‹#›</a:t>
            </a:fld>
            <a:endParaRPr lang="zh-CN" altLang="en-US"/>
          </a:p>
        </p:txBody>
      </p:sp>
    </p:spTree>
    <p:extLst>
      <p:ext uri="{BB962C8B-B14F-4D97-AF65-F5344CB8AC3E}">
        <p14:creationId xmlns:p14="http://schemas.microsoft.com/office/powerpoint/2010/main" val="19031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DF5964-A30F-497B-92EC-23C803A9D73F}" type="datetimeFigureOut">
              <a:rPr lang="zh-CN" altLang="en-US" smtClean="0"/>
              <a:t>2017/4/13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821DDFF-E586-42CF-9B46-DA71C53CF424}" type="slidenum">
              <a:rPr lang="zh-CN" altLang="en-US" smtClean="0"/>
              <a:t>‹#›</a:t>
            </a:fld>
            <a:endParaRPr lang="zh-CN" altLang="en-US"/>
          </a:p>
        </p:txBody>
      </p:sp>
    </p:spTree>
    <p:extLst>
      <p:ext uri="{BB962C8B-B14F-4D97-AF65-F5344CB8AC3E}">
        <p14:creationId xmlns:p14="http://schemas.microsoft.com/office/powerpoint/2010/main" val="12753155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9"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71"/>
            <a:ext cx="4629151"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2"/>
            <a:ext cx="2949179" cy="2858691"/>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4DF5964-A30F-497B-92EC-23C803A9D73F}" type="datetimeFigureOut">
              <a:rPr lang="zh-CN" altLang="en-US" smtClean="0"/>
              <a:t>2017/4/13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21DDFF-E586-42CF-9B46-DA71C53CF424}" type="slidenum">
              <a:rPr lang="zh-CN" altLang="en-US" smtClean="0"/>
              <a:t>‹#›</a:t>
            </a:fld>
            <a:endParaRPr lang="zh-CN" altLang="en-US"/>
          </a:p>
        </p:txBody>
      </p:sp>
    </p:spTree>
    <p:extLst>
      <p:ext uri="{BB962C8B-B14F-4D97-AF65-F5344CB8AC3E}">
        <p14:creationId xmlns:p14="http://schemas.microsoft.com/office/powerpoint/2010/main" val="42144180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9"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71"/>
            <a:ext cx="4629151" cy="3655219"/>
          </a:xfrm>
        </p:spPr>
        <p:txBody>
          <a:bodyPr anchor="t"/>
          <a:lstStyle>
            <a:lvl1pPr marL="0" indent="0">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2"/>
            <a:ext cx="2949179" cy="2858691"/>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4DF5964-A30F-497B-92EC-23C803A9D73F}" type="datetimeFigureOut">
              <a:rPr lang="zh-CN" altLang="en-US" smtClean="0"/>
              <a:t>2017/4/13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21DDFF-E586-42CF-9B46-DA71C53CF424}" type="slidenum">
              <a:rPr lang="zh-CN" altLang="en-US" smtClean="0"/>
              <a:t>‹#›</a:t>
            </a:fld>
            <a:endParaRPr lang="zh-CN" altLang="en-US"/>
          </a:p>
        </p:txBody>
      </p:sp>
    </p:spTree>
    <p:extLst>
      <p:ext uri="{BB962C8B-B14F-4D97-AF65-F5344CB8AC3E}">
        <p14:creationId xmlns:p14="http://schemas.microsoft.com/office/powerpoint/2010/main" val="38643404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1"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1"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4DF5964-A30F-497B-92EC-23C803A9D73F}" type="datetimeFigureOut">
              <a:rPr lang="zh-CN" altLang="en-US" smtClean="0"/>
              <a:t>2017/4/13</a:t>
            </a:fld>
            <a:endParaRPr lang="zh-CN" altLang="en-US"/>
          </a:p>
        </p:txBody>
      </p:sp>
      <p:sp>
        <p:nvSpPr>
          <p:cNvPr id="5" name="Footer Placeholder 4"/>
          <p:cNvSpPr>
            <a:spLocks noGrp="1"/>
          </p:cNvSpPr>
          <p:nvPr>
            <p:ph type="ftr" sz="quarter" idx="3"/>
          </p:nvPr>
        </p:nvSpPr>
        <p:spPr>
          <a:xfrm>
            <a:off x="3028951"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1"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821DDFF-E586-42CF-9B46-DA71C53CF424}" type="slidenum">
              <a:rPr lang="zh-CN" altLang="en-US" smtClean="0"/>
              <a:t>‹#›</a:t>
            </a:fld>
            <a:endParaRPr lang="zh-CN" altLang="en-US"/>
          </a:p>
        </p:txBody>
      </p:sp>
    </p:spTree>
    <p:extLst>
      <p:ext uri="{BB962C8B-B14F-4D97-AF65-F5344CB8AC3E}">
        <p14:creationId xmlns:p14="http://schemas.microsoft.com/office/powerpoint/2010/main" val="14355203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等腰三角形 7"/>
          <p:cNvSpPr/>
          <p:nvPr/>
        </p:nvSpPr>
        <p:spPr>
          <a:xfrm rot="900000">
            <a:off x="1356941" y="-1275513"/>
            <a:ext cx="6896764" cy="5945486"/>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方正兰亭细黑_GBK" panose="02000000000000000000" pitchFamily="2" charset="-122"/>
            </a:endParaRPr>
          </a:p>
        </p:txBody>
      </p:sp>
      <p:sp>
        <p:nvSpPr>
          <p:cNvPr id="9" name="等腰三角形 8"/>
          <p:cNvSpPr/>
          <p:nvPr/>
        </p:nvSpPr>
        <p:spPr>
          <a:xfrm rot="18900000">
            <a:off x="476376" y="-1297815"/>
            <a:ext cx="6896764" cy="5945486"/>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方正兰亭细黑_GBK" panose="02000000000000000000" pitchFamily="2" charset="-122"/>
            </a:endParaRP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1724" y="3407691"/>
            <a:ext cx="441256" cy="633467"/>
          </a:xfrm>
          <a:prstGeom prst="rect">
            <a:avLst/>
          </a:prstGeom>
        </p:spPr>
      </p:pic>
      <p:sp>
        <p:nvSpPr>
          <p:cNvPr id="12" name="文本框 11"/>
          <p:cNvSpPr txBox="1"/>
          <p:nvPr/>
        </p:nvSpPr>
        <p:spPr>
          <a:xfrm>
            <a:off x="4108845" y="3464575"/>
            <a:ext cx="1843092" cy="738664"/>
          </a:xfrm>
          <a:prstGeom prst="rect">
            <a:avLst/>
          </a:prstGeom>
          <a:noFill/>
        </p:spPr>
        <p:txBody>
          <a:bodyPr wrap="square" rtlCol="0">
            <a:spAutoFit/>
          </a:bodyPr>
          <a:lstStyle/>
          <a:p>
            <a:pPr algn="just">
              <a:lnSpc>
                <a:spcPct val="150000"/>
              </a:lnSpc>
            </a:pPr>
            <a:r>
              <a:rPr lang="en-US" altLang="zh-CN" sz="1400" dirty="0">
                <a:latin typeface="方正兰亭超细黑简体" panose="02000000000000000000" pitchFamily="2" charset="-122"/>
                <a:ea typeface="方正兰亭超细黑简体" panose="02000000000000000000" pitchFamily="2" charset="-122"/>
              </a:rPr>
              <a:t>PPT</a:t>
            </a:r>
            <a:r>
              <a:rPr lang="zh-CN" altLang="en-US" sz="1400" dirty="0">
                <a:latin typeface="方正兰亭超细黑简体" panose="02000000000000000000" pitchFamily="2" charset="-122"/>
                <a:ea typeface="方正兰亭超细黑简体" panose="02000000000000000000" pitchFamily="2" charset="-122"/>
              </a:rPr>
              <a:t>制作：沙潇</a:t>
            </a:r>
            <a:endParaRPr lang="en-US" altLang="zh-CN" sz="1400" dirty="0">
              <a:latin typeface="方正兰亭超细黑简体" panose="02000000000000000000" pitchFamily="2" charset="-122"/>
              <a:ea typeface="方正兰亭超细黑简体" panose="02000000000000000000" pitchFamily="2" charset="-122"/>
            </a:endParaRPr>
          </a:p>
          <a:p>
            <a:pPr algn="just">
              <a:lnSpc>
                <a:spcPct val="150000"/>
              </a:lnSpc>
            </a:pPr>
            <a:r>
              <a:rPr lang="zh-CN" altLang="en-US" sz="1400" dirty="0">
                <a:latin typeface="方正兰亭超细黑简体" panose="02000000000000000000" pitchFamily="2" charset="-122"/>
                <a:ea typeface="方正兰亭超细黑简体" panose="02000000000000000000" pitchFamily="2" charset="-122"/>
              </a:rPr>
              <a:t>　　 讲解：陈欣鸿</a:t>
            </a:r>
            <a:endParaRPr lang="en-US" altLang="zh-CN" sz="1400" dirty="0">
              <a:latin typeface="方正兰亭超细黑简体" panose="02000000000000000000" pitchFamily="2" charset="-122"/>
              <a:ea typeface="方正兰亭超细黑简体" panose="02000000000000000000" pitchFamily="2" charset="-122"/>
            </a:endParaRPr>
          </a:p>
        </p:txBody>
      </p:sp>
      <p:sp>
        <p:nvSpPr>
          <p:cNvPr id="14" name="文本框 13"/>
          <p:cNvSpPr txBox="1"/>
          <p:nvPr/>
        </p:nvSpPr>
        <p:spPr>
          <a:xfrm>
            <a:off x="3230460" y="1674929"/>
            <a:ext cx="3094897" cy="646331"/>
          </a:xfrm>
          <a:prstGeom prst="rect">
            <a:avLst/>
          </a:prstGeom>
          <a:noFill/>
        </p:spPr>
        <p:txBody>
          <a:bodyPr wrap="square" rtlCol="0">
            <a:spAutoFit/>
          </a:bodyPr>
          <a:lstStyle/>
          <a:p>
            <a:r>
              <a:rPr lang="zh-CN" altLang="en-US" sz="3600" dirty="0">
                <a:latin typeface="方正兰亭超细黑简体" panose="02000000000000000000" pitchFamily="2" charset="-122"/>
                <a:ea typeface="方正兰亭超细黑简体" panose="02000000000000000000" pitchFamily="2" charset="-122"/>
              </a:rPr>
              <a:t>操作系统实验</a:t>
            </a:r>
          </a:p>
        </p:txBody>
      </p:sp>
      <p:sp>
        <p:nvSpPr>
          <p:cNvPr id="15" name="文本框 14"/>
          <p:cNvSpPr txBox="1"/>
          <p:nvPr/>
        </p:nvSpPr>
        <p:spPr>
          <a:xfrm>
            <a:off x="2281747" y="2478660"/>
            <a:ext cx="4992319" cy="461665"/>
          </a:xfrm>
          <a:prstGeom prst="rect">
            <a:avLst/>
          </a:prstGeom>
          <a:noFill/>
        </p:spPr>
        <p:txBody>
          <a:bodyPr wrap="square" rtlCol="0">
            <a:spAutoFit/>
          </a:bodyPr>
          <a:lstStyle/>
          <a:p>
            <a:r>
              <a:rPr lang="en-US" altLang="zh-CN" sz="2400" dirty="0">
                <a:latin typeface="方正兰亭超细黑简体" panose="02000000000000000000" pitchFamily="2" charset="-122"/>
                <a:ea typeface="方正兰亭超细黑简体" panose="02000000000000000000" pitchFamily="2" charset="-122"/>
              </a:rPr>
              <a:t>Operating System Experiment</a:t>
            </a:r>
            <a:endParaRPr lang="zh-CN" altLang="en-US" sz="2400" dirty="0">
              <a:latin typeface="方正兰亭超细黑简体" panose="02000000000000000000" pitchFamily="2" charset="-122"/>
              <a:ea typeface="方正兰亭超细黑简体" panose="02000000000000000000" pitchFamily="2" charset="-122"/>
            </a:endParaRPr>
          </a:p>
        </p:txBody>
      </p:sp>
    </p:spTree>
    <p:extLst>
      <p:ext uri="{BB962C8B-B14F-4D97-AF65-F5344CB8AC3E}">
        <p14:creationId xmlns:p14="http://schemas.microsoft.com/office/powerpoint/2010/main" val="227446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59965" y="1051626"/>
            <a:ext cx="8474487" cy="3785652"/>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err="1">
                <a:latin typeface="方正兰亭超细黑简体" panose="02000000000000000000" pitchFamily="2" charset="-122"/>
                <a:ea typeface="方正兰亭超细黑简体" panose="02000000000000000000" pitchFamily="2" charset="-122"/>
              </a:rPr>
              <a:t>Thread.c</a:t>
            </a:r>
            <a:r>
              <a:rPr lang="en-US" altLang="zh-CN" sz="2000" dirty="0">
                <a:latin typeface="方正兰亭超细黑简体" panose="02000000000000000000" pitchFamily="2" charset="-122"/>
                <a:ea typeface="方正兰亭超细黑简体" panose="02000000000000000000" pitchFamily="2" charset="-122"/>
              </a:rPr>
              <a:t> </a:t>
            </a:r>
            <a:r>
              <a:rPr lang="zh-CN" altLang="en-US" sz="2000" dirty="0">
                <a:latin typeface="方正兰亭超细黑简体" panose="02000000000000000000" pitchFamily="2" charset="-122"/>
                <a:ea typeface="方正兰亭超细黑简体" panose="02000000000000000000" pitchFamily="2" charset="-122"/>
              </a:rPr>
              <a:t>里面已经实现了优先级更改的函数（</a:t>
            </a:r>
            <a:r>
              <a:rPr lang="en-US" altLang="zh-CN" sz="2000" dirty="0" err="1">
                <a:latin typeface="方正兰亭超细黑简体" panose="02000000000000000000" pitchFamily="2" charset="-122"/>
                <a:ea typeface="方正兰亭超细黑简体" panose="02000000000000000000" pitchFamily="2" charset="-122"/>
              </a:rPr>
              <a:t>thread_set_priority</a:t>
            </a:r>
            <a:r>
              <a:rPr lang="zh-CN" altLang="en-US" sz="2000" dirty="0">
                <a:latin typeface="方正兰亭超细黑简体" panose="02000000000000000000" pitchFamily="2" charset="-122"/>
                <a:ea typeface="方正兰亭超细黑简体" panose="02000000000000000000" pitchFamily="2" charset="-122"/>
              </a:rPr>
              <a:t>）了：</a:t>
            </a:r>
          </a:p>
          <a:p>
            <a:endParaRPr lang="en-US" altLang="zh-CN" sz="2000" dirty="0">
              <a:latin typeface="方正兰亭超细黑简体" panose="02000000000000000000" pitchFamily="2" charset="-122"/>
              <a:ea typeface="方正兰亭超细黑简体" panose="02000000000000000000" pitchFamily="2" charset="-122"/>
            </a:endParaRPr>
          </a:p>
          <a:p>
            <a:endParaRPr lang="en-US" altLang="zh-CN" sz="2000" dirty="0">
              <a:latin typeface="方正兰亭超细黑简体" panose="02000000000000000000" pitchFamily="2" charset="-122"/>
              <a:ea typeface="方正兰亭超细黑简体" panose="02000000000000000000" pitchFamily="2" charset="-122"/>
            </a:endParaRPr>
          </a:p>
          <a:p>
            <a:endParaRPr lang="en-US" altLang="zh-CN" sz="2000" dirty="0">
              <a:latin typeface="方正兰亭超细黑简体" panose="02000000000000000000" pitchFamily="2" charset="-122"/>
              <a:ea typeface="方正兰亭超细黑简体" panose="02000000000000000000" pitchFamily="2" charset="-122"/>
            </a:endParaRPr>
          </a:p>
          <a:p>
            <a:endParaRPr lang="en-US" altLang="zh-CN" sz="2000" dirty="0">
              <a:latin typeface="方正兰亭超细黑简体" panose="02000000000000000000" pitchFamily="2" charset="-122"/>
              <a:ea typeface="方正兰亭超细黑简体" panose="02000000000000000000" pitchFamily="2" charset="-122"/>
            </a:endParaRPr>
          </a:p>
          <a:p>
            <a:endParaRPr lang="en-US" altLang="zh-CN" sz="2000" dirty="0">
              <a:latin typeface="方正兰亭超细黑简体" panose="02000000000000000000" pitchFamily="2" charset="-122"/>
              <a:ea typeface="方正兰亭超细黑简体" panose="02000000000000000000" pitchFamily="2" charset="-122"/>
            </a:endParaRPr>
          </a:p>
          <a:p>
            <a:endParaRPr lang="en-US" altLang="zh-CN" sz="2000" dirty="0">
              <a:latin typeface="方正兰亭超细黑简体" panose="02000000000000000000" pitchFamily="2" charset="-122"/>
              <a:ea typeface="方正兰亭超细黑简体" panose="02000000000000000000" pitchFamily="2" charset="-122"/>
            </a:endParaRPr>
          </a:p>
          <a:p>
            <a:endParaRPr lang="en-US" altLang="zh-CN" sz="2000" dirty="0">
              <a:latin typeface="方正兰亭超细黑简体" panose="02000000000000000000" pitchFamily="2" charset="-122"/>
              <a:ea typeface="方正兰亭超细黑简体" panose="02000000000000000000" pitchFamily="2" charset="-122"/>
            </a:endParaRPr>
          </a:p>
          <a:p>
            <a:pPr marL="342900" indent="-342900">
              <a:buFont typeface="Arial" panose="020B0604020202020204" pitchFamily="34" charset="0"/>
              <a:buChar char="•"/>
            </a:pPr>
            <a:r>
              <a:rPr lang="zh-CN" altLang="en-US" sz="2000" dirty="0">
                <a:latin typeface="方正兰亭超细黑简体" panose="02000000000000000000" pitchFamily="2" charset="-122"/>
                <a:ea typeface="方正兰亭超细黑简体" panose="02000000000000000000" pitchFamily="2" charset="-122"/>
              </a:rPr>
              <a:t>可以看到，操作系统只是把当前运行的线程的优先级的值改了，并没有做其他事情</a:t>
            </a:r>
          </a:p>
          <a:p>
            <a:endParaRPr lang="en-US" altLang="zh-CN" sz="2000" dirty="0">
              <a:latin typeface="方正兰亭超细黑简体" panose="02000000000000000000" pitchFamily="2" charset="-122"/>
              <a:ea typeface="方正兰亭超细黑简体" panose="02000000000000000000" pitchFamily="2" charset="-122"/>
            </a:endParaRPr>
          </a:p>
          <a:p>
            <a:r>
              <a:rPr lang="en-US" altLang="zh-CN" sz="2000" dirty="0">
                <a:latin typeface="方正兰亭超细黑简体" panose="02000000000000000000" pitchFamily="2" charset="-122"/>
                <a:ea typeface="方正兰亭超细黑简体" panose="02000000000000000000" pitchFamily="2" charset="-122"/>
              </a:rPr>
              <a:t>	</a:t>
            </a:r>
            <a:endParaRPr lang="zh-CN" altLang="en-US" sz="2000" dirty="0">
              <a:latin typeface="方正兰亭超细黑简体" panose="02000000000000000000" pitchFamily="2" charset="-122"/>
              <a:ea typeface="方正兰亭超细黑简体" panose="02000000000000000000" pitchFamily="2" charset="-122"/>
            </a:endParaRPr>
          </a:p>
        </p:txBody>
      </p:sp>
      <p:sp>
        <p:nvSpPr>
          <p:cNvPr id="17" name="文本框 16"/>
          <p:cNvSpPr txBox="1"/>
          <p:nvPr/>
        </p:nvSpPr>
        <p:spPr>
          <a:xfrm>
            <a:off x="2687210" y="227706"/>
            <a:ext cx="4475591" cy="584775"/>
          </a:xfrm>
          <a:prstGeom prst="rect">
            <a:avLst/>
          </a:prstGeom>
          <a:noFill/>
        </p:spPr>
        <p:txBody>
          <a:bodyPr wrap="square" rtlCol="0">
            <a:spAutoFit/>
          </a:bodyPr>
          <a:lstStyle/>
          <a:p>
            <a:pPr algn="ctr"/>
            <a:r>
              <a:rPr lang="zh-CN" altLang="en-US" sz="3200" dirty="0">
                <a:latin typeface="方正兰亭超细黑简体" panose="02000000000000000000" pitchFamily="2" charset="-122"/>
                <a:ea typeface="方正兰亭超细黑简体" panose="02000000000000000000" pitchFamily="2" charset="-122"/>
              </a:rPr>
              <a:t>实验相关：优先级更改</a:t>
            </a:r>
          </a:p>
        </p:txBody>
      </p:sp>
      <p:pic>
        <p:nvPicPr>
          <p:cNvPr id="2" name="图片 1"/>
          <p:cNvPicPr>
            <a:picLocks noChangeAspect="1"/>
          </p:cNvPicPr>
          <p:nvPr/>
        </p:nvPicPr>
        <p:blipFill>
          <a:blip r:embed="rId2"/>
          <a:stretch>
            <a:fillRect/>
          </a:stretch>
        </p:blipFill>
        <p:spPr>
          <a:xfrm>
            <a:off x="846592" y="1668010"/>
            <a:ext cx="5937665" cy="1424476"/>
          </a:xfrm>
          <a:prstGeom prst="rect">
            <a:avLst/>
          </a:prstGeom>
        </p:spPr>
      </p:pic>
    </p:spTree>
    <p:extLst>
      <p:ext uri="{BB962C8B-B14F-4D97-AF65-F5344CB8AC3E}">
        <p14:creationId xmlns:p14="http://schemas.microsoft.com/office/powerpoint/2010/main" val="7515168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2687212" y="227707"/>
            <a:ext cx="3581273" cy="584775"/>
          </a:xfrm>
          <a:prstGeom prst="rect">
            <a:avLst/>
          </a:prstGeom>
          <a:noFill/>
        </p:spPr>
        <p:txBody>
          <a:bodyPr wrap="square" rtlCol="0">
            <a:spAutoFit/>
          </a:bodyPr>
          <a:lstStyle/>
          <a:p>
            <a:pPr algn="ctr"/>
            <a:r>
              <a:rPr lang="zh-CN" altLang="en-US" sz="3200" dirty="0">
                <a:latin typeface="方正兰亭超细黑简体" panose="02000000000000000000" pitchFamily="2" charset="-122"/>
                <a:ea typeface="方正兰亭超细黑简体" panose="02000000000000000000" pitchFamily="2" charset="-122"/>
              </a:rPr>
              <a:t>目标及解决方向</a:t>
            </a:r>
          </a:p>
        </p:txBody>
      </p:sp>
      <p:sp>
        <p:nvSpPr>
          <p:cNvPr id="7" name="文本框 6"/>
          <p:cNvSpPr txBox="1"/>
          <p:nvPr/>
        </p:nvSpPr>
        <p:spPr>
          <a:xfrm>
            <a:off x="681538" y="976756"/>
            <a:ext cx="7507750" cy="3785652"/>
          </a:xfrm>
          <a:prstGeom prst="rect">
            <a:avLst/>
          </a:prstGeom>
          <a:noFill/>
        </p:spPr>
        <p:txBody>
          <a:bodyPr wrap="square" rtlCol="0">
            <a:spAutoFit/>
          </a:bodyPr>
          <a:lstStyle/>
          <a:p>
            <a:pPr marL="342891" indent="-342891">
              <a:lnSpc>
                <a:spcPct val="150000"/>
              </a:lnSpc>
              <a:buFontTx/>
              <a:buChar char="-"/>
            </a:pPr>
            <a:r>
              <a:rPr lang="en-US" altLang="zh-CN" sz="2000" dirty="0">
                <a:latin typeface="方正兰亭超细黑简体" panose="02000000000000000000" pitchFamily="2" charset="-122"/>
                <a:ea typeface="方正兰亭超细黑简体" panose="02000000000000000000" pitchFamily="2" charset="-122"/>
              </a:rPr>
              <a:t>1. </a:t>
            </a:r>
            <a:r>
              <a:rPr lang="zh-CN" altLang="en-US" sz="2000" dirty="0">
                <a:latin typeface="方正兰亭超细黑简体" panose="02000000000000000000" pitchFamily="2" charset="-122"/>
                <a:ea typeface="方正兰亭超细黑简体" panose="02000000000000000000" pitchFamily="2" charset="-122"/>
              </a:rPr>
              <a:t>通过重新设计 </a:t>
            </a:r>
            <a:r>
              <a:rPr lang="en-US" altLang="zh-CN" sz="2000" dirty="0" err="1">
                <a:latin typeface="方正兰亭超细黑简体" panose="02000000000000000000" pitchFamily="2" charset="-122"/>
                <a:ea typeface="方正兰亭超细黑简体" panose="02000000000000000000" pitchFamily="2" charset="-122"/>
              </a:rPr>
              <a:t>thread_set_priority</a:t>
            </a:r>
            <a:r>
              <a:rPr lang="en-US" altLang="zh-CN" sz="2000" dirty="0">
                <a:latin typeface="方正兰亭超细黑简体" panose="02000000000000000000" pitchFamily="2" charset="-122"/>
                <a:ea typeface="方正兰亭超细黑简体" panose="02000000000000000000" pitchFamily="2" charset="-122"/>
              </a:rPr>
              <a:t>() </a:t>
            </a:r>
            <a:r>
              <a:rPr lang="zh-CN" altLang="en-US" sz="2000" dirty="0">
                <a:latin typeface="方正兰亭超细黑简体" panose="02000000000000000000" pitchFamily="2" charset="-122"/>
                <a:ea typeface="方正兰亭超细黑简体" panose="02000000000000000000" pitchFamily="2" charset="-122"/>
              </a:rPr>
              <a:t>函数，每次修改当前线程的优先级，</a:t>
            </a:r>
            <a:r>
              <a:rPr lang="zh-CN" altLang="en-US" sz="2000" b="1" dirty="0">
                <a:latin typeface="方正兰亭超细黑简体" panose="02000000000000000000" pitchFamily="2" charset="-122"/>
                <a:ea typeface="方正兰亭超细黑简体" panose="02000000000000000000" pitchFamily="2" charset="-122"/>
              </a:rPr>
              <a:t>检测新优先级是否小于</a:t>
            </a:r>
            <a:r>
              <a:rPr lang="en-US" altLang="zh-CN" sz="2000" b="1" dirty="0">
                <a:latin typeface="方正兰亭超细黑简体" panose="02000000000000000000" pitchFamily="2" charset="-122"/>
                <a:ea typeface="方正兰亭超细黑简体" panose="02000000000000000000" pitchFamily="2" charset="-122"/>
              </a:rPr>
              <a:t>ready</a:t>
            </a:r>
            <a:r>
              <a:rPr lang="zh-CN" altLang="en-US" sz="2000" b="1" dirty="0">
                <a:latin typeface="方正兰亭超细黑简体" panose="02000000000000000000" pitchFamily="2" charset="-122"/>
                <a:ea typeface="方正兰亭超细黑简体" panose="02000000000000000000" pitchFamily="2" charset="-122"/>
              </a:rPr>
              <a:t>队列中最高优先级的线程的优先级，如果小于，则当前线程让出</a:t>
            </a:r>
            <a:r>
              <a:rPr lang="en-US" altLang="zh-CN" sz="2000" b="1" dirty="0">
                <a:latin typeface="方正兰亭超细黑简体" panose="02000000000000000000" pitchFamily="2" charset="-122"/>
                <a:ea typeface="方正兰亭超细黑简体" panose="02000000000000000000" pitchFamily="2" charset="-122"/>
              </a:rPr>
              <a:t>CPU</a:t>
            </a:r>
            <a:r>
              <a:rPr lang="zh-CN" altLang="en-US" sz="2000" b="1" dirty="0">
                <a:latin typeface="方正兰亭超细黑简体" panose="02000000000000000000" pitchFamily="2" charset="-122"/>
                <a:ea typeface="方正兰亭超细黑简体" panose="02000000000000000000" pitchFamily="2" charset="-122"/>
              </a:rPr>
              <a:t>。</a:t>
            </a:r>
            <a:endParaRPr lang="en-US" altLang="zh-CN" sz="2000" b="1" dirty="0">
              <a:latin typeface="方正兰亭超细黑简体" panose="02000000000000000000" pitchFamily="2" charset="-122"/>
              <a:ea typeface="方正兰亭超细黑简体" panose="02000000000000000000" pitchFamily="2" charset="-122"/>
            </a:endParaRPr>
          </a:p>
          <a:p>
            <a:pPr marL="342891" indent="-342891">
              <a:lnSpc>
                <a:spcPct val="150000"/>
              </a:lnSpc>
              <a:buFontTx/>
              <a:buChar char="-"/>
            </a:pPr>
            <a:endParaRPr lang="en-US" altLang="zh-CN" sz="2000" dirty="0">
              <a:latin typeface="方正兰亭超细黑简体" panose="02000000000000000000" pitchFamily="2" charset="-122"/>
              <a:ea typeface="方正兰亭超细黑简体" panose="02000000000000000000" pitchFamily="2" charset="-122"/>
            </a:endParaRPr>
          </a:p>
          <a:p>
            <a:pPr marL="342891" indent="-342891">
              <a:lnSpc>
                <a:spcPct val="150000"/>
              </a:lnSpc>
              <a:buFontTx/>
              <a:buChar char="-"/>
            </a:pPr>
            <a:r>
              <a:rPr lang="en-US" altLang="zh-CN" sz="2000" dirty="0">
                <a:latin typeface="方正兰亭超细黑简体" panose="02000000000000000000" pitchFamily="2" charset="-122"/>
                <a:ea typeface="方正兰亭超细黑简体" panose="02000000000000000000" pitchFamily="2" charset="-122"/>
              </a:rPr>
              <a:t>2. </a:t>
            </a:r>
            <a:r>
              <a:rPr lang="zh-CN" altLang="en-US" sz="2000" dirty="0">
                <a:latin typeface="方正兰亭超细黑简体" panose="02000000000000000000" pitchFamily="2" charset="-122"/>
                <a:ea typeface="方正兰亭超细黑简体" panose="02000000000000000000" pitchFamily="2" charset="-122"/>
              </a:rPr>
              <a:t>同时，当操作系统创建新线程</a:t>
            </a:r>
            <a:r>
              <a:rPr lang="en-US" altLang="zh-CN" sz="2000" dirty="0">
                <a:latin typeface="方正兰亭超细黑简体" panose="02000000000000000000" pitchFamily="2" charset="-122"/>
                <a:ea typeface="方正兰亭超细黑简体" panose="02000000000000000000" pitchFamily="2" charset="-122"/>
              </a:rPr>
              <a:t> </a:t>
            </a:r>
            <a:r>
              <a:rPr lang="en-US" altLang="zh-CN" sz="2000" dirty="0" err="1">
                <a:latin typeface="方正兰亭超细黑简体" panose="02000000000000000000" pitchFamily="2" charset="-122"/>
                <a:ea typeface="方正兰亭超细黑简体" panose="02000000000000000000" pitchFamily="2" charset="-122"/>
              </a:rPr>
              <a:t>thread_create</a:t>
            </a:r>
            <a:r>
              <a:rPr lang="en-US" altLang="zh-CN" sz="2000" dirty="0">
                <a:latin typeface="方正兰亭超细黑简体" panose="02000000000000000000" pitchFamily="2" charset="-122"/>
                <a:ea typeface="方正兰亭超细黑简体" panose="02000000000000000000" pitchFamily="2" charset="-122"/>
              </a:rPr>
              <a:t>() </a:t>
            </a:r>
            <a:r>
              <a:rPr lang="zh-CN" altLang="en-US" sz="2000" dirty="0">
                <a:latin typeface="方正兰亭超细黑简体" panose="02000000000000000000" pitchFamily="2" charset="-122"/>
                <a:ea typeface="方正兰亭超细黑简体" panose="02000000000000000000" pitchFamily="2" charset="-122"/>
              </a:rPr>
              <a:t>函数，操作系统也需要做相应的检测。</a:t>
            </a:r>
            <a:r>
              <a:rPr lang="zh-CN" altLang="en-US" sz="2000" b="1" dirty="0">
                <a:latin typeface="方正兰亭超细黑简体" panose="02000000000000000000" pitchFamily="2" charset="-122"/>
                <a:ea typeface="方正兰亭超细黑简体" panose="02000000000000000000" pitchFamily="2" charset="-122"/>
              </a:rPr>
              <a:t>每一次创建线程，并加入</a:t>
            </a:r>
            <a:r>
              <a:rPr lang="en-US" altLang="zh-CN" sz="2000" b="1" dirty="0">
                <a:latin typeface="方正兰亭超细黑简体" panose="02000000000000000000" pitchFamily="2" charset="-122"/>
                <a:ea typeface="方正兰亭超细黑简体" panose="02000000000000000000" pitchFamily="2" charset="-122"/>
              </a:rPr>
              <a:t>ready</a:t>
            </a:r>
            <a:r>
              <a:rPr lang="zh-CN" altLang="en-US" sz="2000" b="1" dirty="0">
                <a:latin typeface="方正兰亭超细黑简体" panose="02000000000000000000" pitchFamily="2" charset="-122"/>
                <a:ea typeface="方正兰亭超细黑简体" panose="02000000000000000000" pitchFamily="2" charset="-122"/>
              </a:rPr>
              <a:t>队列后，检测这个加入</a:t>
            </a:r>
            <a:r>
              <a:rPr lang="en-US" altLang="zh-CN" sz="2000" b="1" dirty="0">
                <a:latin typeface="方正兰亭超细黑简体" panose="02000000000000000000" pitchFamily="2" charset="-122"/>
                <a:ea typeface="方正兰亭超细黑简体" panose="02000000000000000000" pitchFamily="2" charset="-122"/>
              </a:rPr>
              <a:t>ready</a:t>
            </a:r>
            <a:r>
              <a:rPr lang="zh-CN" altLang="en-US" sz="2000" b="1" dirty="0">
                <a:latin typeface="方正兰亭超细黑简体" panose="02000000000000000000" pitchFamily="2" charset="-122"/>
                <a:ea typeface="方正兰亭超细黑简体" panose="02000000000000000000" pitchFamily="2" charset="-122"/>
              </a:rPr>
              <a:t>队列的线程的优先级是否大于当前线程，若是，则当前线程退出</a:t>
            </a:r>
            <a:r>
              <a:rPr lang="en-US" altLang="zh-CN" sz="2000" b="1" dirty="0">
                <a:latin typeface="方正兰亭超细黑简体" panose="02000000000000000000" pitchFamily="2" charset="-122"/>
                <a:ea typeface="方正兰亭超细黑简体" panose="02000000000000000000" pitchFamily="2" charset="-122"/>
              </a:rPr>
              <a:t>CPU</a:t>
            </a:r>
            <a:r>
              <a:rPr lang="zh-CN" altLang="en-US" sz="2000" b="1" dirty="0">
                <a:latin typeface="方正兰亭超细黑简体" panose="02000000000000000000" pitchFamily="2" charset="-122"/>
                <a:ea typeface="方正兰亭超细黑简体" panose="02000000000000000000" pitchFamily="2" charset="-122"/>
              </a:rPr>
              <a:t>。</a:t>
            </a:r>
          </a:p>
        </p:txBody>
      </p:sp>
    </p:spTree>
    <p:extLst>
      <p:ext uri="{BB962C8B-B14F-4D97-AF65-F5344CB8AC3E}">
        <p14:creationId xmlns:p14="http://schemas.microsoft.com/office/powerpoint/2010/main" val="31143136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ea typeface="方正兰亭超细黑简体" panose="02000000000000000000"/>
              </a:rPr>
              <a:t>思考方向</a:t>
            </a:r>
          </a:p>
        </p:txBody>
      </p:sp>
      <p:sp>
        <p:nvSpPr>
          <p:cNvPr id="3" name="内容占位符 2"/>
          <p:cNvSpPr>
            <a:spLocks noGrp="1"/>
          </p:cNvSpPr>
          <p:nvPr>
            <p:ph idx="1"/>
          </p:nvPr>
        </p:nvSpPr>
        <p:spPr>
          <a:xfrm>
            <a:off x="628651" y="1310227"/>
            <a:ext cx="7886700" cy="3263504"/>
          </a:xfrm>
        </p:spPr>
        <p:txBody>
          <a:bodyPr/>
          <a:lstStyle/>
          <a:p>
            <a:pPr>
              <a:lnSpc>
                <a:spcPct val="150000"/>
              </a:lnSpc>
            </a:pPr>
            <a:r>
              <a:rPr lang="zh-CN" altLang="en-US" dirty="0">
                <a:ea typeface="方正兰亭超细黑简体" panose="02000000000000000000"/>
              </a:rPr>
              <a:t>优先级抢占调度的关键问题是线程的优先级，一旦在当前时刻出现了更高优先级的线程，就应该发生抢占。</a:t>
            </a:r>
            <a:endParaRPr lang="en-US" altLang="zh-CN" dirty="0">
              <a:ea typeface="方正兰亭超细黑简体" panose="02000000000000000000"/>
            </a:endParaRPr>
          </a:p>
          <a:p>
            <a:pPr>
              <a:lnSpc>
                <a:spcPct val="150000"/>
              </a:lnSpc>
            </a:pPr>
            <a:r>
              <a:rPr lang="zh-CN" altLang="en-US" dirty="0">
                <a:ea typeface="方正兰亭超细黑简体" panose="02000000000000000000"/>
              </a:rPr>
              <a:t>抢占这个行为分开了看就是当前正在运行的线程重新回到 </a:t>
            </a:r>
            <a:r>
              <a:rPr lang="en-US" altLang="zh-CN" dirty="0">
                <a:ea typeface="方正兰亭超细黑简体" panose="02000000000000000000"/>
              </a:rPr>
              <a:t>ready </a:t>
            </a:r>
            <a:r>
              <a:rPr lang="zh-CN" altLang="en-US" dirty="0">
                <a:ea typeface="方正兰亭超细黑简体" panose="02000000000000000000"/>
              </a:rPr>
              <a:t>队列，让最高优先级的线程进入 </a:t>
            </a:r>
            <a:r>
              <a:rPr lang="en-US" altLang="zh-CN" dirty="0" err="1">
                <a:ea typeface="方正兰亭超细黑简体" panose="02000000000000000000"/>
              </a:rPr>
              <a:t>cpu</a:t>
            </a:r>
            <a:r>
              <a:rPr lang="en-US" altLang="zh-CN" dirty="0">
                <a:ea typeface="方正兰亭超细黑简体" panose="02000000000000000000"/>
              </a:rPr>
              <a:t> </a:t>
            </a:r>
            <a:r>
              <a:rPr lang="zh-CN" altLang="en-US" dirty="0">
                <a:ea typeface="方正兰亭超细黑简体" panose="02000000000000000000"/>
              </a:rPr>
              <a:t>运行。</a:t>
            </a:r>
            <a:endParaRPr lang="en-US" altLang="zh-CN" dirty="0">
              <a:ea typeface="方正兰亭超细黑简体" panose="02000000000000000000"/>
            </a:endParaRPr>
          </a:p>
          <a:p>
            <a:pPr>
              <a:lnSpc>
                <a:spcPct val="150000"/>
              </a:lnSpc>
            </a:pPr>
            <a:r>
              <a:rPr lang="zh-CN" altLang="en-US" dirty="0">
                <a:ea typeface="方正兰亭超细黑简体" panose="02000000000000000000"/>
              </a:rPr>
              <a:t>根据前一次实验的经验，抢占这个行为在 </a:t>
            </a:r>
            <a:r>
              <a:rPr lang="en-US" altLang="zh-CN" dirty="0">
                <a:ea typeface="方正兰亭超细黑简体" panose="02000000000000000000"/>
              </a:rPr>
              <a:t>Pintos </a:t>
            </a:r>
            <a:r>
              <a:rPr lang="zh-CN" altLang="en-US" dirty="0">
                <a:ea typeface="方正兰亭超细黑简体" panose="02000000000000000000"/>
              </a:rPr>
              <a:t>里面相当于是什么函数？</a:t>
            </a:r>
            <a:endParaRPr lang="en-US" altLang="zh-CN" dirty="0">
              <a:ea typeface="方正兰亭超细黑简体" panose="02000000000000000000"/>
            </a:endParaRPr>
          </a:p>
          <a:p>
            <a:endParaRPr lang="zh-CN" altLang="en-US" dirty="0">
              <a:ea typeface="方正兰亭超细黑简体" panose="02000000000000000000"/>
            </a:endParaRPr>
          </a:p>
        </p:txBody>
      </p:sp>
    </p:spTree>
    <p:extLst>
      <p:ext uri="{BB962C8B-B14F-4D97-AF65-F5344CB8AC3E}">
        <p14:creationId xmlns:p14="http://schemas.microsoft.com/office/powerpoint/2010/main" val="2483543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31053" y="1319317"/>
            <a:ext cx="8093589" cy="3354765"/>
          </a:xfrm>
          <a:prstGeom prst="rect">
            <a:avLst/>
          </a:prstGeom>
          <a:noFill/>
        </p:spPr>
        <p:txBody>
          <a:bodyPr wrap="square" rtlCol="0">
            <a:spAutoFit/>
          </a:bodyPr>
          <a:lstStyle/>
          <a:p>
            <a:pPr marL="342891" indent="-342891" algn="just">
              <a:lnSpc>
                <a:spcPct val="150000"/>
              </a:lnSpc>
              <a:buFontTx/>
              <a:buChar char="-"/>
            </a:pPr>
            <a:r>
              <a:rPr lang="zh-CN" altLang="en-US" sz="2000" dirty="0">
                <a:latin typeface="方正兰亭超细黑简体" panose="02000000000000000000" pitchFamily="2" charset="-122"/>
                <a:ea typeface="方正兰亭超细黑简体" panose="02000000000000000000" pitchFamily="2" charset="-122"/>
              </a:rPr>
              <a:t>先阅读源代码和测试的代码。把握线程的整体结构，以后做实验也会轻松一点。</a:t>
            </a:r>
            <a:endParaRPr lang="en-US" altLang="zh-CN" sz="2000" dirty="0">
              <a:latin typeface="方正兰亭超细黑简体" panose="02000000000000000000" pitchFamily="2" charset="-122"/>
              <a:ea typeface="方正兰亭超细黑简体" panose="02000000000000000000" pitchFamily="2" charset="-122"/>
            </a:endParaRPr>
          </a:p>
          <a:p>
            <a:pPr marL="342891" indent="-342891">
              <a:buFontTx/>
              <a:buChar char="-"/>
            </a:pPr>
            <a:endParaRPr lang="en-US" altLang="zh-CN" sz="1100" dirty="0">
              <a:latin typeface="方正兰亭超细黑简体" panose="02000000000000000000" pitchFamily="2" charset="-122"/>
              <a:ea typeface="方正兰亭超细黑简体" panose="02000000000000000000" pitchFamily="2" charset="-122"/>
            </a:endParaRPr>
          </a:p>
          <a:p>
            <a:pPr marL="342891" indent="-342891">
              <a:lnSpc>
                <a:spcPct val="150000"/>
              </a:lnSpc>
              <a:buFontTx/>
              <a:buChar char="-"/>
            </a:pPr>
            <a:r>
              <a:rPr lang="zh-CN" altLang="en-US" sz="2000" dirty="0">
                <a:latin typeface="方正兰亭超细黑简体" panose="02000000000000000000" pitchFamily="2" charset="-122"/>
                <a:ea typeface="方正兰亭超细黑简体" panose="02000000000000000000" pitchFamily="2" charset="-122"/>
              </a:rPr>
              <a:t>修改前最好备份一下。</a:t>
            </a:r>
            <a:endParaRPr lang="en-US" altLang="zh-CN" sz="2000" dirty="0">
              <a:latin typeface="方正兰亭超细黑简体" panose="02000000000000000000" pitchFamily="2" charset="-122"/>
              <a:ea typeface="方正兰亭超细黑简体" panose="02000000000000000000" pitchFamily="2" charset="-122"/>
            </a:endParaRPr>
          </a:p>
          <a:p>
            <a:pPr marL="342891" indent="-342891">
              <a:buFontTx/>
              <a:buChar char="-"/>
            </a:pPr>
            <a:endParaRPr lang="zh-CN" altLang="en-US" sz="1100" dirty="0">
              <a:latin typeface="方正兰亭超细黑简体" panose="02000000000000000000" pitchFamily="2" charset="-122"/>
              <a:ea typeface="方正兰亭超细黑简体" panose="02000000000000000000" pitchFamily="2" charset="-122"/>
            </a:endParaRPr>
          </a:p>
          <a:p>
            <a:pPr marL="342891" indent="-342891">
              <a:lnSpc>
                <a:spcPct val="150000"/>
              </a:lnSpc>
              <a:buFontTx/>
              <a:buChar char="-"/>
            </a:pPr>
            <a:r>
              <a:rPr lang="en-US" altLang="zh-CN" sz="2000" dirty="0">
                <a:latin typeface="方正兰亭超细黑简体" panose="02000000000000000000" pitchFamily="2" charset="-122"/>
                <a:ea typeface="方正兰亭超细黑简体" panose="02000000000000000000" pitchFamily="2" charset="-122"/>
              </a:rPr>
              <a:t>pintos</a:t>
            </a:r>
            <a:r>
              <a:rPr lang="zh-CN" altLang="en-US" sz="2000" dirty="0">
                <a:latin typeface="方正兰亭超细黑简体" panose="02000000000000000000" pitchFamily="2" charset="-122"/>
                <a:ea typeface="方正兰亭超细黑简体" panose="02000000000000000000" pitchFamily="2" charset="-122"/>
              </a:rPr>
              <a:t>中数字越大，优先级越大。</a:t>
            </a:r>
            <a:endParaRPr lang="en-US" altLang="zh-CN" sz="2000" dirty="0">
              <a:latin typeface="方正兰亭超细黑简体" panose="02000000000000000000" pitchFamily="2" charset="-122"/>
              <a:ea typeface="方正兰亭超细黑简体" panose="02000000000000000000" pitchFamily="2" charset="-122"/>
            </a:endParaRPr>
          </a:p>
          <a:p>
            <a:pPr marL="342891" indent="-342891">
              <a:buFontTx/>
              <a:buChar char="-"/>
            </a:pPr>
            <a:endParaRPr lang="zh-CN" altLang="en-US" sz="1100" dirty="0">
              <a:latin typeface="方正兰亭超细黑简体" panose="02000000000000000000" pitchFamily="2" charset="-122"/>
              <a:ea typeface="方正兰亭超细黑简体" panose="02000000000000000000" pitchFamily="2" charset="-122"/>
            </a:endParaRPr>
          </a:p>
          <a:p>
            <a:pPr marL="342891" indent="-342891">
              <a:lnSpc>
                <a:spcPct val="150000"/>
              </a:lnSpc>
              <a:buFontTx/>
              <a:buChar char="-"/>
            </a:pPr>
            <a:r>
              <a:rPr lang="zh-CN" altLang="en-US" sz="2000" dirty="0">
                <a:latin typeface="方正兰亭超细黑简体" panose="02000000000000000000" pitchFamily="2" charset="-122"/>
                <a:ea typeface="方正兰亭超细黑简体" panose="02000000000000000000" pitchFamily="2" charset="-122"/>
              </a:rPr>
              <a:t>如果需要知道获取某个 </a:t>
            </a:r>
            <a:r>
              <a:rPr lang="en-US" altLang="zh-CN" sz="2000" dirty="0">
                <a:latin typeface="方正兰亭超细黑简体" panose="02000000000000000000" pitchFamily="2" charset="-122"/>
                <a:ea typeface="方正兰亭超细黑简体" panose="02000000000000000000" pitchFamily="2" charset="-122"/>
              </a:rPr>
              <a:t>list </a:t>
            </a:r>
            <a:r>
              <a:rPr lang="zh-CN" altLang="en-US" sz="2000" dirty="0">
                <a:latin typeface="方正兰亭超细黑简体" panose="02000000000000000000" pitchFamily="2" charset="-122"/>
                <a:ea typeface="方正兰亭超细黑简体" panose="02000000000000000000" pitchFamily="2" charset="-122"/>
              </a:rPr>
              <a:t>中最大优先级线程的方法，请仔细看 </a:t>
            </a:r>
            <a:r>
              <a:rPr lang="en-US" altLang="zh-CN" sz="2000" dirty="0" err="1">
                <a:latin typeface="方正兰亭超细黑简体" panose="02000000000000000000" pitchFamily="2" charset="-122"/>
                <a:ea typeface="方正兰亭超细黑简体" panose="02000000000000000000" pitchFamily="2" charset="-122"/>
              </a:rPr>
              <a:t>list.c</a:t>
            </a:r>
            <a:r>
              <a:rPr lang="en-US" altLang="zh-CN" sz="2000" dirty="0">
                <a:latin typeface="方正兰亭超细黑简体" panose="02000000000000000000" pitchFamily="2" charset="-122"/>
                <a:ea typeface="方正兰亭超细黑简体" panose="02000000000000000000" pitchFamily="2" charset="-122"/>
              </a:rPr>
              <a:t> </a:t>
            </a:r>
            <a:r>
              <a:rPr lang="zh-CN" altLang="en-US" sz="2000" dirty="0">
                <a:latin typeface="方正兰亭超细黑简体" panose="02000000000000000000" pitchFamily="2" charset="-122"/>
                <a:ea typeface="方正兰亭超细黑简体" panose="02000000000000000000" pitchFamily="2" charset="-122"/>
              </a:rPr>
              <a:t>和 </a:t>
            </a:r>
            <a:r>
              <a:rPr lang="en-US" altLang="zh-CN" sz="2000" dirty="0" err="1">
                <a:latin typeface="方正兰亭超细黑简体" panose="02000000000000000000" pitchFamily="2" charset="-122"/>
                <a:ea typeface="方正兰亭超细黑简体" panose="02000000000000000000" pitchFamily="2" charset="-122"/>
              </a:rPr>
              <a:t>list.h</a:t>
            </a:r>
            <a:r>
              <a:rPr lang="en-US" altLang="zh-CN" sz="2000" dirty="0">
                <a:latin typeface="方正兰亭超细黑简体" panose="02000000000000000000" pitchFamily="2" charset="-122"/>
                <a:ea typeface="方正兰亭超细黑简体" panose="02000000000000000000" pitchFamily="2" charset="-122"/>
              </a:rPr>
              <a:t> </a:t>
            </a:r>
            <a:r>
              <a:rPr lang="zh-CN" altLang="en-US" sz="2000" dirty="0">
                <a:latin typeface="方正兰亭超细黑简体" panose="02000000000000000000" pitchFamily="2" charset="-122"/>
                <a:ea typeface="方正兰亭超细黑简体" panose="02000000000000000000" pitchFamily="2" charset="-122"/>
              </a:rPr>
              <a:t>文件</a:t>
            </a:r>
            <a:endParaRPr lang="en-US" altLang="zh-CN" sz="2000" dirty="0">
              <a:latin typeface="方正兰亭超细黑简体" panose="02000000000000000000" pitchFamily="2" charset="-122"/>
              <a:ea typeface="方正兰亭超细黑简体" panose="02000000000000000000" pitchFamily="2" charset="-122"/>
            </a:endParaRPr>
          </a:p>
        </p:txBody>
      </p:sp>
      <p:sp>
        <p:nvSpPr>
          <p:cNvPr id="17" name="文本框 16"/>
          <p:cNvSpPr txBox="1"/>
          <p:nvPr/>
        </p:nvSpPr>
        <p:spPr>
          <a:xfrm>
            <a:off x="2687210" y="369023"/>
            <a:ext cx="3581273" cy="584775"/>
          </a:xfrm>
          <a:prstGeom prst="rect">
            <a:avLst/>
          </a:prstGeom>
          <a:noFill/>
        </p:spPr>
        <p:txBody>
          <a:bodyPr wrap="square" rtlCol="0">
            <a:spAutoFit/>
          </a:bodyPr>
          <a:lstStyle/>
          <a:p>
            <a:pPr algn="ctr"/>
            <a:r>
              <a:rPr lang="zh-CN" altLang="en-US" sz="3200" dirty="0">
                <a:latin typeface="方正兰亭超细黑简体" panose="02000000000000000000" pitchFamily="2" charset="-122"/>
                <a:ea typeface="方正兰亭超细黑简体" panose="02000000000000000000" pitchFamily="2" charset="-122"/>
              </a:rPr>
              <a:t>注意事项</a:t>
            </a:r>
          </a:p>
        </p:txBody>
      </p:sp>
    </p:spTree>
    <p:extLst>
      <p:ext uri="{BB962C8B-B14F-4D97-AF65-F5344CB8AC3E}">
        <p14:creationId xmlns:p14="http://schemas.microsoft.com/office/powerpoint/2010/main" val="4226459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16660" y="0"/>
            <a:ext cx="8648920" cy="2092881"/>
          </a:xfrm>
          <a:prstGeom prst="rect">
            <a:avLst/>
          </a:prstGeom>
          <a:noFill/>
        </p:spPr>
        <p:txBody>
          <a:bodyPr wrap="square" rtlCol="0">
            <a:spAutoFit/>
          </a:bodyPr>
          <a:lstStyle/>
          <a:p>
            <a:pPr marL="342891" indent="-342891">
              <a:lnSpc>
                <a:spcPct val="150000"/>
              </a:lnSpc>
              <a:buFontTx/>
              <a:buChar char="-"/>
            </a:pPr>
            <a:r>
              <a:rPr lang="zh-CN" altLang="en-US" sz="2000" dirty="0">
                <a:latin typeface="方正兰亭超细黑简体" panose="02000000000000000000" pitchFamily="2" charset="-122"/>
                <a:ea typeface="方正兰亭超细黑简体" panose="02000000000000000000" pitchFamily="2" charset="-122"/>
              </a:rPr>
              <a:t>修改完代码之后</a:t>
            </a:r>
            <a:r>
              <a:rPr lang="en-US" altLang="zh-CN" sz="2000" dirty="0">
                <a:latin typeface="方正兰亭超细黑简体" panose="02000000000000000000" pitchFamily="2" charset="-122"/>
                <a:ea typeface="方正兰亭超细黑简体" panose="02000000000000000000" pitchFamily="2" charset="-122"/>
              </a:rPr>
              <a:t>make check</a:t>
            </a:r>
            <a:r>
              <a:rPr lang="zh-CN" altLang="en-US" sz="2000" dirty="0">
                <a:latin typeface="方正兰亭超细黑简体" panose="02000000000000000000" pitchFamily="2" charset="-122"/>
                <a:ea typeface="方正兰亭超细黑简体" panose="02000000000000000000" pitchFamily="2" charset="-122"/>
              </a:rPr>
              <a:t>：</a:t>
            </a:r>
            <a:endParaRPr lang="en-US" altLang="zh-CN" sz="2000" dirty="0">
              <a:latin typeface="方正兰亭超细黑简体" panose="02000000000000000000" pitchFamily="2" charset="-122"/>
              <a:ea typeface="方正兰亭超细黑简体" panose="02000000000000000000" pitchFamily="2" charset="-122"/>
            </a:endParaRPr>
          </a:p>
          <a:p>
            <a:pPr marL="342891" indent="-342891">
              <a:lnSpc>
                <a:spcPct val="150000"/>
              </a:lnSpc>
              <a:buFontTx/>
              <a:buChar char="-"/>
            </a:pPr>
            <a:r>
              <a:rPr lang="zh-CN" altLang="en-US" sz="2000" dirty="0">
                <a:latin typeface="方正兰亭超细黑简体" panose="02000000000000000000" pitchFamily="2" charset="-122"/>
                <a:ea typeface="方正兰亭超细黑简体" panose="02000000000000000000" pitchFamily="2" charset="-122"/>
              </a:rPr>
              <a:t>如果通过了 </a:t>
            </a:r>
            <a:r>
              <a:rPr lang="en-US" altLang="zh-CN" sz="2000" dirty="0">
                <a:latin typeface="方正兰亭超细黑简体" panose="02000000000000000000" pitchFamily="2" charset="-122"/>
                <a:ea typeface="方正兰亭超细黑简体" panose="02000000000000000000" pitchFamily="2" charset="-122"/>
              </a:rPr>
              <a:t>priority-preempt </a:t>
            </a:r>
            <a:r>
              <a:rPr lang="zh-CN" altLang="en-US" sz="2000" dirty="0">
                <a:latin typeface="方正兰亭超细黑简体" panose="02000000000000000000" pitchFamily="2" charset="-122"/>
                <a:ea typeface="方正兰亭超细黑简体" panose="02000000000000000000" pitchFamily="2" charset="-122"/>
              </a:rPr>
              <a:t>和 </a:t>
            </a:r>
            <a:r>
              <a:rPr lang="en-US" altLang="zh-CN" sz="2000" dirty="0">
                <a:latin typeface="方正兰亭超细黑简体" panose="02000000000000000000" pitchFamily="2" charset="-122"/>
                <a:ea typeface="方正兰亭超细黑简体" panose="02000000000000000000" pitchFamily="2" charset="-122"/>
              </a:rPr>
              <a:t>priority-change </a:t>
            </a:r>
            <a:r>
              <a:rPr lang="zh-CN" altLang="en-US" sz="2000" dirty="0">
                <a:latin typeface="方正兰亭超细黑简体" panose="02000000000000000000" pitchFamily="2" charset="-122"/>
                <a:ea typeface="方正兰亭超细黑简体" panose="02000000000000000000" pitchFamily="2" charset="-122"/>
              </a:rPr>
              <a:t>测试，就是修改成功</a:t>
            </a:r>
            <a:endParaRPr lang="en-US" altLang="zh-CN" sz="2000" dirty="0">
              <a:latin typeface="方正兰亭超细黑简体" panose="02000000000000000000" pitchFamily="2" charset="-122"/>
              <a:ea typeface="方正兰亭超细黑简体" panose="02000000000000000000" pitchFamily="2" charset="-122"/>
            </a:endParaRPr>
          </a:p>
          <a:p>
            <a:pPr marL="342891" indent="-342891">
              <a:lnSpc>
                <a:spcPct val="150000"/>
              </a:lnSpc>
              <a:buFontTx/>
              <a:buChar char="-"/>
            </a:pPr>
            <a:r>
              <a:rPr lang="zh-CN" altLang="en-US" sz="2000" dirty="0">
                <a:latin typeface="方正兰亭超细黑简体" panose="02000000000000000000" pitchFamily="2" charset="-122"/>
                <a:ea typeface="方正兰亭超细黑简体" panose="02000000000000000000" pitchFamily="2" charset="-122"/>
              </a:rPr>
              <a:t>本次实验还会通过 </a:t>
            </a:r>
            <a:r>
              <a:rPr lang="en-US" altLang="zh-CN" sz="2000" dirty="0">
                <a:latin typeface="方正兰亭超细黑简体" panose="02000000000000000000" pitchFamily="2" charset="-122"/>
                <a:ea typeface="方正兰亭超细黑简体" panose="02000000000000000000" pitchFamily="2" charset="-122"/>
              </a:rPr>
              <a:t>priority-</a:t>
            </a:r>
            <a:r>
              <a:rPr lang="en-US" altLang="zh-CN" sz="2000" dirty="0" err="1">
                <a:latin typeface="方正兰亭超细黑简体" panose="02000000000000000000" pitchFamily="2" charset="-122"/>
                <a:ea typeface="方正兰亭超细黑简体" panose="02000000000000000000" pitchFamily="2" charset="-122"/>
              </a:rPr>
              <a:t>fifo</a:t>
            </a:r>
            <a:r>
              <a:rPr lang="zh-CN" altLang="en-US" sz="2000" dirty="0">
                <a:latin typeface="方正兰亭超细黑简体" panose="02000000000000000000" pitchFamily="2" charset="-122"/>
                <a:ea typeface="方正兰亭超细黑简体" panose="02000000000000000000" pitchFamily="2" charset="-122"/>
              </a:rPr>
              <a:t>，</a:t>
            </a:r>
            <a:r>
              <a:rPr lang="zh-CN" altLang="en-US" sz="2000" b="1" dirty="0">
                <a:solidFill>
                  <a:srgbClr val="FF0000"/>
                </a:solidFill>
                <a:latin typeface="方正兰亭超细黑简体" panose="02000000000000000000" pitchFamily="2" charset="-122"/>
                <a:ea typeface="方正兰亭超细黑简体" panose="02000000000000000000" pitchFamily="2" charset="-122"/>
              </a:rPr>
              <a:t>最终结果是 </a:t>
            </a:r>
            <a:r>
              <a:rPr lang="en-US" altLang="zh-CN" sz="2000" b="1" dirty="0">
                <a:solidFill>
                  <a:srgbClr val="FF0000"/>
                </a:solidFill>
                <a:latin typeface="方正兰亭超细黑简体" panose="02000000000000000000" pitchFamily="2" charset="-122"/>
                <a:ea typeface="方正兰亭超细黑简体" panose="02000000000000000000" pitchFamily="2" charset="-122"/>
              </a:rPr>
              <a:t>16 / 27</a:t>
            </a:r>
            <a:r>
              <a:rPr lang="zh-CN" altLang="en-US" sz="2000" dirty="0">
                <a:latin typeface="方正兰亭超细黑简体" panose="02000000000000000000" pitchFamily="2" charset="-122"/>
                <a:ea typeface="方正兰亭超细黑简体" panose="02000000000000000000" pitchFamily="2" charset="-122"/>
              </a:rPr>
              <a:t>。</a:t>
            </a:r>
          </a:p>
          <a:p>
            <a:endParaRPr lang="en-US" altLang="zh-CN" sz="2000" dirty="0">
              <a:latin typeface="方正兰亭超细黑简体" panose="02000000000000000000" pitchFamily="2" charset="-122"/>
              <a:ea typeface="方正兰亭超细黑简体" panose="02000000000000000000" pitchFamily="2" charset="-122"/>
            </a:endParaRPr>
          </a:p>
          <a:p>
            <a:r>
              <a:rPr lang="en-US" altLang="zh-CN" sz="2000" dirty="0">
                <a:latin typeface="方正兰亭超细黑简体" panose="02000000000000000000" pitchFamily="2" charset="-122"/>
                <a:ea typeface="方正兰亭超细黑简体" panose="02000000000000000000" pitchFamily="2" charset="-122"/>
              </a:rPr>
              <a:t>	</a:t>
            </a:r>
            <a:endParaRPr lang="zh-CN" altLang="en-US" sz="2000" dirty="0">
              <a:latin typeface="方正兰亭超细黑简体" panose="02000000000000000000" pitchFamily="2" charset="-122"/>
              <a:ea typeface="方正兰亭超细黑简体" panose="02000000000000000000" pitchFamily="2" charset="-122"/>
            </a:endParaRPr>
          </a:p>
        </p:txBody>
      </p:sp>
      <p:pic>
        <p:nvPicPr>
          <p:cNvPr id="6" name="内容占位符 3"/>
          <p:cNvPicPr>
            <a:picLocks noChangeAspect="1"/>
          </p:cNvPicPr>
          <p:nvPr/>
        </p:nvPicPr>
        <p:blipFill rotWithShape="1">
          <a:blip r:embed="rId2"/>
          <a:srcRect t="1" b="8470"/>
          <a:stretch/>
        </p:blipFill>
        <p:spPr>
          <a:xfrm>
            <a:off x="2092712" y="1455239"/>
            <a:ext cx="5006178" cy="3496431"/>
          </a:xfrm>
          <a:prstGeom prst="rect">
            <a:avLst/>
          </a:prstGeom>
        </p:spPr>
      </p:pic>
    </p:spTree>
    <p:extLst>
      <p:ext uri="{BB962C8B-B14F-4D97-AF65-F5344CB8AC3E}">
        <p14:creationId xmlns:p14="http://schemas.microsoft.com/office/powerpoint/2010/main" val="18124530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60550" y="680223"/>
            <a:ext cx="8469107" cy="4247317"/>
          </a:xfrm>
          <a:prstGeom prst="rect">
            <a:avLst/>
          </a:prstGeom>
          <a:noFill/>
        </p:spPr>
        <p:txBody>
          <a:bodyPr wrap="square" rtlCol="0">
            <a:spAutoFit/>
          </a:bodyPr>
          <a:lstStyle/>
          <a:p>
            <a:pPr marL="342891" indent="-342891" algn="just">
              <a:lnSpc>
                <a:spcPct val="150000"/>
              </a:lnSpc>
              <a:buFontTx/>
              <a:buChar char="-"/>
            </a:pPr>
            <a:r>
              <a:rPr lang="en-US" altLang="zh-CN" sz="2000" dirty="0">
                <a:latin typeface="方正兰亭超细黑简体" panose="02000000000000000000" pitchFamily="2" charset="-122"/>
                <a:ea typeface="方正兰亭超细黑简体" panose="02000000000000000000" pitchFamily="2" charset="-122"/>
              </a:rPr>
              <a:t>1.</a:t>
            </a:r>
            <a:r>
              <a:rPr lang="zh-CN" altLang="en-US" sz="2000" dirty="0">
                <a:latin typeface="方正兰亭超细黑简体" panose="02000000000000000000" pitchFamily="2" charset="-122"/>
                <a:ea typeface="方正兰亭超细黑简体" panose="02000000000000000000" pitchFamily="2" charset="-122"/>
              </a:rPr>
              <a:t>回答问题：</a:t>
            </a:r>
          </a:p>
          <a:p>
            <a:pPr marL="342891" indent="-342891" algn="just">
              <a:lnSpc>
                <a:spcPct val="150000"/>
              </a:lnSpc>
              <a:buFontTx/>
              <a:buChar char="-"/>
            </a:pPr>
            <a:r>
              <a:rPr lang="en-US" altLang="zh-CN" sz="2000" dirty="0">
                <a:latin typeface="方正兰亭超细黑简体" panose="02000000000000000000" pitchFamily="2" charset="-122"/>
                <a:ea typeface="方正兰亭超细黑简体" panose="02000000000000000000"/>
              </a:rPr>
              <a:t>1</a:t>
            </a:r>
            <a:r>
              <a:rPr lang="zh-CN" altLang="en-US" sz="2000" dirty="0">
                <a:latin typeface="方正兰亭超细黑简体" panose="02000000000000000000" pitchFamily="2" charset="-122"/>
                <a:ea typeface="方正兰亭超细黑简体" panose="02000000000000000000"/>
              </a:rPr>
              <a:t>）如果没有考虑修改 </a:t>
            </a:r>
            <a:r>
              <a:rPr kumimoji="1" lang="en-US" altLang="zh-CN" sz="2000" dirty="0" err="1">
                <a:ea typeface="方正兰亭超细黑简体" panose="02000000000000000000"/>
              </a:rPr>
              <a:t>thread_create</a:t>
            </a:r>
            <a:r>
              <a:rPr kumimoji="1" lang="en-US" altLang="zh-CN" sz="2000" dirty="0">
                <a:ea typeface="方正兰亭超细黑简体" panose="02000000000000000000"/>
              </a:rPr>
              <a:t> </a:t>
            </a:r>
            <a:r>
              <a:rPr kumimoji="1" lang="zh-CN" altLang="en-US" sz="2000" dirty="0">
                <a:ea typeface="方正兰亭超细黑简体" panose="02000000000000000000"/>
              </a:rPr>
              <a:t>函数的情况，</a:t>
            </a:r>
            <a:r>
              <a:rPr kumimoji="1" lang="en-US" altLang="zh-CN" sz="2000" dirty="0">
                <a:ea typeface="方正兰亭超细黑简体" panose="02000000000000000000"/>
              </a:rPr>
              <a:t>test </a:t>
            </a:r>
            <a:r>
              <a:rPr kumimoji="1" lang="zh-CN" altLang="en-US" sz="2000" dirty="0">
                <a:ea typeface="方正兰亭超细黑简体" panose="02000000000000000000"/>
              </a:rPr>
              <a:t>能通过吗？如果不能，会出现什么结果（请截图），解释为什么会出现这个结果。</a:t>
            </a:r>
            <a:endParaRPr kumimoji="1" lang="en-US" altLang="zh-CN" sz="2000" dirty="0">
              <a:ea typeface="方正兰亭超细黑简体" panose="02000000000000000000"/>
            </a:endParaRPr>
          </a:p>
          <a:p>
            <a:pPr marL="342891" indent="-342891" algn="just">
              <a:lnSpc>
                <a:spcPct val="150000"/>
              </a:lnSpc>
              <a:buFontTx/>
              <a:buChar char="-"/>
            </a:pPr>
            <a:r>
              <a:rPr lang="en-US" altLang="zh-CN" sz="2000" dirty="0">
                <a:latin typeface="方正兰亭超细黑简体" panose="02000000000000000000" pitchFamily="2" charset="-122"/>
                <a:ea typeface="方正兰亭超细黑简体" panose="02000000000000000000" pitchFamily="2" charset="-122"/>
              </a:rPr>
              <a:t>2</a:t>
            </a:r>
            <a:r>
              <a:rPr lang="zh-CN" altLang="en-US" sz="2000" dirty="0">
                <a:latin typeface="方正兰亭超细黑简体" panose="02000000000000000000" pitchFamily="2" charset="-122"/>
                <a:ea typeface="方正兰亭超细黑简体" panose="02000000000000000000" pitchFamily="2" charset="-122"/>
              </a:rPr>
              <a:t>）用自己的话阐述 </a:t>
            </a:r>
            <a:r>
              <a:rPr lang="en-US" altLang="zh-CN" sz="2000" dirty="0">
                <a:latin typeface="方正兰亭超细黑简体" panose="02000000000000000000" pitchFamily="2" charset="-122"/>
                <a:ea typeface="方正兰亭超细黑简体" panose="02000000000000000000" pitchFamily="2" charset="-122"/>
              </a:rPr>
              <a:t>Pintos </a:t>
            </a:r>
            <a:r>
              <a:rPr lang="zh-CN" altLang="en-US" sz="2000" dirty="0">
                <a:latin typeface="方正兰亭超细黑简体" panose="02000000000000000000" pitchFamily="2" charset="-122"/>
                <a:ea typeface="方正兰亭超细黑简体" panose="02000000000000000000" pitchFamily="2" charset="-122"/>
              </a:rPr>
              <a:t>中的 </a:t>
            </a:r>
            <a:r>
              <a:rPr lang="en-US" altLang="zh-CN" sz="2000" dirty="0">
                <a:latin typeface="方正兰亭超细黑简体" panose="02000000000000000000" pitchFamily="2" charset="-122"/>
                <a:ea typeface="方正兰亭超细黑简体" panose="02000000000000000000" pitchFamily="2" charset="-122"/>
              </a:rPr>
              <a:t>semaphore </a:t>
            </a:r>
            <a:r>
              <a:rPr lang="zh-CN" altLang="en-US" sz="2000" dirty="0">
                <a:latin typeface="方正兰亭超细黑简体" panose="02000000000000000000" pitchFamily="2" charset="-122"/>
                <a:ea typeface="方正兰亭超细黑简体" panose="02000000000000000000" pitchFamily="2" charset="-122"/>
              </a:rPr>
              <a:t>和 </a:t>
            </a:r>
            <a:r>
              <a:rPr lang="en-US" altLang="zh-CN" sz="2000" dirty="0">
                <a:latin typeface="方正兰亭超细黑简体" panose="02000000000000000000" pitchFamily="2" charset="-122"/>
                <a:ea typeface="方正兰亭超细黑简体" panose="02000000000000000000" pitchFamily="2" charset="-122"/>
              </a:rPr>
              <a:t>lock </a:t>
            </a:r>
            <a:r>
              <a:rPr lang="zh-CN" altLang="en-US" sz="2000" dirty="0">
                <a:latin typeface="方正兰亭超细黑简体" panose="02000000000000000000" pitchFamily="2" charset="-122"/>
                <a:ea typeface="方正兰亭超细黑简体" panose="02000000000000000000" pitchFamily="2" charset="-122"/>
              </a:rPr>
              <a:t>的区别和联系</a:t>
            </a:r>
            <a:endParaRPr lang="en-US" altLang="zh-CN" sz="2000" dirty="0">
              <a:latin typeface="方正兰亭超细黑简体" panose="02000000000000000000" pitchFamily="2" charset="-122"/>
              <a:ea typeface="方正兰亭超细黑简体" panose="02000000000000000000" pitchFamily="2" charset="-122"/>
            </a:endParaRPr>
          </a:p>
          <a:p>
            <a:pPr marL="342891" indent="-342891" algn="just">
              <a:lnSpc>
                <a:spcPct val="150000"/>
              </a:lnSpc>
              <a:buFontTx/>
              <a:buChar char="-"/>
            </a:pPr>
            <a:r>
              <a:rPr lang="en-US" altLang="zh-CN" sz="2000" dirty="0">
                <a:latin typeface="方正兰亭超细黑简体" panose="02000000000000000000" pitchFamily="2" charset="-122"/>
                <a:ea typeface="方正兰亭超细黑简体" panose="02000000000000000000" pitchFamily="2" charset="-122"/>
              </a:rPr>
              <a:t>3</a:t>
            </a:r>
            <a:r>
              <a:rPr lang="zh-CN" altLang="en-US" sz="2000" dirty="0">
                <a:latin typeface="方正兰亭超细黑简体" panose="02000000000000000000" pitchFamily="2" charset="-122"/>
                <a:ea typeface="方正兰亭超细黑简体" panose="02000000000000000000" pitchFamily="2" charset="-122"/>
              </a:rPr>
              <a:t>）考虑优先级抢占调度后，重新分析 </a:t>
            </a:r>
            <a:r>
              <a:rPr lang="en-US" altLang="zh-CN" sz="2000" dirty="0">
                <a:latin typeface="方正兰亭超细黑简体" panose="02000000000000000000" pitchFamily="2" charset="-122"/>
                <a:ea typeface="方正兰亭超细黑简体" panose="02000000000000000000" pitchFamily="2" charset="-122"/>
              </a:rPr>
              <a:t>alarm-priority </a:t>
            </a:r>
            <a:r>
              <a:rPr lang="zh-CN" altLang="en-US" sz="2000">
                <a:latin typeface="方正兰亭超细黑简体" panose="02000000000000000000" pitchFamily="2" charset="-122"/>
                <a:ea typeface="方正兰亭超细黑简体" panose="02000000000000000000" pitchFamily="2" charset="-122"/>
              </a:rPr>
              <a:t>测试</a:t>
            </a:r>
            <a:endParaRPr lang="en-US" altLang="zh-CN" sz="2000" dirty="0">
              <a:latin typeface="方正兰亭超细黑简体" panose="02000000000000000000" pitchFamily="2" charset="-122"/>
              <a:ea typeface="方正兰亭超细黑简体" panose="02000000000000000000" pitchFamily="2" charset="-122"/>
            </a:endParaRPr>
          </a:p>
          <a:p>
            <a:pPr marL="342891" indent="-342891" algn="just">
              <a:lnSpc>
                <a:spcPct val="150000"/>
              </a:lnSpc>
              <a:buFontTx/>
              <a:buChar char="-"/>
            </a:pPr>
            <a:endParaRPr lang="zh-CN" altLang="en-US" sz="2000" dirty="0">
              <a:latin typeface="方正兰亭超细黑简体" panose="02000000000000000000" pitchFamily="2" charset="-122"/>
              <a:ea typeface="方正兰亭超细黑简体" panose="02000000000000000000" pitchFamily="2" charset="-122"/>
            </a:endParaRPr>
          </a:p>
          <a:p>
            <a:pPr marL="342891" indent="-342891" algn="just">
              <a:lnSpc>
                <a:spcPct val="150000"/>
              </a:lnSpc>
              <a:buFontTx/>
              <a:buChar char="-"/>
            </a:pPr>
            <a:r>
              <a:rPr lang="en-US" altLang="zh-CN" sz="2000" dirty="0">
                <a:latin typeface="方正兰亭超细黑简体" panose="02000000000000000000" pitchFamily="2" charset="-122"/>
                <a:ea typeface="方正兰亭超细黑简体" panose="02000000000000000000" pitchFamily="2" charset="-122"/>
              </a:rPr>
              <a:t>2. </a:t>
            </a:r>
            <a:r>
              <a:rPr lang="zh-CN" altLang="en-US" sz="2000" dirty="0">
                <a:latin typeface="方正兰亭超细黑简体" panose="02000000000000000000" pitchFamily="2" charset="-122"/>
                <a:ea typeface="方正兰亭超细黑简体" panose="02000000000000000000" pitchFamily="2" charset="-122"/>
              </a:rPr>
              <a:t>解释 </a:t>
            </a:r>
            <a:r>
              <a:rPr lang="en-US" altLang="zh-CN" sz="2000" b="1" dirty="0">
                <a:solidFill>
                  <a:srgbClr val="FF0000"/>
                </a:solidFill>
                <a:latin typeface="方正兰亭超细黑简体" panose="02000000000000000000" pitchFamily="2" charset="-122"/>
                <a:ea typeface="方正兰亭超细黑简体" panose="02000000000000000000" pitchFamily="2" charset="-122"/>
              </a:rPr>
              <a:t>3 </a:t>
            </a:r>
            <a:r>
              <a:rPr lang="zh-CN" altLang="en-US" sz="2000" b="1" dirty="0">
                <a:solidFill>
                  <a:srgbClr val="FF0000"/>
                </a:solidFill>
                <a:latin typeface="方正兰亭超细黑简体" panose="02000000000000000000" pitchFamily="2" charset="-122"/>
                <a:ea typeface="方正兰亭超细黑简体" panose="02000000000000000000" pitchFamily="2" charset="-122"/>
              </a:rPr>
              <a:t>个测试</a:t>
            </a:r>
            <a:endParaRPr lang="en-US" altLang="zh-CN" sz="2000" b="1" dirty="0">
              <a:solidFill>
                <a:srgbClr val="FF0000"/>
              </a:solidFill>
              <a:latin typeface="方正兰亭超细黑简体" panose="02000000000000000000" pitchFamily="2" charset="-122"/>
              <a:ea typeface="方正兰亭超细黑简体" panose="02000000000000000000" pitchFamily="2" charset="-122"/>
            </a:endParaRPr>
          </a:p>
          <a:p>
            <a:pPr marL="342891" indent="-342891" algn="just">
              <a:lnSpc>
                <a:spcPct val="150000"/>
              </a:lnSpc>
              <a:buFontTx/>
              <a:buChar char="-"/>
            </a:pPr>
            <a:r>
              <a:rPr lang="en-US" altLang="zh-CN" sz="2000" b="1" dirty="0">
                <a:latin typeface="方正兰亭超细黑简体" panose="02000000000000000000" pitchFamily="2" charset="-122"/>
                <a:ea typeface="方正兰亭超细黑简体" panose="02000000000000000000" pitchFamily="2" charset="-122"/>
              </a:rPr>
              <a:t>priority-preempt</a:t>
            </a:r>
            <a:r>
              <a:rPr lang="zh-CN" altLang="en-US" sz="2000" b="1" dirty="0">
                <a:latin typeface="方正兰亭超细黑简体" panose="02000000000000000000" pitchFamily="2" charset="-122"/>
                <a:ea typeface="方正兰亭超细黑简体" panose="02000000000000000000" pitchFamily="2" charset="-122"/>
              </a:rPr>
              <a:t>，</a:t>
            </a:r>
            <a:r>
              <a:rPr lang="en-US" altLang="zh-CN" sz="2000" b="1" dirty="0">
                <a:latin typeface="方正兰亭超细黑简体" panose="02000000000000000000" pitchFamily="2" charset="-122"/>
                <a:ea typeface="方正兰亭超细黑简体" panose="02000000000000000000" pitchFamily="2" charset="-122"/>
              </a:rPr>
              <a:t>priority-change</a:t>
            </a:r>
            <a:r>
              <a:rPr lang="zh-CN" altLang="en-US" sz="2000" b="1" dirty="0">
                <a:latin typeface="方正兰亭超细黑简体" panose="02000000000000000000" pitchFamily="2" charset="-122"/>
                <a:ea typeface="方正兰亭超细黑简体" panose="02000000000000000000" pitchFamily="2" charset="-122"/>
              </a:rPr>
              <a:t>，</a:t>
            </a:r>
            <a:r>
              <a:rPr lang="en-US" altLang="zh-CN" sz="2000" b="1" dirty="0">
                <a:latin typeface="方正兰亭超细黑简体" panose="02000000000000000000" pitchFamily="2" charset="-122"/>
                <a:ea typeface="方正兰亭超细黑简体" panose="02000000000000000000" pitchFamily="2" charset="-122"/>
              </a:rPr>
              <a:t>priority-</a:t>
            </a:r>
            <a:r>
              <a:rPr lang="en-US" altLang="zh-CN" sz="2000" b="1" dirty="0" err="1">
                <a:latin typeface="方正兰亭超细黑简体" panose="02000000000000000000" pitchFamily="2" charset="-122"/>
                <a:ea typeface="方正兰亭超细黑简体" panose="02000000000000000000" pitchFamily="2" charset="-122"/>
              </a:rPr>
              <a:t>fifo</a:t>
            </a:r>
            <a:endParaRPr lang="zh-CN" altLang="en-US" sz="2000" b="1" dirty="0">
              <a:latin typeface="方正兰亭超细黑简体" panose="02000000000000000000" pitchFamily="2" charset="-122"/>
              <a:ea typeface="方正兰亭超细黑简体" panose="02000000000000000000" pitchFamily="2" charset="-122"/>
            </a:endParaRPr>
          </a:p>
          <a:p>
            <a:pPr marL="342891" indent="-342891" algn="just">
              <a:lnSpc>
                <a:spcPct val="150000"/>
              </a:lnSpc>
              <a:buFontTx/>
              <a:buChar char="-"/>
            </a:pPr>
            <a:r>
              <a:rPr lang="en-US" altLang="zh-CN" sz="2000" dirty="0">
                <a:latin typeface="方正兰亭超细黑简体" panose="02000000000000000000" pitchFamily="2" charset="-122"/>
                <a:ea typeface="方正兰亭超细黑简体" panose="02000000000000000000" pitchFamily="2" charset="-122"/>
              </a:rPr>
              <a:t>3.</a:t>
            </a:r>
            <a:r>
              <a:rPr lang="zh-CN" altLang="en-US" sz="2000" dirty="0">
                <a:latin typeface="方正兰亭超细黑简体" panose="02000000000000000000" pitchFamily="2" charset="-122"/>
                <a:ea typeface="方正兰亭超细黑简体" panose="02000000000000000000" pitchFamily="2" charset="-122"/>
              </a:rPr>
              <a:t>关键代码截图，</a:t>
            </a:r>
            <a:r>
              <a:rPr lang="zh-CN" altLang="en-US" sz="2000" b="1" dirty="0">
                <a:solidFill>
                  <a:srgbClr val="FF0000"/>
                </a:solidFill>
                <a:latin typeface="方正兰亭超细黑简体" panose="02000000000000000000" pitchFamily="2" charset="-122"/>
                <a:ea typeface="方正兰亭超细黑简体" panose="02000000000000000000" pitchFamily="2" charset="-122"/>
              </a:rPr>
              <a:t>总结果截图</a:t>
            </a:r>
            <a:r>
              <a:rPr lang="zh-CN" altLang="en-US" sz="2000" dirty="0">
                <a:latin typeface="方正兰亭超细黑简体" panose="02000000000000000000" pitchFamily="2" charset="-122"/>
                <a:ea typeface="方正兰亭超细黑简体" panose="02000000000000000000" pitchFamily="2" charset="-122"/>
              </a:rPr>
              <a:t>，</a:t>
            </a:r>
            <a:r>
              <a:rPr lang="zh-CN" altLang="en-US" sz="2000" b="1" dirty="0">
                <a:solidFill>
                  <a:srgbClr val="FF0000"/>
                </a:solidFill>
                <a:latin typeface="方正兰亭超细黑简体" panose="02000000000000000000" pitchFamily="2" charset="-122"/>
                <a:ea typeface="方正兰亭超细黑简体" panose="02000000000000000000" pitchFamily="2" charset="-122"/>
              </a:rPr>
              <a:t>单个测试结果截图</a:t>
            </a:r>
            <a:r>
              <a:rPr lang="zh-CN" altLang="en-US" sz="2000" dirty="0">
                <a:latin typeface="方正兰亭超细黑简体" panose="02000000000000000000" pitchFamily="2" charset="-122"/>
                <a:ea typeface="方正兰亭超细黑简体" panose="02000000000000000000" pitchFamily="2" charset="-122"/>
              </a:rPr>
              <a:t>，实验感想</a:t>
            </a:r>
          </a:p>
        </p:txBody>
      </p:sp>
      <p:sp>
        <p:nvSpPr>
          <p:cNvPr id="17" name="文本框 16"/>
          <p:cNvSpPr txBox="1"/>
          <p:nvPr/>
        </p:nvSpPr>
        <p:spPr>
          <a:xfrm>
            <a:off x="2687210" y="201876"/>
            <a:ext cx="3581273" cy="584775"/>
          </a:xfrm>
          <a:prstGeom prst="rect">
            <a:avLst/>
          </a:prstGeom>
          <a:noFill/>
        </p:spPr>
        <p:txBody>
          <a:bodyPr wrap="square" rtlCol="0">
            <a:spAutoFit/>
          </a:bodyPr>
          <a:lstStyle/>
          <a:p>
            <a:pPr algn="ctr"/>
            <a:r>
              <a:rPr lang="zh-CN" altLang="en-US" sz="3200" dirty="0">
                <a:latin typeface="方正兰亭超细黑简体" panose="02000000000000000000" pitchFamily="2" charset="-122"/>
                <a:ea typeface="方正兰亭超细黑简体" panose="02000000000000000000" pitchFamily="2" charset="-122"/>
              </a:rPr>
              <a:t>报告要求</a:t>
            </a:r>
          </a:p>
        </p:txBody>
      </p:sp>
    </p:spTree>
    <p:extLst>
      <p:ext uri="{BB962C8B-B14F-4D97-AF65-F5344CB8AC3E}">
        <p14:creationId xmlns:p14="http://schemas.microsoft.com/office/powerpoint/2010/main" val="3272038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59277" y="1030740"/>
            <a:ext cx="8469107" cy="3877985"/>
          </a:xfrm>
          <a:prstGeom prst="rect">
            <a:avLst/>
          </a:prstGeom>
          <a:noFill/>
        </p:spPr>
        <p:txBody>
          <a:bodyPr wrap="square" rtlCol="0">
            <a:spAutoFit/>
          </a:bodyPr>
          <a:lstStyle/>
          <a:p>
            <a:pPr marL="342891" indent="-342891" algn="just">
              <a:lnSpc>
                <a:spcPct val="150000"/>
              </a:lnSpc>
              <a:buFontTx/>
              <a:buChar char="-"/>
            </a:pPr>
            <a:r>
              <a:rPr lang="en-US" altLang="zh-CN" sz="2400" dirty="0">
                <a:latin typeface="方正兰亭超细黑简体" panose="02000000000000000000" pitchFamily="2" charset="-122"/>
                <a:ea typeface="方正兰亭超细黑简体" panose="02000000000000000000" pitchFamily="2" charset="-122"/>
              </a:rPr>
              <a:t>Tips</a:t>
            </a:r>
            <a:r>
              <a:rPr lang="zh-CN" altLang="en-US" sz="2400" dirty="0">
                <a:latin typeface="方正兰亭超细黑简体" panose="02000000000000000000" pitchFamily="2" charset="-122"/>
                <a:ea typeface="方正兰亭超细黑简体" panose="02000000000000000000" pitchFamily="2" charset="-122"/>
              </a:rPr>
              <a:t>：</a:t>
            </a:r>
            <a:endParaRPr lang="zh-CN" altLang="en-US" sz="2000" dirty="0">
              <a:latin typeface="方正兰亭超细黑简体" panose="02000000000000000000" pitchFamily="2" charset="-122"/>
              <a:ea typeface="方正兰亭超细黑简体" panose="02000000000000000000" pitchFamily="2" charset="-122"/>
            </a:endParaRPr>
          </a:p>
          <a:p>
            <a:pPr marL="342891" indent="-342891" algn="just">
              <a:lnSpc>
                <a:spcPct val="150000"/>
              </a:lnSpc>
              <a:buFontTx/>
              <a:buChar char="-"/>
            </a:pPr>
            <a:r>
              <a:rPr lang="zh-CN" altLang="en-US" sz="2000" dirty="0">
                <a:latin typeface="方正兰亭超细黑简体" panose="02000000000000000000" pitchFamily="2" charset="-122"/>
                <a:ea typeface="方正兰亭超细黑简体" panose="02000000000000000000" pitchFamily="2" charset="-122"/>
              </a:rPr>
              <a:t>本次实验比较简单，但是下一次实验会比较复杂</a:t>
            </a:r>
            <a:r>
              <a:rPr lang="zh-CN" altLang="en-US" sz="2000" dirty="0">
                <a:ea typeface="方正兰亭超细黑简体" panose="02000000000000000000"/>
              </a:rPr>
              <a:t>（难度预警！），</a:t>
            </a:r>
            <a:r>
              <a:rPr lang="zh-CN" altLang="en-US" sz="2000" dirty="0">
                <a:latin typeface="方正兰亭超细黑简体" panose="02000000000000000000" pitchFamily="2" charset="-122"/>
                <a:ea typeface="方正兰亭超细黑简体" panose="02000000000000000000" pitchFamily="2" charset="-122"/>
              </a:rPr>
              <a:t>完成实验的同学，可以预习一下下节实验课的内容</a:t>
            </a:r>
            <a:r>
              <a:rPr lang="zh-CN" altLang="en-US" sz="2000" dirty="0">
                <a:ea typeface="方正兰亭超细黑简体" panose="02000000000000000000"/>
              </a:rPr>
              <a:t>（下次的实验需要通过 </a:t>
            </a:r>
            <a:r>
              <a:rPr lang="en-US" altLang="zh-CN" sz="2000" dirty="0">
                <a:solidFill>
                  <a:srgbClr val="FF0000"/>
                </a:solidFill>
                <a:ea typeface="方正兰亭超细黑简体" panose="02000000000000000000"/>
              </a:rPr>
              <a:t>priority-donate </a:t>
            </a:r>
            <a:r>
              <a:rPr lang="zh-CN" altLang="en-US" sz="2000" dirty="0">
                <a:ea typeface="方正兰亭超细黑简体" panose="02000000000000000000"/>
              </a:rPr>
              <a:t>所有测试以及</a:t>
            </a:r>
            <a:r>
              <a:rPr lang="en-US" altLang="zh-CN" sz="2000" dirty="0">
                <a:solidFill>
                  <a:srgbClr val="FF0000"/>
                </a:solidFill>
                <a:ea typeface="方正兰亭超细黑简体" panose="02000000000000000000"/>
              </a:rPr>
              <a:t>priority-</a:t>
            </a:r>
            <a:r>
              <a:rPr lang="en-US" altLang="zh-CN" sz="2000" dirty="0" err="1">
                <a:solidFill>
                  <a:srgbClr val="FF0000"/>
                </a:solidFill>
                <a:ea typeface="方正兰亭超细黑简体" panose="02000000000000000000"/>
              </a:rPr>
              <a:t>sema</a:t>
            </a:r>
            <a:r>
              <a:rPr lang="en-US" altLang="zh-CN" sz="2000" dirty="0">
                <a:solidFill>
                  <a:srgbClr val="FF0000"/>
                </a:solidFill>
                <a:ea typeface="方正兰亭超细黑简体" panose="02000000000000000000"/>
              </a:rPr>
              <a:t> </a:t>
            </a:r>
            <a:r>
              <a:rPr lang="zh-CN" altLang="en-US" sz="2000" dirty="0">
                <a:ea typeface="方正兰亭超细黑简体" panose="02000000000000000000"/>
              </a:rPr>
              <a:t>测试，可以提前分析测试）</a:t>
            </a:r>
            <a:r>
              <a:rPr lang="zh-CN" altLang="en-US" sz="2000" dirty="0">
                <a:latin typeface="方正兰亭超细黑简体" panose="02000000000000000000" pitchFamily="2" charset="-122"/>
                <a:ea typeface="方正兰亭超细黑简体" panose="02000000000000000000" pitchFamily="2" charset="-122"/>
              </a:rPr>
              <a:t>，学习操作系统</a:t>
            </a:r>
            <a:r>
              <a:rPr lang="en-US" altLang="zh-CN" sz="2000" dirty="0">
                <a:latin typeface="方正兰亭超细黑简体" panose="02000000000000000000" pitchFamily="2" charset="-122"/>
                <a:ea typeface="方正兰亭超细黑简体" panose="02000000000000000000" pitchFamily="2" charset="-122"/>
              </a:rPr>
              <a:t>【</a:t>
            </a:r>
            <a:r>
              <a:rPr lang="zh-CN" altLang="en-US" sz="2000" dirty="0">
                <a:latin typeface="方正兰亭超细黑简体" panose="02000000000000000000" pitchFamily="2" charset="-122"/>
                <a:ea typeface="方正兰亭超细黑简体" panose="02000000000000000000" pitchFamily="2" charset="-122"/>
              </a:rPr>
              <a:t>优先级反转</a:t>
            </a:r>
            <a:r>
              <a:rPr lang="en-US" altLang="zh-CN" sz="2000" dirty="0">
                <a:latin typeface="方正兰亭超细黑简体" panose="02000000000000000000" pitchFamily="2" charset="-122"/>
                <a:ea typeface="方正兰亭超细黑简体" panose="02000000000000000000" pitchFamily="2" charset="-122"/>
              </a:rPr>
              <a:t>】</a:t>
            </a:r>
            <a:r>
              <a:rPr lang="zh-CN" altLang="en-US" sz="2000" dirty="0">
                <a:latin typeface="方正兰亭超细黑简体" panose="02000000000000000000" pitchFamily="2" charset="-122"/>
                <a:ea typeface="方正兰亭超细黑简体" panose="02000000000000000000" pitchFamily="2" charset="-122"/>
              </a:rPr>
              <a:t>的原理。</a:t>
            </a:r>
            <a:endParaRPr lang="en-US" altLang="zh-CN" sz="2000" dirty="0">
              <a:latin typeface="方正兰亭超细黑简体" panose="02000000000000000000" pitchFamily="2" charset="-122"/>
              <a:ea typeface="方正兰亭超细黑简体" panose="02000000000000000000" pitchFamily="2" charset="-122"/>
            </a:endParaRPr>
          </a:p>
          <a:p>
            <a:pPr marL="342891" indent="-342891" algn="just">
              <a:lnSpc>
                <a:spcPct val="150000"/>
              </a:lnSpc>
              <a:buFontTx/>
              <a:buChar char="-"/>
            </a:pPr>
            <a:r>
              <a:rPr lang="zh-CN" altLang="en-US" sz="2000" dirty="0">
                <a:ea typeface="方正兰亭超细黑简体" panose="02000000000000000000"/>
              </a:rPr>
              <a:t>有同学还没修改主机名</a:t>
            </a:r>
          </a:p>
          <a:p>
            <a:pPr marL="342891" indent="-342891" algn="just">
              <a:lnSpc>
                <a:spcPct val="150000"/>
              </a:lnSpc>
              <a:buFontTx/>
              <a:buChar char="-"/>
            </a:pPr>
            <a:endParaRPr lang="en-US" altLang="zh-CN" sz="2000" dirty="0">
              <a:latin typeface="方正兰亭超细黑简体" panose="02000000000000000000" pitchFamily="2" charset="-122"/>
              <a:ea typeface="方正兰亭超细黑简体" panose="02000000000000000000" pitchFamily="2" charset="-122"/>
            </a:endParaRPr>
          </a:p>
          <a:p>
            <a:pPr marL="342891" indent="-342891" algn="just">
              <a:lnSpc>
                <a:spcPct val="150000"/>
              </a:lnSpc>
              <a:buFontTx/>
              <a:buChar char="-"/>
            </a:pPr>
            <a:endParaRPr lang="zh-CN" altLang="en-US" sz="2000" dirty="0">
              <a:latin typeface="方正兰亭超细黑简体" panose="02000000000000000000" pitchFamily="2" charset="-122"/>
              <a:ea typeface="方正兰亭超细黑简体" panose="02000000000000000000" pitchFamily="2" charset="-122"/>
            </a:endParaRPr>
          </a:p>
        </p:txBody>
      </p:sp>
      <p:pic>
        <p:nvPicPr>
          <p:cNvPr id="3" name="图片 2"/>
          <p:cNvPicPr>
            <a:picLocks noChangeAspect="1"/>
          </p:cNvPicPr>
          <p:nvPr/>
        </p:nvPicPr>
        <p:blipFill>
          <a:blip r:embed="rId2"/>
          <a:stretch>
            <a:fillRect/>
          </a:stretch>
        </p:blipFill>
        <p:spPr>
          <a:xfrm>
            <a:off x="3864077" y="262216"/>
            <a:ext cx="2695327" cy="373610"/>
          </a:xfrm>
          <a:prstGeom prst="rect">
            <a:avLst/>
          </a:prstGeom>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t="17859" r="39714" b="2168"/>
          <a:stretch/>
        </p:blipFill>
        <p:spPr>
          <a:xfrm>
            <a:off x="3864077" y="708594"/>
            <a:ext cx="2712152" cy="371306"/>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4077" y="1152668"/>
            <a:ext cx="2692296" cy="430326"/>
          </a:xfrm>
          <a:prstGeom prst="rect">
            <a:avLst/>
          </a:prstGeom>
        </p:spPr>
      </p:pic>
      <p:sp>
        <p:nvSpPr>
          <p:cNvPr id="7" name="矩形 6"/>
          <p:cNvSpPr/>
          <p:nvPr/>
        </p:nvSpPr>
        <p:spPr>
          <a:xfrm>
            <a:off x="3627231" y="132247"/>
            <a:ext cx="3165987" cy="1524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01154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9965" y="831811"/>
            <a:ext cx="8035769" cy="4862870"/>
          </a:xfrm>
          <a:prstGeom prst="rect">
            <a:avLst/>
          </a:prstGeom>
          <a:noFill/>
        </p:spPr>
        <p:txBody>
          <a:bodyPr wrap="square" rtlCol="0">
            <a:spAutoFit/>
          </a:bodyPr>
          <a:lstStyle/>
          <a:p>
            <a:r>
              <a:rPr lang="zh-CN" altLang="en-US" sz="2000" b="1" dirty="0">
                <a:latin typeface="方正兰亭超细黑简体" panose="02000000000000000000" pitchFamily="2" charset="-122"/>
                <a:ea typeface="方正兰亭超细黑简体" panose="02000000000000000000" pitchFamily="2" charset="-122"/>
              </a:rPr>
              <a:t>实验结果图要截到主机名</a:t>
            </a:r>
            <a:r>
              <a:rPr lang="zh-CN" altLang="en-US" sz="2000" dirty="0">
                <a:latin typeface="方正兰亭超细黑简体" panose="02000000000000000000" pitchFamily="2" charset="-122"/>
                <a:ea typeface="方正兰亭超细黑简体" panose="02000000000000000000" pitchFamily="2" charset="-122"/>
              </a:rPr>
              <a:t>；</a:t>
            </a:r>
            <a:endParaRPr lang="en-US" altLang="zh-CN" sz="2000" dirty="0">
              <a:latin typeface="方正兰亭超细黑简体" panose="02000000000000000000" pitchFamily="2" charset="-122"/>
              <a:ea typeface="方正兰亭超细黑简体" panose="02000000000000000000" pitchFamily="2" charset="-122"/>
            </a:endParaRPr>
          </a:p>
          <a:p>
            <a:r>
              <a:rPr lang="zh-CN" altLang="en-US" sz="2000" dirty="0">
                <a:latin typeface="方正兰亭超细黑简体" panose="02000000000000000000" pitchFamily="2" charset="-122"/>
                <a:ea typeface="方正兰亭超细黑简体" panose="02000000000000000000" pitchFamily="2" charset="-122"/>
              </a:rPr>
              <a:t>截止时间为</a:t>
            </a:r>
            <a:r>
              <a:rPr lang="en-US" altLang="zh-CN" sz="2000" dirty="0">
                <a:latin typeface="方正兰亭超细黑简体" panose="02000000000000000000" pitchFamily="2" charset="-122"/>
                <a:ea typeface="方正兰亭超细黑简体" panose="02000000000000000000" pitchFamily="2" charset="-122"/>
              </a:rPr>
              <a:t>4</a:t>
            </a:r>
            <a:r>
              <a:rPr lang="zh-CN" altLang="en-US" sz="2000" dirty="0">
                <a:latin typeface="方正兰亭超细黑简体" panose="02000000000000000000" pitchFamily="2" charset="-122"/>
                <a:ea typeface="方正兰亭超细黑简体" panose="02000000000000000000" pitchFamily="2" charset="-122"/>
              </a:rPr>
              <a:t>月</a:t>
            </a:r>
            <a:r>
              <a:rPr lang="en-US" altLang="zh-CN" sz="2000" dirty="0">
                <a:latin typeface="方正兰亭超细黑简体" panose="02000000000000000000" pitchFamily="2" charset="-122"/>
                <a:ea typeface="方正兰亭超细黑简体" panose="02000000000000000000" pitchFamily="2" charset="-122"/>
              </a:rPr>
              <a:t>27</a:t>
            </a:r>
            <a:r>
              <a:rPr lang="zh-CN" altLang="en-US" sz="2000" dirty="0">
                <a:latin typeface="方正兰亭超细黑简体" panose="02000000000000000000" pitchFamily="2" charset="-122"/>
                <a:ea typeface="方正兰亭超细黑简体" panose="02000000000000000000" pitchFamily="2" charset="-122"/>
              </a:rPr>
              <a:t>日（</a:t>
            </a:r>
            <a:r>
              <a:rPr lang="zh-CN" altLang="en-US" sz="2000" b="1" dirty="0">
                <a:solidFill>
                  <a:srgbClr val="FF0000"/>
                </a:solidFill>
                <a:latin typeface="方正兰亭超细黑简体" panose="02000000000000000000" pitchFamily="2" charset="-122"/>
                <a:ea typeface="方正兰亭超细黑简体" panose="02000000000000000000" pitchFamily="2" charset="-122"/>
              </a:rPr>
              <a:t>下下周四</a:t>
            </a:r>
            <a:r>
              <a:rPr lang="zh-CN" altLang="en-US" sz="2000" b="1" dirty="0">
                <a:latin typeface="方正兰亭超细黑简体" panose="02000000000000000000" pitchFamily="2" charset="-122"/>
                <a:ea typeface="方正兰亭超细黑简体" panose="02000000000000000000" pitchFamily="2" charset="-122"/>
              </a:rPr>
              <a:t>）</a:t>
            </a:r>
            <a:r>
              <a:rPr lang="zh-CN" altLang="en-US" sz="2000" dirty="0">
                <a:latin typeface="方正兰亭超细黑简体" panose="02000000000000000000" pitchFamily="2" charset="-122"/>
                <a:ea typeface="方正兰亭超细黑简体" panose="02000000000000000000" pitchFamily="2" charset="-122"/>
              </a:rPr>
              <a:t>晚上</a:t>
            </a:r>
            <a:r>
              <a:rPr lang="en-US" altLang="zh-CN" sz="2000" dirty="0">
                <a:latin typeface="方正兰亭超细黑简体" panose="02000000000000000000" pitchFamily="2" charset="-122"/>
                <a:ea typeface="方正兰亭超细黑简体" panose="02000000000000000000" pitchFamily="2" charset="-122"/>
              </a:rPr>
              <a:t>23:59:59</a:t>
            </a:r>
            <a:r>
              <a:rPr lang="zh-CN" altLang="en-US" sz="2000" dirty="0">
                <a:latin typeface="方正兰亭超细黑简体" panose="02000000000000000000" pitchFamily="2" charset="-122"/>
                <a:ea typeface="方正兰亭超细黑简体" panose="02000000000000000000" pitchFamily="2" charset="-122"/>
              </a:rPr>
              <a:t>之前，提交到</a:t>
            </a:r>
            <a:r>
              <a:rPr lang="en-US" altLang="zh-CN" sz="2000" dirty="0">
                <a:latin typeface="方正兰亭超细黑简体" panose="02000000000000000000" pitchFamily="2" charset="-122"/>
                <a:ea typeface="方正兰亭超细黑简体" panose="02000000000000000000" pitchFamily="2" charset="-122"/>
              </a:rPr>
              <a:t>FTP</a:t>
            </a:r>
            <a:r>
              <a:rPr lang="zh-CN" altLang="en-US" sz="2000" dirty="0">
                <a:latin typeface="方正兰亭超细黑简体" panose="02000000000000000000" pitchFamily="2" charset="-122"/>
                <a:ea typeface="方正兰亭超细黑简体" panose="02000000000000000000" pitchFamily="2" charset="-122"/>
              </a:rPr>
              <a:t>的对应文件夹；源代码与实验报告</a:t>
            </a:r>
            <a:r>
              <a:rPr lang="en-US" altLang="zh-CN" sz="2000" dirty="0">
                <a:latin typeface="方正兰亭超细黑简体" panose="02000000000000000000" pitchFamily="2" charset="-122"/>
                <a:ea typeface="方正兰亭超细黑简体" panose="02000000000000000000" pitchFamily="2" charset="-122"/>
              </a:rPr>
              <a:t>(PDF)</a:t>
            </a:r>
            <a:r>
              <a:rPr lang="zh-CN" altLang="en-US" sz="2000" dirty="0">
                <a:latin typeface="方正兰亭超细黑简体" panose="02000000000000000000" pitchFamily="2" charset="-122"/>
                <a:ea typeface="方正兰亭超细黑简体" panose="02000000000000000000" pitchFamily="2" charset="-122"/>
              </a:rPr>
              <a:t>分开提交，命名格式分别为：</a:t>
            </a:r>
            <a:endParaRPr lang="en-US" altLang="zh-CN" sz="2000" dirty="0">
              <a:latin typeface="方正兰亭超细黑简体" panose="02000000000000000000" pitchFamily="2" charset="-122"/>
              <a:ea typeface="方正兰亭超细黑简体" panose="02000000000000000000" pitchFamily="2" charset="-122"/>
            </a:endParaRPr>
          </a:p>
          <a:p>
            <a:r>
              <a:rPr lang="en-US" altLang="zh-CN" sz="2000" dirty="0">
                <a:latin typeface="方正兰亭超细黑简体" panose="02000000000000000000" pitchFamily="2" charset="-122"/>
                <a:ea typeface="方正兰亭超细黑简体" panose="02000000000000000000" pitchFamily="2" charset="-122"/>
              </a:rPr>
              <a:t>	15xxxxxx_</a:t>
            </a:r>
            <a:r>
              <a:rPr lang="zh-CN" altLang="en-US" sz="2000" dirty="0">
                <a:latin typeface="方正兰亭超细黑简体" panose="02000000000000000000" pitchFamily="2" charset="-122"/>
                <a:ea typeface="方正兰亭超细黑简体" panose="02000000000000000000" pitchFamily="2" charset="-122"/>
              </a:rPr>
              <a:t>姓名拼音</a:t>
            </a:r>
            <a:r>
              <a:rPr lang="en-US" altLang="zh-CN" sz="2000" dirty="0">
                <a:latin typeface="方正兰亭超细黑简体" panose="02000000000000000000" pitchFamily="2" charset="-122"/>
                <a:ea typeface="方正兰亭超细黑简体" panose="02000000000000000000" pitchFamily="2" charset="-122"/>
              </a:rPr>
              <a:t>_labx_v1.zip   </a:t>
            </a:r>
          </a:p>
          <a:p>
            <a:r>
              <a:rPr lang="en-US" altLang="zh-CN" sz="2000" dirty="0">
                <a:latin typeface="方正兰亭超细黑简体" panose="02000000000000000000" pitchFamily="2" charset="-122"/>
                <a:ea typeface="方正兰亭超细黑简体" panose="02000000000000000000" pitchFamily="2" charset="-122"/>
              </a:rPr>
              <a:t>	15xxxxxx_</a:t>
            </a:r>
            <a:r>
              <a:rPr lang="zh-CN" altLang="en-US" sz="2000" dirty="0">
                <a:latin typeface="方正兰亭超细黑简体" panose="02000000000000000000" pitchFamily="2" charset="-122"/>
                <a:ea typeface="方正兰亭超细黑简体" panose="02000000000000000000" pitchFamily="2" charset="-122"/>
              </a:rPr>
              <a:t>姓名拼音</a:t>
            </a:r>
            <a:r>
              <a:rPr lang="en-US" altLang="zh-CN" sz="2000" dirty="0">
                <a:latin typeface="方正兰亭超细黑简体" panose="02000000000000000000" pitchFamily="2" charset="-122"/>
                <a:ea typeface="方正兰亭超细黑简体" panose="02000000000000000000" pitchFamily="2" charset="-122"/>
              </a:rPr>
              <a:t>_labx_v1.pdf</a:t>
            </a:r>
          </a:p>
          <a:p>
            <a:r>
              <a:rPr lang="zh-CN" altLang="en-US" sz="2000" dirty="0">
                <a:latin typeface="方正兰亭超细黑简体" panose="02000000000000000000" pitchFamily="2" charset="-122"/>
                <a:ea typeface="方正兰亭超细黑简体" panose="02000000000000000000" pitchFamily="2" charset="-122"/>
                <a:sym typeface="Wingdings" panose="05000000000000000000" pitchFamily="2" charset="2"/>
              </a:rPr>
              <a:t>压缩包应至少包括：</a:t>
            </a:r>
            <a:endParaRPr lang="en-US" altLang="zh-CN" sz="2000" dirty="0">
              <a:latin typeface="方正兰亭超细黑简体" panose="02000000000000000000" pitchFamily="2" charset="-122"/>
              <a:ea typeface="方正兰亭超细黑简体" panose="02000000000000000000" pitchFamily="2" charset="-122"/>
              <a:sym typeface="Wingdings" panose="05000000000000000000" pitchFamily="2" charset="2"/>
            </a:endParaRPr>
          </a:p>
          <a:p>
            <a:pPr>
              <a:lnSpc>
                <a:spcPct val="150000"/>
              </a:lnSpc>
            </a:pPr>
            <a:r>
              <a:rPr lang="en-US" altLang="zh-CN" sz="2000" dirty="0">
                <a:latin typeface="方正兰亭超细黑简体" panose="02000000000000000000" pitchFamily="2" charset="-122"/>
                <a:ea typeface="方正兰亭超细黑简体" panose="02000000000000000000" pitchFamily="2" charset="-122"/>
                <a:sym typeface="Wingdings" panose="05000000000000000000" pitchFamily="2" charset="2"/>
              </a:rPr>
              <a:t>	</a:t>
            </a:r>
            <a:r>
              <a:rPr lang="zh-CN" altLang="en-US" sz="2000" dirty="0">
                <a:latin typeface="方正兰亭超细黑简体" panose="02000000000000000000" pitchFamily="2" charset="-122"/>
                <a:ea typeface="方正兰亭超细黑简体" panose="02000000000000000000" pitchFamily="2" charset="-122"/>
                <a:sym typeface="Arial" charset="0"/>
              </a:rPr>
              <a:t>thread.h, thread.c</a:t>
            </a:r>
            <a:endParaRPr lang="en-US" altLang="zh-CN" sz="2000" dirty="0">
              <a:latin typeface="方正兰亭超细黑简体" panose="02000000000000000000" pitchFamily="2" charset="-122"/>
              <a:ea typeface="方正兰亭超细黑简体" panose="02000000000000000000" pitchFamily="2" charset="-122"/>
              <a:sym typeface="Arial" charset="0"/>
            </a:endParaRPr>
          </a:p>
          <a:p>
            <a:endParaRPr lang="en-US" altLang="zh-CN" sz="2000" dirty="0">
              <a:latin typeface="方正兰亭超细黑简体" panose="02000000000000000000" pitchFamily="2" charset="-122"/>
              <a:ea typeface="方正兰亭超细黑简体" panose="02000000000000000000" pitchFamily="2" charset="-122"/>
              <a:sym typeface="Wingdings" panose="05000000000000000000" pitchFamily="2" charset="2"/>
            </a:endParaRPr>
          </a:p>
          <a:p>
            <a:r>
              <a:rPr lang="en-US" altLang="zh-CN" sz="2000" dirty="0">
                <a:latin typeface="方正兰亭超细黑简体" panose="02000000000000000000" pitchFamily="2" charset="-122"/>
                <a:ea typeface="方正兰亭超细黑简体" panose="02000000000000000000" pitchFamily="2" charset="-122"/>
              </a:rPr>
              <a:t>FTP</a:t>
            </a:r>
            <a:r>
              <a:rPr lang="zh-CN" altLang="en-US" sz="2000" dirty="0">
                <a:latin typeface="方正兰亭超细黑简体" panose="02000000000000000000" pitchFamily="2" charset="-122"/>
                <a:ea typeface="方正兰亭超细黑简体" panose="02000000000000000000" pitchFamily="2" charset="-122"/>
              </a:rPr>
              <a:t>地址</a:t>
            </a:r>
            <a:r>
              <a:rPr lang="zh-CN" altLang="en-US" sz="2000" dirty="0">
                <a:latin typeface="方正兰亭超细黑简体" panose="02000000000000000000" pitchFamily="2" charset="-122"/>
                <a:ea typeface="方正兰亭超细黑简体" panose="02000000000000000000" pitchFamily="2" charset="-122"/>
                <a:sym typeface="Wingdings" panose="05000000000000000000" pitchFamily="2" charset="2"/>
              </a:rPr>
              <a:t>：</a:t>
            </a:r>
            <a:r>
              <a:rPr lang="en-US" altLang="zh-CN" sz="2000" dirty="0">
                <a:latin typeface="方正兰亭超细黑简体" panose="02000000000000000000" pitchFamily="2" charset="-122"/>
                <a:ea typeface="方正兰亭超细黑简体" panose="02000000000000000000" pitchFamily="2" charset="-122"/>
                <a:sym typeface="Wingdings" panose="05000000000000000000" pitchFamily="2" charset="2"/>
              </a:rPr>
              <a:t>ftp://my.ss.sysu.edu.cn/~ryh</a:t>
            </a:r>
          </a:p>
          <a:p>
            <a:r>
              <a:rPr lang="zh-CN" altLang="en-US" sz="2000" dirty="0">
                <a:solidFill>
                  <a:srgbClr val="FF0000"/>
                </a:solidFill>
                <a:latin typeface="方正兰亭超细黑简体" panose="02000000000000000000" pitchFamily="2" charset="-122"/>
                <a:ea typeface="方正兰亭超细黑简体" panose="02000000000000000000" pitchFamily="2" charset="-122"/>
                <a:sym typeface="Wingdings" panose="05000000000000000000" pitchFamily="2" charset="2"/>
              </a:rPr>
              <a:t>                   </a:t>
            </a:r>
            <a:r>
              <a:rPr lang="zh-CN" altLang="en-US" sz="2000" dirty="0">
                <a:latin typeface="方正兰亭超细黑简体" panose="02000000000000000000" pitchFamily="2" charset="-122"/>
                <a:ea typeface="方正兰亭超细黑简体" panose="02000000000000000000" pitchFamily="2" charset="-122"/>
                <a:sym typeface="Wingdings" panose="05000000000000000000" pitchFamily="2" charset="2"/>
              </a:rPr>
              <a:t>匿名上传即可</a:t>
            </a:r>
            <a:endParaRPr lang="en-US" altLang="zh-CN" sz="2000" dirty="0">
              <a:latin typeface="方正兰亭超细黑简体" panose="02000000000000000000" pitchFamily="2" charset="-122"/>
              <a:ea typeface="方正兰亭超细黑简体" panose="02000000000000000000" pitchFamily="2" charset="-122"/>
              <a:sym typeface="Wingdings" panose="05000000000000000000" pitchFamily="2" charset="2"/>
            </a:endParaRPr>
          </a:p>
          <a:p>
            <a:endParaRPr lang="en-US" altLang="zh-CN" sz="2000" dirty="0">
              <a:latin typeface="方正兰亭超细黑简体" panose="02000000000000000000" pitchFamily="2" charset="-122"/>
              <a:ea typeface="方正兰亭超细黑简体" panose="02000000000000000000" pitchFamily="2" charset="-122"/>
              <a:sym typeface="Wingdings" panose="05000000000000000000" pitchFamily="2" charset="2"/>
            </a:endParaRPr>
          </a:p>
          <a:p>
            <a:r>
              <a:rPr lang="zh-CN" altLang="en-US" sz="2000" dirty="0">
                <a:latin typeface="方正兰亭超细黑简体" panose="02000000000000000000" pitchFamily="2" charset="-122"/>
                <a:ea typeface="方正兰亭超细黑简体" panose="02000000000000000000" pitchFamily="2" charset="-122"/>
                <a:sym typeface="Wingdings" panose="05000000000000000000" pitchFamily="2" charset="2"/>
              </a:rPr>
              <a:t>迟交的实验报告每迟交一周就在原等级上降一级，最多降到</a:t>
            </a:r>
            <a:r>
              <a:rPr lang="en-US" altLang="zh-CN" sz="2000" dirty="0">
                <a:latin typeface="方正兰亭超细黑简体" panose="02000000000000000000" pitchFamily="2" charset="-122"/>
                <a:ea typeface="方正兰亭超细黑简体" panose="02000000000000000000" pitchFamily="2" charset="-122"/>
                <a:sym typeface="Wingdings" panose="05000000000000000000" pitchFamily="2" charset="2"/>
              </a:rPr>
              <a:t>D</a:t>
            </a:r>
            <a:r>
              <a:rPr lang="zh-CN" altLang="en-US" sz="2000" dirty="0">
                <a:latin typeface="方正兰亭超细黑简体" panose="02000000000000000000" pitchFamily="2" charset="-122"/>
                <a:ea typeface="方正兰亭超细黑简体" panose="02000000000000000000" pitchFamily="2" charset="-122"/>
                <a:sym typeface="Wingdings" panose="05000000000000000000" pitchFamily="2" charset="2"/>
              </a:rPr>
              <a:t>，因此希望大家都能够按时提交，拒绝拖延；</a:t>
            </a:r>
            <a:endParaRPr lang="en-US" altLang="zh-CN" sz="2000" dirty="0">
              <a:latin typeface="方正兰亭超细黑简体" panose="02000000000000000000" pitchFamily="2" charset="-122"/>
              <a:ea typeface="方正兰亭超细黑简体" panose="02000000000000000000" pitchFamily="2" charset="-122"/>
              <a:sym typeface="Wingdings" panose="05000000000000000000" pitchFamily="2" charset="2"/>
            </a:endParaRPr>
          </a:p>
          <a:p>
            <a:endParaRPr lang="en-US" altLang="zh-CN" sz="2000" dirty="0">
              <a:latin typeface="方正兰亭超细黑简体" panose="02000000000000000000" pitchFamily="2" charset="-122"/>
              <a:ea typeface="方正兰亭超细黑简体" panose="02000000000000000000" pitchFamily="2" charset="-122"/>
            </a:endParaRPr>
          </a:p>
          <a:p>
            <a:endParaRPr lang="zh-CN" altLang="en-US" sz="2000" dirty="0">
              <a:latin typeface="方正兰亭超细黑简体" panose="02000000000000000000" pitchFamily="2" charset="-122"/>
              <a:ea typeface="方正兰亭超细黑简体" panose="02000000000000000000" pitchFamily="2" charset="-122"/>
            </a:endParaRPr>
          </a:p>
        </p:txBody>
      </p:sp>
      <p:sp>
        <p:nvSpPr>
          <p:cNvPr id="5" name="文本框 4"/>
          <p:cNvSpPr txBox="1"/>
          <p:nvPr/>
        </p:nvSpPr>
        <p:spPr>
          <a:xfrm>
            <a:off x="3095346" y="247035"/>
            <a:ext cx="2765004" cy="584775"/>
          </a:xfrm>
          <a:prstGeom prst="rect">
            <a:avLst/>
          </a:prstGeom>
          <a:noFill/>
        </p:spPr>
        <p:txBody>
          <a:bodyPr wrap="square" rtlCol="0">
            <a:spAutoFit/>
          </a:bodyPr>
          <a:lstStyle/>
          <a:p>
            <a:r>
              <a:rPr lang="zh-CN" altLang="en-US" sz="3200" dirty="0">
                <a:latin typeface="方正兰亭超细黑简体" panose="02000000000000000000" pitchFamily="2" charset="-122"/>
                <a:ea typeface="方正兰亭超细黑简体" panose="02000000000000000000" pitchFamily="2" charset="-122"/>
              </a:rPr>
              <a:t>实验报告提交</a:t>
            </a:r>
          </a:p>
        </p:txBody>
      </p:sp>
      <p:sp>
        <p:nvSpPr>
          <p:cNvPr id="2" name="Rectangle 1"/>
          <p:cNvSpPr>
            <a:spLocks noChangeArrowheads="1"/>
          </p:cNvSpPr>
          <p:nvPr/>
        </p:nvSpPr>
        <p:spPr bwMode="auto">
          <a:xfrm>
            <a:off x="1" y="-1846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zh-CN" altLang="zh-CN" sz="1800" dirty="0">
              <a:latin typeface="Arial" panose="020B0604020202020204" pitchFamily="34" charset="0"/>
            </a:endParaRPr>
          </a:p>
        </p:txBody>
      </p:sp>
      <p:sp>
        <p:nvSpPr>
          <p:cNvPr id="3" name="Rectangle 2"/>
          <p:cNvSpPr>
            <a:spLocks noChangeArrowheads="1"/>
          </p:cNvSpPr>
          <p:nvPr/>
        </p:nvSpPr>
        <p:spPr bwMode="auto">
          <a:xfrm>
            <a:off x="152401" y="-322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zh-CN" altLang="zh-CN" sz="1800" dirty="0">
              <a:latin typeface="Arial" panose="020B0604020202020204" pitchFamily="34" charset="0"/>
            </a:endParaRPr>
          </a:p>
        </p:txBody>
      </p:sp>
    </p:spTree>
    <p:extLst>
      <p:ext uri="{BB962C8B-B14F-4D97-AF65-F5344CB8AC3E}">
        <p14:creationId xmlns:p14="http://schemas.microsoft.com/office/powerpoint/2010/main" val="3231967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178426" y="247035"/>
            <a:ext cx="4268095" cy="584775"/>
          </a:xfrm>
          <a:prstGeom prst="rect">
            <a:avLst/>
          </a:prstGeom>
          <a:noFill/>
        </p:spPr>
        <p:txBody>
          <a:bodyPr wrap="square" rtlCol="0">
            <a:spAutoFit/>
          </a:bodyPr>
          <a:lstStyle/>
          <a:p>
            <a:pPr algn="ctr"/>
            <a:r>
              <a:rPr lang="zh-CN" altLang="en-US" sz="3200" dirty="0">
                <a:latin typeface="方正兰亭超细黑简体" panose="02000000000000000000" pitchFamily="2" charset="-122"/>
                <a:ea typeface="方正兰亭超细黑简体" panose="02000000000000000000" pitchFamily="2" charset="-122"/>
              </a:rPr>
              <a:t>实验报告评分参考标准</a:t>
            </a:r>
          </a:p>
        </p:txBody>
      </p:sp>
      <p:graphicFrame>
        <p:nvGraphicFramePr>
          <p:cNvPr id="2" name="表格 1"/>
          <p:cNvGraphicFramePr>
            <a:graphicFrameLocks noGrp="1"/>
          </p:cNvGraphicFramePr>
          <p:nvPr>
            <p:extLst>
              <p:ext uri="{D42A27DB-BD31-4B8C-83A1-F6EECF244321}">
                <p14:modId xmlns:p14="http://schemas.microsoft.com/office/powerpoint/2010/main" val="1286770188"/>
              </p:ext>
            </p:extLst>
          </p:nvPr>
        </p:nvGraphicFramePr>
        <p:xfrm>
          <a:off x="875072" y="1241279"/>
          <a:ext cx="7236542" cy="3134076"/>
        </p:xfrm>
        <a:graphic>
          <a:graphicData uri="http://schemas.openxmlformats.org/drawingml/2006/table">
            <a:tbl>
              <a:tblPr firstRow="1" bandRow="1">
                <a:tableStyleId>{5C22544A-7EE6-4342-B048-85BDC9FD1C3A}</a:tableStyleId>
              </a:tblPr>
              <a:tblGrid>
                <a:gridCol w="3618271">
                  <a:extLst>
                    <a:ext uri="{9D8B030D-6E8A-4147-A177-3AD203B41FA5}">
                      <a16:colId xmlns:a16="http://schemas.microsoft.com/office/drawing/2014/main" val="20000"/>
                    </a:ext>
                  </a:extLst>
                </a:gridCol>
                <a:gridCol w="3618271">
                  <a:extLst>
                    <a:ext uri="{9D8B030D-6E8A-4147-A177-3AD203B41FA5}">
                      <a16:colId xmlns:a16="http://schemas.microsoft.com/office/drawing/2014/main" val="20001"/>
                    </a:ext>
                  </a:extLst>
                </a:gridCol>
              </a:tblGrid>
              <a:tr h="522346">
                <a:tc>
                  <a:txBody>
                    <a:bodyPr/>
                    <a:lstStyle/>
                    <a:p>
                      <a:pPr algn="ctr"/>
                      <a:r>
                        <a:rPr lang="zh-CN" altLang="en-US" sz="1600" b="0" dirty="0">
                          <a:solidFill>
                            <a:schemeClr val="tx1"/>
                          </a:solidFill>
                          <a:latin typeface="方正兰亭超细黑简体" panose="02000000000000000000" pitchFamily="2" charset="-122"/>
                          <a:ea typeface="方正兰亭超细黑简体" panose="02000000000000000000" pitchFamily="2" charset="-122"/>
                        </a:rPr>
                        <a:t>评分项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zh-CN" altLang="en-US" sz="1600" b="0" dirty="0">
                          <a:solidFill>
                            <a:schemeClr val="tx1"/>
                          </a:solidFill>
                          <a:latin typeface="方正兰亭超细黑简体" panose="02000000000000000000" pitchFamily="2" charset="-122"/>
                          <a:ea typeface="方正兰亭超细黑简体" panose="02000000000000000000" pitchFamily="2" charset="-122"/>
                        </a:rPr>
                        <a:t>分值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522346">
                <a:tc>
                  <a:txBody>
                    <a:bodyPr/>
                    <a:lstStyle/>
                    <a:p>
                      <a:pPr algn="ctr"/>
                      <a:r>
                        <a:rPr lang="zh-CN" altLang="en-US" sz="1600" b="0" dirty="0">
                          <a:solidFill>
                            <a:schemeClr val="tx1"/>
                          </a:solidFill>
                          <a:latin typeface="方正兰亭超细黑简体" panose="02000000000000000000" pitchFamily="2" charset="-122"/>
                          <a:ea typeface="方正兰亭超细黑简体" panose="02000000000000000000" pitchFamily="2" charset="-122"/>
                        </a:rPr>
                        <a:t>样例分析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0" dirty="0">
                          <a:solidFill>
                            <a:schemeClr val="tx1"/>
                          </a:solidFill>
                          <a:latin typeface="方正兰亭超细黑简体" panose="02000000000000000000" pitchFamily="2" charset="-122"/>
                          <a:ea typeface="方正兰亭超细黑简体" panose="02000000000000000000" pitchFamily="2" charset="-122"/>
                        </a:rPr>
                        <a:t>30%</a:t>
                      </a:r>
                      <a:endParaRPr lang="zh-CN" altLang="en-US" sz="1600" b="0" dirty="0">
                        <a:solidFill>
                          <a:schemeClr val="tx1"/>
                        </a:solidFill>
                        <a:latin typeface="方正兰亭超细黑简体" panose="02000000000000000000" pitchFamily="2" charset="-122"/>
                        <a:ea typeface="方正兰亭超细黑简体" panose="02000000000000000000"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22346">
                <a:tc>
                  <a:txBody>
                    <a:bodyPr/>
                    <a:lstStyle/>
                    <a:p>
                      <a:pPr algn="ctr"/>
                      <a:r>
                        <a:rPr lang="zh-CN" altLang="en-US" sz="1600" b="0" dirty="0">
                          <a:solidFill>
                            <a:schemeClr val="tx1"/>
                          </a:solidFill>
                          <a:latin typeface="方正兰亭超细黑简体" panose="02000000000000000000" pitchFamily="2" charset="-122"/>
                          <a:ea typeface="方正兰亭超细黑简体" panose="02000000000000000000" pitchFamily="2" charset="-122"/>
                        </a:rPr>
                        <a:t>实验思路与代码流程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0" dirty="0">
                          <a:solidFill>
                            <a:schemeClr val="tx1"/>
                          </a:solidFill>
                          <a:latin typeface="方正兰亭超细黑简体" panose="02000000000000000000" pitchFamily="2" charset="-122"/>
                          <a:ea typeface="方正兰亭超细黑简体" panose="02000000000000000000" pitchFamily="2" charset="-122"/>
                        </a:rPr>
                        <a:t>30%</a:t>
                      </a:r>
                      <a:endParaRPr lang="zh-CN" altLang="en-US" sz="1600" b="0" dirty="0">
                        <a:solidFill>
                          <a:schemeClr val="tx1"/>
                        </a:solidFill>
                        <a:latin typeface="方正兰亭超细黑简体" panose="02000000000000000000" pitchFamily="2" charset="-122"/>
                        <a:ea typeface="方正兰亭超细黑简体" panose="02000000000000000000"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22346">
                <a:tc>
                  <a:txBody>
                    <a:bodyPr/>
                    <a:lstStyle/>
                    <a:p>
                      <a:pPr algn="ctr"/>
                      <a:r>
                        <a:rPr lang="zh-CN" altLang="en-US" sz="1600" b="0" dirty="0">
                          <a:solidFill>
                            <a:schemeClr val="tx1"/>
                          </a:solidFill>
                          <a:latin typeface="方正兰亭超细黑简体" panose="02000000000000000000" pitchFamily="2" charset="-122"/>
                          <a:ea typeface="方正兰亭超细黑简体" panose="02000000000000000000" pitchFamily="2" charset="-122"/>
                        </a:rPr>
                        <a:t>伪代码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0" dirty="0">
                          <a:solidFill>
                            <a:schemeClr val="tx1"/>
                          </a:solidFill>
                          <a:latin typeface="方正兰亭超细黑简体" panose="02000000000000000000" pitchFamily="2" charset="-122"/>
                          <a:ea typeface="方正兰亭超细黑简体" panose="02000000000000000000" pitchFamily="2" charset="-122"/>
                        </a:rPr>
                        <a:t>15%</a:t>
                      </a:r>
                      <a:endParaRPr lang="zh-CN" altLang="en-US" sz="1600" b="0" dirty="0">
                        <a:solidFill>
                          <a:schemeClr val="tx1"/>
                        </a:solidFill>
                        <a:latin typeface="方正兰亭超细黑简体" panose="02000000000000000000" pitchFamily="2" charset="-122"/>
                        <a:ea typeface="方正兰亭超细黑简体" panose="02000000000000000000"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522346">
                <a:tc>
                  <a:txBody>
                    <a:bodyPr/>
                    <a:lstStyle/>
                    <a:p>
                      <a:pPr algn="ctr"/>
                      <a:r>
                        <a:rPr lang="zh-CN" altLang="en-US" sz="1600" b="0" dirty="0">
                          <a:solidFill>
                            <a:schemeClr val="tx1"/>
                          </a:solidFill>
                          <a:latin typeface="方正兰亭超细黑简体" panose="02000000000000000000" pitchFamily="2" charset="-122"/>
                          <a:ea typeface="方正兰亭超细黑简体" panose="02000000000000000000" pitchFamily="2" charset="-122"/>
                        </a:rPr>
                        <a:t>问答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0" dirty="0">
                          <a:solidFill>
                            <a:schemeClr val="tx1"/>
                          </a:solidFill>
                          <a:latin typeface="方正兰亭超细黑简体" panose="02000000000000000000" pitchFamily="2" charset="-122"/>
                          <a:ea typeface="方正兰亭超细黑简体" panose="02000000000000000000" pitchFamily="2" charset="-122"/>
                        </a:rPr>
                        <a:t>15%</a:t>
                      </a:r>
                      <a:endParaRPr lang="zh-CN" altLang="en-US" sz="1600" b="0" dirty="0">
                        <a:solidFill>
                          <a:schemeClr val="tx1"/>
                        </a:solidFill>
                        <a:latin typeface="方正兰亭超细黑简体" panose="02000000000000000000" pitchFamily="2" charset="-122"/>
                        <a:ea typeface="方正兰亭超细黑简体" panose="02000000000000000000"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522346">
                <a:tc>
                  <a:txBody>
                    <a:bodyPr/>
                    <a:lstStyle/>
                    <a:p>
                      <a:pPr algn="ctr"/>
                      <a:r>
                        <a:rPr lang="zh-CN" altLang="en-US" sz="1600" b="0" dirty="0">
                          <a:solidFill>
                            <a:schemeClr val="tx1"/>
                          </a:solidFill>
                          <a:latin typeface="方正兰亭超细黑简体" panose="02000000000000000000" pitchFamily="2" charset="-122"/>
                          <a:ea typeface="方正兰亭超细黑简体" panose="02000000000000000000" pitchFamily="2" charset="-122"/>
                        </a:rPr>
                        <a:t>排版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0" dirty="0">
                          <a:solidFill>
                            <a:schemeClr val="tx1"/>
                          </a:solidFill>
                          <a:latin typeface="方正兰亭超细黑简体" panose="02000000000000000000" pitchFamily="2" charset="-122"/>
                          <a:ea typeface="方正兰亭超细黑简体" panose="02000000000000000000" pitchFamily="2" charset="-122"/>
                        </a:rPr>
                        <a:t>10%</a:t>
                      </a:r>
                      <a:endParaRPr lang="zh-CN" altLang="en-US" sz="1600" b="0" dirty="0">
                        <a:solidFill>
                          <a:schemeClr val="tx1"/>
                        </a:solidFill>
                        <a:latin typeface="方正兰亭超细黑简体" panose="02000000000000000000" pitchFamily="2" charset="-122"/>
                        <a:ea typeface="方正兰亭超细黑简体" panose="02000000000000000000"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86630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19985" y="1147898"/>
            <a:ext cx="8035769" cy="4401205"/>
          </a:xfrm>
          <a:prstGeom prst="rect">
            <a:avLst/>
          </a:prstGeom>
          <a:noFill/>
        </p:spPr>
        <p:txBody>
          <a:bodyPr wrap="square" rtlCol="0">
            <a:spAutoFit/>
          </a:bodyPr>
          <a:lstStyle/>
          <a:p>
            <a:r>
              <a:rPr lang="zh-CN" altLang="en-US" sz="2000" dirty="0">
                <a:latin typeface="方正兰亭超细黑简体" panose="02000000000000000000" pitchFamily="2" charset="-122"/>
                <a:ea typeface="方正兰亭超细黑简体" panose="02000000000000000000" pitchFamily="2" charset="-122"/>
              </a:rPr>
              <a:t>如果发现明显抄袭网上的代码但是没有标注引用，则等级无论原本多少统一降为</a:t>
            </a:r>
            <a:r>
              <a:rPr lang="en-US" altLang="zh-CN" sz="2000" dirty="0">
                <a:latin typeface="方正兰亭超细黑简体" panose="02000000000000000000" pitchFamily="2" charset="-122"/>
                <a:ea typeface="方正兰亭超细黑简体" panose="02000000000000000000" pitchFamily="2" charset="-122"/>
              </a:rPr>
              <a:t>D</a:t>
            </a:r>
            <a:r>
              <a:rPr lang="zh-CN" altLang="en-US" sz="2000" dirty="0">
                <a:latin typeface="方正兰亭超细黑简体" panose="02000000000000000000" pitchFamily="2" charset="-122"/>
                <a:ea typeface="方正兰亭超细黑简体" panose="02000000000000000000" pitchFamily="2" charset="-122"/>
              </a:rPr>
              <a:t>；</a:t>
            </a:r>
            <a:endParaRPr lang="en-US" altLang="zh-CN" sz="2000" dirty="0">
              <a:latin typeface="方正兰亭超细黑简体" panose="02000000000000000000" pitchFamily="2" charset="-122"/>
              <a:ea typeface="方正兰亭超细黑简体" panose="02000000000000000000" pitchFamily="2" charset="-122"/>
            </a:endParaRPr>
          </a:p>
          <a:p>
            <a:endParaRPr lang="en-US" altLang="zh-CN" sz="2000" dirty="0">
              <a:latin typeface="方正兰亭超细黑简体" panose="02000000000000000000" pitchFamily="2" charset="-122"/>
              <a:ea typeface="方正兰亭超细黑简体" panose="02000000000000000000" pitchFamily="2" charset="-122"/>
            </a:endParaRPr>
          </a:p>
          <a:p>
            <a:r>
              <a:rPr lang="zh-CN" altLang="en-US" sz="2000" dirty="0">
                <a:latin typeface="方正兰亭超细黑简体" panose="02000000000000000000" pitchFamily="2" charset="-122"/>
                <a:ea typeface="方正兰亭超细黑简体" panose="02000000000000000000" pitchFamily="2" charset="-122"/>
              </a:rPr>
              <a:t>如果发现抄袭往届师兄师姐的报告</a:t>
            </a:r>
            <a:r>
              <a:rPr lang="en-US" altLang="zh-CN" sz="2000" dirty="0">
                <a:latin typeface="方正兰亭超细黑简体" panose="02000000000000000000" pitchFamily="2" charset="-122"/>
                <a:ea typeface="方正兰亭超细黑简体" panose="02000000000000000000" pitchFamily="2" charset="-122"/>
              </a:rPr>
              <a:t>/</a:t>
            </a:r>
            <a:r>
              <a:rPr lang="zh-CN" altLang="en-US" sz="2000" dirty="0">
                <a:latin typeface="方正兰亭超细黑简体" panose="02000000000000000000" pitchFamily="2" charset="-122"/>
                <a:ea typeface="方正兰亭超细黑简体" panose="02000000000000000000" pitchFamily="2" charset="-122"/>
              </a:rPr>
              <a:t>代码，则报告直接零分；</a:t>
            </a:r>
            <a:endParaRPr lang="en-US" altLang="zh-CN" sz="2000" dirty="0">
              <a:latin typeface="方正兰亭超细黑简体" panose="02000000000000000000" pitchFamily="2" charset="-122"/>
              <a:ea typeface="方正兰亭超细黑简体" panose="02000000000000000000" pitchFamily="2" charset="-122"/>
            </a:endParaRPr>
          </a:p>
          <a:p>
            <a:endParaRPr lang="en-US" altLang="zh-CN" sz="2000" dirty="0">
              <a:latin typeface="方正兰亭超细黑简体" panose="02000000000000000000" pitchFamily="2" charset="-122"/>
              <a:ea typeface="方正兰亭超细黑简体" panose="02000000000000000000" pitchFamily="2" charset="-122"/>
            </a:endParaRPr>
          </a:p>
          <a:p>
            <a:r>
              <a:rPr lang="zh-CN" altLang="en-US" sz="2000" dirty="0">
                <a:latin typeface="方正兰亭超细黑简体" panose="02000000000000000000" pitchFamily="2" charset="-122"/>
                <a:ea typeface="方正兰亭超细黑简体" panose="02000000000000000000" pitchFamily="2" charset="-122"/>
              </a:rPr>
              <a:t>如果发现抄袭同学报告</a:t>
            </a:r>
            <a:r>
              <a:rPr lang="en-US" altLang="zh-CN" sz="2000" dirty="0">
                <a:latin typeface="方正兰亭超细黑简体" panose="02000000000000000000" pitchFamily="2" charset="-122"/>
                <a:ea typeface="方正兰亭超细黑简体" panose="02000000000000000000" pitchFamily="2" charset="-122"/>
              </a:rPr>
              <a:t>/</a:t>
            </a:r>
            <a:r>
              <a:rPr lang="zh-CN" altLang="en-US" sz="2000" dirty="0">
                <a:latin typeface="方正兰亭超细黑简体" panose="02000000000000000000" pitchFamily="2" charset="-122"/>
                <a:ea typeface="方正兰亭超细黑简体" panose="02000000000000000000" pitchFamily="2" charset="-122"/>
              </a:rPr>
              <a:t>代码，则双方均直接零分；</a:t>
            </a:r>
            <a:endParaRPr lang="en-US" altLang="zh-CN" sz="2000" dirty="0">
              <a:latin typeface="方正兰亭超细黑简体" panose="02000000000000000000" pitchFamily="2" charset="-122"/>
              <a:ea typeface="方正兰亭超细黑简体" panose="02000000000000000000" pitchFamily="2" charset="-122"/>
            </a:endParaRPr>
          </a:p>
          <a:p>
            <a:endParaRPr lang="en-US" altLang="zh-CN" sz="2000" dirty="0">
              <a:latin typeface="方正兰亭超细黑简体" panose="02000000000000000000" pitchFamily="2" charset="-122"/>
              <a:ea typeface="方正兰亭超细黑简体" panose="02000000000000000000" pitchFamily="2" charset="-122"/>
            </a:endParaRPr>
          </a:p>
          <a:p>
            <a:r>
              <a:rPr lang="en-US" altLang="zh-CN" sz="2000" b="1" dirty="0">
                <a:latin typeface="方正兰亭超细黑简体" panose="02000000000000000000" pitchFamily="2" charset="-122"/>
                <a:ea typeface="方正兰亭超细黑简体" panose="02000000000000000000" pitchFamily="2" charset="-122"/>
              </a:rPr>
              <a:t>PS. </a:t>
            </a:r>
            <a:r>
              <a:rPr lang="zh-CN" altLang="en-US" sz="2000" dirty="0">
                <a:latin typeface="方正兰亭超细黑简体" panose="02000000000000000000" pitchFamily="2" charset="-122"/>
                <a:ea typeface="方正兰亭超细黑简体" panose="02000000000000000000" pitchFamily="2" charset="-122"/>
              </a:rPr>
              <a:t>将抄袭单独拿出来说是为了引起大家的重视，我们对抄袭的态度还是很明确的，</a:t>
            </a:r>
            <a:r>
              <a:rPr lang="zh-CN" altLang="en-US" sz="2000" b="1" dirty="0">
                <a:solidFill>
                  <a:srgbClr val="FF0000"/>
                </a:solidFill>
                <a:latin typeface="方正兰亭超细黑简体" panose="02000000000000000000" pitchFamily="2" charset="-122"/>
                <a:ea typeface="方正兰亭超细黑简体" panose="02000000000000000000" pitchFamily="2" charset="-122"/>
              </a:rPr>
              <a:t>一经发现，按上述三条规矩办事，没有说情的余地</a:t>
            </a:r>
            <a:r>
              <a:rPr lang="zh-CN" altLang="en-US" sz="2000" dirty="0">
                <a:latin typeface="方正兰亭超细黑简体" panose="02000000000000000000" pitchFamily="2" charset="-122"/>
                <a:ea typeface="方正兰亭超细黑简体" panose="02000000000000000000" pitchFamily="2" charset="-122"/>
              </a:rPr>
              <a:t>，希望大家坚守原则，拒绝抄袭！</a:t>
            </a:r>
            <a:endParaRPr lang="en-US" altLang="zh-CN" sz="2000" dirty="0">
              <a:latin typeface="方正兰亭超细黑简体" panose="02000000000000000000" pitchFamily="2" charset="-122"/>
              <a:ea typeface="方正兰亭超细黑简体" panose="02000000000000000000" pitchFamily="2" charset="-122"/>
            </a:endParaRPr>
          </a:p>
          <a:p>
            <a:endParaRPr lang="en-US" altLang="zh-CN" sz="2000" dirty="0">
              <a:latin typeface="方正兰亭超细黑简体" panose="02000000000000000000" pitchFamily="2" charset="-122"/>
              <a:ea typeface="方正兰亭超细黑简体" panose="02000000000000000000" pitchFamily="2" charset="-122"/>
            </a:endParaRPr>
          </a:p>
          <a:p>
            <a:endParaRPr lang="en-US" altLang="zh-CN" sz="2000" dirty="0">
              <a:latin typeface="方正兰亭超细黑简体" panose="02000000000000000000" pitchFamily="2" charset="-122"/>
              <a:ea typeface="方正兰亭超细黑简体" panose="02000000000000000000" pitchFamily="2" charset="-122"/>
            </a:endParaRPr>
          </a:p>
          <a:p>
            <a:endParaRPr lang="en-US" altLang="zh-CN" sz="2000" dirty="0">
              <a:latin typeface="方正兰亭超细黑简体" panose="02000000000000000000" pitchFamily="2" charset="-122"/>
              <a:ea typeface="方正兰亭超细黑简体" panose="02000000000000000000" pitchFamily="2" charset="-122"/>
            </a:endParaRPr>
          </a:p>
          <a:p>
            <a:endParaRPr lang="zh-CN" altLang="en-US" sz="2000" dirty="0">
              <a:latin typeface="方正兰亭超细黑简体" panose="02000000000000000000" pitchFamily="2" charset="-122"/>
              <a:ea typeface="方正兰亭超细黑简体" panose="02000000000000000000" pitchFamily="2" charset="-122"/>
            </a:endParaRPr>
          </a:p>
        </p:txBody>
      </p:sp>
      <p:sp>
        <p:nvSpPr>
          <p:cNvPr id="5" name="文本框 4"/>
          <p:cNvSpPr txBox="1"/>
          <p:nvPr/>
        </p:nvSpPr>
        <p:spPr>
          <a:xfrm>
            <a:off x="3095346" y="247035"/>
            <a:ext cx="2765004" cy="584775"/>
          </a:xfrm>
          <a:prstGeom prst="rect">
            <a:avLst/>
          </a:prstGeom>
          <a:noFill/>
        </p:spPr>
        <p:txBody>
          <a:bodyPr wrap="square" rtlCol="0">
            <a:spAutoFit/>
          </a:bodyPr>
          <a:lstStyle/>
          <a:p>
            <a:pPr algn="ctr"/>
            <a:r>
              <a:rPr lang="zh-CN" altLang="en-US" sz="3200" dirty="0">
                <a:latin typeface="方正兰亭超细黑简体" panose="02000000000000000000" pitchFamily="2" charset="-122"/>
                <a:ea typeface="方正兰亭超细黑简体" panose="02000000000000000000" pitchFamily="2" charset="-122"/>
              </a:rPr>
              <a:t>抄袭怎么办</a:t>
            </a:r>
          </a:p>
        </p:txBody>
      </p:sp>
    </p:spTree>
    <p:extLst>
      <p:ext uri="{BB962C8B-B14F-4D97-AF65-F5344CB8AC3E}">
        <p14:creationId xmlns:p14="http://schemas.microsoft.com/office/powerpoint/2010/main" val="42587886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179166" y="247036"/>
            <a:ext cx="2765004" cy="954107"/>
          </a:xfrm>
          <a:prstGeom prst="rect">
            <a:avLst/>
          </a:prstGeom>
          <a:noFill/>
        </p:spPr>
        <p:txBody>
          <a:bodyPr wrap="square" rtlCol="0">
            <a:spAutoFit/>
          </a:bodyPr>
          <a:lstStyle/>
          <a:p>
            <a:pPr algn="ctr"/>
            <a:r>
              <a:rPr lang="zh-CN" altLang="en-US" sz="3200" dirty="0">
                <a:latin typeface="方正兰亭超细黑简体" panose="02000000000000000000" pitchFamily="2" charset="-122"/>
                <a:ea typeface="方正兰亭超细黑简体" panose="02000000000000000000" pitchFamily="2" charset="-122"/>
              </a:rPr>
              <a:t>课程安排</a:t>
            </a:r>
            <a:endParaRPr lang="en-US" altLang="zh-CN" sz="3200" dirty="0">
              <a:latin typeface="方正兰亭超细黑简体" panose="02000000000000000000" pitchFamily="2" charset="-122"/>
              <a:ea typeface="方正兰亭超细黑简体" panose="02000000000000000000" pitchFamily="2" charset="-122"/>
            </a:endParaRPr>
          </a:p>
          <a:p>
            <a:pPr algn="ctr"/>
            <a:r>
              <a:rPr lang="zh-CN" altLang="en-US" sz="2400" dirty="0">
                <a:latin typeface="方正兰亭超细黑简体" panose="02000000000000000000" pitchFamily="2" charset="-122"/>
                <a:ea typeface="方正兰亭超细黑简体" panose="02000000000000000000" pitchFamily="2" charset="-122"/>
              </a:rPr>
              <a:t>（前九周）</a:t>
            </a:r>
          </a:p>
        </p:txBody>
      </p:sp>
      <p:graphicFrame>
        <p:nvGraphicFramePr>
          <p:cNvPr id="7" name="表格 6"/>
          <p:cNvGraphicFramePr>
            <a:graphicFrameLocks noGrp="1"/>
          </p:cNvGraphicFramePr>
          <p:nvPr>
            <p:extLst>
              <p:ext uri="{D42A27DB-BD31-4B8C-83A1-F6EECF244321}">
                <p14:modId xmlns:p14="http://schemas.microsoft.com/office/powerpoint/2010/main" val="3662049782"/>
              </p:ext>
            </p:extLst>
          </p:nvPr>
        </p:nvGraphicFramePr>
        <p:xfrm>
          <a:off x="1478280" y="1377950"/>
          <a:ext cx="6096000" cy="33375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zh-CN" altLang="en-US" sz="1300" b="0" dirty="0">
                          <a:solidFill>
                            <a:schemeClr val="bg2">
                              <a:lumMod val="90000"/>
                            </a:schemeClr>
                          </a:solidFill>
                          <a:latin typeface="方正兰亭超细黑简体" panose="02000000000000000000" pitchFamily="2" charset="-122"/>
                          <a:ea typeface="方正兰亭超细黑简体" panose="02000000000000000000" pitchFamily="2" charset="-122"/>
                        </a:rPr>
                        <a:t>第</a:t>
                      </a:r>
                      <a:r>
                        <a:rPr lang="en-US" altLang="zh-CN" sz="1300" b="0" dirty="0">
                          <a:solidFill>
                            <a:schemeClr val="bg2">
                              <a:lumMod val="90000"/>
                            </a:schemeClr>
                          </a:solidFill>
                          <a:latin typeface="方正兰亭超细黑简体" panose="02000000000000000000" pitchFamily="2" charset="-122"/>
                          <a:ea typeface="方正兰亭超细黑简体" panose="02000000000000000000" pitchFamily="2" charset="-122"/>
                        </a:rPr>
                        <a:t>5</a:t>
                      </a:r>
                      <a:r>
                        <a:rPr lang="zh-CN" altLang="en-US" sz="1300" b="0" dirty="0">
                          <a:solidFill>
                            <a:schemeClr val="bg2">
                              <a:lumMod val="90000"/>
                            </a:schemeClr>
                          </a:solidFill>
                          <a:latin typeface="方正兰亭超细黑简体" panose="02000000000000000000" pitchFamily="2" charset="-122"/>
                          <a:ea typeface="方正兰亭超细黑简体" panose="02000000000000000000" pitchFamily="2" charset="-122"/>
                        </a:rPr>
                        <a:t>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300" b="0" dirty="0">
                          <a:solidFill>
                            <a:schemeClr val="bg2">
                              <a:lumMod val="90000"/>
                            </a:schemeClr>
                          </a:solidFill>
                          <a:latin typeface="方正兰亭超细黑简体" panose="02000000000000000000" pitchFamily="2" charset="-122"/>
                          <a:ea typeface="方正兰亭超细黑简体" panose="02000000000000000000" pitchFamily="2" charset="-122"/>
                        </a:rPr>
                        <a:t>配置实验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marL="0" algn="l" defTabSz="685800" rtl="0" eaLnBrk="1" latinLnBrk="0" hangingPunct="1"/>
                      <a:r>
                        <a:rPr lang="zh-CN" altLang="en-US" sz="1300" b="0" kern="1200" dirty="0">
                          <a:solidFill>
                            <a:schemeClr val="bg2">
                              <a:lumMod val="90000"/>
                            </a:schemeClr>
                          </a:solidFill>
                          <a:latin typeface="方正兰亭超细黑简体" panose="02000000000000000000" pitchFamily="2" charset="-122"/>
                          <a:ea typeface="方正兰亭超细黑简体" panose="02000000000000000000" pitchFamily="2" charset="-122"/>
                          <a:cs typeface="+mn-cs"/>
                        </a:rPr>
                        <a:t>第</a:t>
                      </a:r>
                      <a:r>
                        <a:rPr lang="en-US" altLang="zh-CN" sz="1300" b="0" kern="1200" dirty="0">
                          <a:solidFill>
                            <a:schemeClr val="bg2">
                              <a:lumMod val="90000"/>
                            </a:schemeClr>
                          </a:solidFill>
                          <a:latin typeface="方正兰亭超细黑简体" panose="02000000000000000000" pitchFamily="2" charset="-122"/>
                          <a:ea typeface="方正兰亭超细黑简体" panose="02000000000000000000" pitchFamily="2" charset="-122"/>
                          <a:cs typeface="+mn-cs"/>
                        </a:rPr>
                        <a:t>6</a:t>
                      </a:r>
                      <a:r>
                        <a:rPr lang="zh-CN" altLang="en-US" sz="1300" b="0" kern="1200" dirty="0">
                          <a:solidFill>
                            <a:schemeClr val="bg2">
                              <a:lumMod val="90000"/>
                            </a:schemeClr>
                          </a:solidFill>
                          <a:latin typeface="方正兰亭超细黑简体" panose="02000000000000000000" pitchFamily="2" charset="-122"/>
                          <a:ea typeface="方正兰亭超细黑简体" panose="02000000000000000000" pitchFamily="2" charset="-122"/>
                          <a:cs typeface="+mn-cs"/>
                        </a:rPr>
                        <a:t>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latinLnBrk="0" hangingPunct="1"/>
                      <a:r>
                        <a:rPr lang="zh-CN" altLang="en-US" sz="1300" b="0" kern="1200" dirty="0">
                          <a:solidFill>
                            <a:schemeClr val="bg2">
                              <a:lumMod val="90000"/>
                            </a:schemeClr>
                          </a:solidFill>
                          <a:latin typeface="方正兰亭超细黑简体" panose="02000000000000000000" pitchFamily="2" charset="-122"/>
                          <a:ea typeface="方正兰亭超细黑简体" panose="02000000000000000000" pitchFamily="2" charset="-122"/>
                          <a:cs typeface="+mn-cs"/>
                        </a:rPr>
                        <a:t>线程休眠与唤醒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marL="0" algn="l" defTabSz="685800" rtl="0" eaLnBrk="1" latinLnBrk="0" hangingPunct="1"/>
                      <a:r>
                        <a:rPr lang="zh-CN" altLang="en-US" sz="1300" b="0" kern="1200" dirty="0">
                          <a:solidFill>
                            <a:schemeClr val="bg2">
                              <a:lumMod val="90000"/>
                            </a:schemeClr>
                          </a:solidFill>
                          <a:latin typeface="方正兰亭超细黑简体" panose="02000000000000000000" pitchFamily="2" charset="-122"/>
                          <a:ea typeface="方正兰亭超细黑简体" panose="02000000000000000000" pitchFamily="2" charset="-122"/>
                          <a:cs typeface="+mn-cs"/>
                        </a:rPr>
                        <a:t>第</a:t>
                      </a:r>
                      <a:r>
                        <a:rPr lang="en-US" altLang="zh-CN" sz="1300" b="0" kern="1200" dirty="0">
                          <a:solidFill>
                            <a:schemeClr val="bg2">
                              <a:lumMod val="90000"/>
                            </a:schemeClr>
                          </a:solidFill>
                          <a:latin typeface="方正兰亭超细黑简体" panose="02000000000000000000" pitchFamily="2" charset="-122"/>
                          <a:ea typeface="方正兰亭超细黑简体" panose="02000000000000000000" pitchFamily="2" charset="-122"/>
                          <a:cs typeface="+mn-cs"/>
                        </a:rPr>
                        <a:t>7</a:t>
                      </a:r>
                      <a:r>
                        <a:rPr lang="zh-CN" altLang="en-US" sz="1300" b="0" kern="1200" dirty="0">
                          <a:solidFill>
                            <a:schemeClr val="bg2">
                              <a:lumMod val="90000"/>
                            </a:schemeClr>
                          </a:solidFill>
                          <a:latin typeface="方正兰亭超细黑简体" panose="02000000000000000000" pitchFamily="2" charset="-122"/>
                          <a:ea typeface="方正兰亭超细黑简体" panose="02000000000000000000" pitchFamily="2" charset="-122"/>
                          <a:cs typeface="+mn-cs"/>
                        </a:rPr>
                        <a:t>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latinLnBrk="0" hangingPunct="1"/>
                      <a:r>
                        <a:rPr lang="zh-CN" altLang="en-US" sz="1300" b="0" kern="1200" dirty="0">
                          <a:solidFill>
                            <a:schemeClr val="bg2">
                              <a:lumMod val="90000"/>
                            </a:schemeClr>
                          </a:solidFill>
                          <a:latin typeface="方正兰亭超细黑简体" panose="02000000000000000000" pitchFamily="2" charset="-122"/>
                          <a:ea typeface="方正兰亭超细黑简体" panose="02000000000000000000" pitchFamily="2" charset="-122"/>
                          <a:cs typeface="+mn-cs"/>
                        </a:rPr>
                        <a:t>答疑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r>
                        <a:rPr lang="zh-CN" altLang="en-US" sz="1300" b="0" dirty="0">
                          <a:solidFill>
                            <a:srgbClr val="FF0000"/>
                          </a:solidFill>
                          <a:latin typeface="方正兰亭超细黑简体" panose="02000000000000000000" pitchFamily="2" charset="-122"/>
                          <a:ea typeface="方正兰亭超细黑简体" panose="02000000000000000000" pitchFamily="2" charset="-122"/>
                        </a:rPr>
                        <a:t>第</a:t>
                      </a:r>
                      <a:r>
                        <a:rPr lang="en-US" altLang="zh-CN" sz="1300" b="0" dirty="0">
                          <a:solidFill>
                            <a:srgbClr val="FF0000"/>
                          </a:solidFill>
                          <a:latin typeface="方正兰亭超细黑简体" panose="02000000000000000000" pitchFamily="2" charset="-122"/>
                          <a:ea typeface="方正兰亭超细黑简体" panose="02000000000000000000" pitchFamily="2" charset="-122"/>
                        </a:rPr>
                        <a:t>8</a:t>
                      </a:r>
                      <a:r>
                        <a:rPr lang="zh-CN" altLang="en-US" sz="1300" b="0" dirty="0">
                          <a:solidFill>
                            <a:srgbClr val="FF0000"/>
                          </a:solidFill>
                          <a:latin typeface="方正兰亭超细黑简体" panose="02000000000000000000" pitchFamily="2" charset="-122"/>
                          <a:ea typeface="方正兰亭超细黑简体" panose="02000000000000000000" pitchFamily="2" charset="-122"/>
                        </a:rPr>
                        <a:t>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300" b="0" dirty="0">
                          <a:solidFill>
                            <a:srgbClr val="FF0000"/>
                          </a:solidFill>
                          <a:latin typeface="方正兰亭超细黑简体" panose="02000000000000000000" pitchFamily="2" charset="-122"/>
                          <a:ea typeface="方正兰亭超细黑简体" panose="02000000000000000000" pitchFamily="2" charset="-122"/>
                        </a:rPr>
                        <a:t>优先级抢占调度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r>
                        <a:rPr lang="zh-CN" altLang="en-US" sz="1300" b="0" dirty="0">
                          <a:solidFill>
                            <a:schemeClr val="tx1"/>
                          </a:solidFill>
                          <a:latin typeface="方正兰亭超细黑简体" panose="02000000000000000000" pitchFamily="2" charset="-122"/>
                          <a:ea typeface="方正兰亭超细黑简体" panose="02000000000000000000" pitchFamily="2" charset="-122"/>
                        </a:rPr>
                        <a:t>第</a:t>
                      </a:r>
                      <a:r>
                        <a:rPr lang="en-US" altLang="zh-CN" sz="1300" b="0" dirty="0">
                          <a:solidFill>
                            <a:schemeClr val="tx1"/>
                          </a:solidFill>
                          <a:latin typeface="方正兰亭超细黑简体" panose="02000000000000000000" pitchFamily="2" charset="-122"/>
                          <a:ea typeface="方正兰亭超细黑简体" panose="02000000000000000000" pitchFamily="2" charset="-122"/>
                        </a:rPr>
                        <a:t>9</a:t>
                      </a:r>
                      <a:r>
                        <a:rPr lang="zh-CN" altLang="en-US" sz="1300" b="0" dirty="0">
                          <a:solidFill>
                            <a:schemeClr val="tx1"/>
                          </a:solidFill>
                          <a:latin typeface="方正兰亭超细黑简体" panose="02000000000000000000" pitchFamily="2" charset="-122"/>
                          <a:ea typeface="方正兰亭超细黑简体" panose="02000000000000000000" pitchFamily="2" charset="-122"/>
                        </a:rPr>
                        <a:t>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300" b="0" dirty="0">
                          <a:solidFill>
                            <a:schemeClr val="tx1"/>
                          </a:solidFill>
                          <a:latin typeface="方正兰亭超细黑简体" panose="02000000000000000000" pitchFamily="2" charset="-122"/>
                          <a:ea typeface="方正兰亭超细黑简体" panose="02000000000000000000" pitchFamily="2" charset="-122"/>
                        </a:rPr>
                        <a:t>答疑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r>
                        <a:rPr lang="zh-CN" altLang="en-US" sz="1300" b="0" dirty="0">
                          <a:solidFill>
                            <a:schemeClr val="tx1"/>
                          </a:solidFill>
                          <a:latin typeface="方正兰亭超细黑简体" panose="02000000000000000000" pitchFamily="2" charset="-122"/>
                          <a:ea typeface="方正兰亭超细黑简体" panose="02000000000000000000" pitchFamily="2" charset="-122"/>
                        </a:rPr>
                        <a:t>第</a:t>
                      </a:r>
                      <a:r>
                        <a:rPr lang="en-US" altLang="zh-CN" sz="1300" b="0" dirty="0">
                          <a:solidFill>
                            <a:schemeClr val="tx1"/>
                          </a:solidFill>
                          <a:latin typeface="方正兰亭超细黑简体" panose="02000000000000000000" pitchFamily="2" charset="-122"/>
                          <a:ea typeface="方正兰亭超细黑简体" panose="02000000000000000000" pitchFamily="2" charset="-122"/>
                        </a:rPr>
                        <a:t>10</a:t>
                      </a:r>
                      <a:r>
                        <a:rPr lang="zh-CN" altLang="en-US" sz="1300" b="0" dirty="0">
                          <a:solidFill>
                            <a:schemeClr val="tx1"/>
                          </a:solidFill>
                          <a:latin typeface="方正兰亭超细黑简体" panose="02000000000000000000" pitchFamily="2" charset="-122"/>
                          <a:ea typeface="方正兰亭超细黑简体" panose="02000000000000000000" pitchFamily="2" charset="-122"/>
                        </a:rPr>
                        <a:t>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300" b="0" dirty="0">
                          <a:solidFill>
                            <a:schemeClr val="tx1"/>
                          </a:solidFill>
                          <a:latin typeface="方正兰亭超细黑简体" panose="02000000000000000000" pitchFamily="2" charset="-122"/>
                          <a:ea typeface="方正兰亭超细黑简体" panose="02000000000000000000" pitchFamily="2" charset="-122"/>
                        </a:rPr>
                        <a:t>优先级捐赠与反转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r>
                        <a:rPr lang="zh-CN" altLang="en-US" sz="1300" b="0" dirty="0">
                          <a:solidFill>
                            <a:schemeClr val="tx1"/>
                          </a:solidFill>
                          <a:latin typeface="方正兰亭超细黑简体" panose="02000000000000000000" pitchFamily="2" charset="-122"/>
                          <a:ea typeface="方正兰亭超细黑简体" panose="02000000000000000000" pitchFamily="2" charset="-122"/>
                        </a:rPr>
                        <a:t>第</a:t>
                      </a:r>
                      <a:r>
                        <a:rPr lang="en-US" altLang="zh-CN" sz="1300" b="0" dirty="0">
                          <a:solidFill>
                            <a:schemeClr val="tx1"/>
                          </a:solidFill>
                          <a:latin typeface="方正兰亭超细黑简体" panose="02000000000000000000" pitchFamily="2" charset="-122"/>
                          <a:ea typeface="方正兰亭超细黑简体" panose="02000000000000000000" pitchFamily="2" charset="-122"/>
                        </a:rPr>
                        <a:t>11</a:t>
                      </a:r>
                      <a:r>
                        <a:rPr lang="zh-CN" altLang="en-US" sz="1300" b="0" dirty="0">
                          <a:solidFill>
                            <a:schemeClr val="tx1"/>
                          </a:solidFill>
                          <a:latin typeface="方正兰亭超细黑简体" panose="02000000000000000000" pitchFamily="2" charset="-122"/>
                          <a:ea typeface="方正兰亭超细黑简体" panose="02000000000000000000" pitchFamily="2" charset="-122"/>
                        </a:rPr>
                        <a:t>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300" b="0" dirty="0">
                          <a:solidFill>
                            <a:schemeClr val="tx1"/>
                          </a:solidFill>
                          <a:latin typeface="方正兰亭超细黑简体" panose="02000000000000000000" pitchFamily="2" charset="-122"/>
                          <a:ea typeface="方正兰亭超细黑简体" panose="02000000000000000000" pitchFamily="2" charset="-122"/>
                        </a:rPr>
                        <a:t>答疑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r>
                        <a:rPr lang="zh-CN" altLang="en-US" sz="1300" b="0" dirty="0">
                          <a:solidFill>
                            <a:schemeClr val="tx1"/>
                          </a:solidFill>
                          <a:latin typeface="方正兰亭超细黑简体" panose="02000000000000000000" pitchFamily="2" charset="-122"/>
                          <a:ea typeface="方正兰亭超细黑简体" panose="02000000000000000000" pitchFamily="2" charset="-122"/>
                        </a:rPr>
                        <a:t>第</a:t>
                      </a:r>
                      <a:r>
                        <a:rPr lang="en-US" altLang="zh-CN" sz="1300" b="0" dirty="0">
                          <a:solidFill>
                            <a:schemeClr val="tx1"/>
                          </a:solidFill>
                          <a:latin typeface="方正兰亭超细黑简体" panose="02000000000000000000" pitchFamily="2" charset="-122"/>
                          <a:ea typeface="方正兰亭超细黑简体" panose="02000000000000000000" pitchFamily="2" charset="-122"/>
                        </a:rPr>
                        <a:t>12</a:t>
                      </a:r>
                      <a:r>
                        <a:rPr lang="zh-CN" altLang="en-US" sz="1300" b="0" dirty="0">
                          <a:solidFill>
                            <a:schemeClr val="tx1"/>
                          </a:solidFill>
                          <a:latin typeface="方正兰亭超细黑简体" panose="02000000000000000000" pitchFamily="2" charset="-122"/>
                          <a:ea typeface="方正兰亭超细黑简体" panose="02000000000000000000" pitchFamily="2" charset="-122"/>
                        </a:rPr>
                        <a:t>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300" b="0" dirty="0">
                          <a:solidFill>
                            <a:schemeClr val="tx1"/>
                          </a:solidFill>
                          <a:latin typeface="方正兰亭超细黑简体" panose="02000000000000000000" pitchFamily="2" charset="-122"/>
                          <a:ea typeface="方正兰亭超细黑简体" panose="02000000000000000000" pitchFamily="2" charset="-122"/>
                        </a:rPr>
                        <a:t>多级反馈调度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r>
                        <a:rPr lang="zh-CN" altLang="en-US" sz="1300" b="0" dirty="0">
                          <a:solidFill>
                            <a:schemeClr val="tx1"/>
                          </a:solidFill>
                          <a:latin typeface="方正兰亭超细黑简体" panose="02000000000000000000" pitchFamily="2" charset="-122"/>
                          <a:ea typeface="方正兰亭超细黑简体" panose="02000000000000000000" pitchFamily="2" charset="-122"/>
                        </a:rPr>
                        <a:t>第</a:t>
                      </a:r>
                      <a:r>
                        <a:rPr lang="en-US" altLang="zh-CN" sz="1300" b="0" dirty="0">
                          <a:solidFill>
                            <a:schemeClr val="tx1"/>
                          </a:solidFill>
                          <a:latin typeface="方正兰亭超细黑简体" panose="02000000000000000000" pitchFamily="2" charset="-122"/>
                          <a:ea typeface="方正兰亭超细黑简体" panose="02000000000000000000" pitchFamily="2" charset="-122"/>
                        </a:rPr>
                        <a:t>13</a:t>
                      </a:r>
                      <a:r>
                        <a:rPr lang="zh-CN" altLang="en-US" sz="1300" b="0" dirty="0">
                          <a:solidFill>
                            <a:schemeClr val="tx1"/>
                          </a:solidFill>
                          <a:latin typeface="方正兰亭超细黑简体" panose="02000000000000000000" pitchFamily="2" charset="-122"/>
                          <a:ea typeface="方正兰亭超细黑简体" panose="02000000000000000000" pitchFamily="2" charset="-122"/>
                        </a:rPr>
                        <a:t>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300" b="0" dirty="0">
                          <a:solidFill>
                            <a:schemeClr val="tx1"/>
                          </a:solidFill>
                          <a:latin typeface="方正兰亭超细黑简体" panose="02000000000000000000" pitchFamily="2" charset="-122"/>
                          <a:ea typeface="方正兰亭超细黑简体" panose="02000000000000000000" pitchFamily="2" charset="-122"/>
                        </a:rPr>
                        <a:t>答疑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615942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19985" y="703995"/>
            <a:ext cx="8035769" cy="424731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方正兰亭超细黑简体" panose="02000000000000000000" pitchFamily="2" charset="-122"/>
                <a:ea typeface="方正兰亭超细黑简体" panose="02000000000000000000" pitchFamily="2" charset="-122"/>
              </a:rPr>
              <a:t>验收的流程：</a:t>
            </a:r>
            <a:endParaRPr lang="en-US" altLang="zh-CN" sz="2000" dirty="0">
              <a:latin typeface="方正兰亭超细黑简体" panose="02000000000000000000" pitchFamily="2" charset="-122"/>
              <a:ea typeface="方正兰亭超细黑简体" panose="02000000000000000000" pitchFamily="2" charset="-122"/>
            </a:endParaRPr>
          </a:p>
          <a:p>
            <a:pPr>
              <a:lnSpc>
                <a:spcPct val="150000"/>
              </a:lnSpc>
            </a:pPr>
            <a:r>
              <a:rPr lang="en-US" altLang="zh-CN" sz="2000" dirty="0">
                <a:latin typeface="方正兰亭超细黑简体" panose="02000000000000000000" pitchFamily="2" charset="-122"/>
                <a:ea typeface="方正兰亭超细黑简体" panose="02000000000000000000" pitchFamily="2" charset="-122"/>
              </a:rPr>
              <a:t>1</a:t>
            </a:r>
            <a:r>
              <a:rPr lang="zh-CN" altLang="en-US" sz="2000" dirty="0">
                <a:latin typeface="方正兰亭超细黑简体" panose="02000000000000000000" pitchFamily="2" charset="-122"/>
                <a:ea typeface="方正兰亭超细黑简体" panose="02000000000000000000" pitchFamily="2" charset="-122"/>
              </a:rPr>
              <a:t>、展示实验结果；</a:t>
            </a:r>
            <a:r>
              <a:rPr lang="en-US" altLang="zh-CN" sz="2000" dirty="0">
                <a:latin typeface="方正兰亭超细黑简体" panose="02000000000000000000" pitchFamily="2" charset="-122"/>
                <a:ea typeface="方正兰亭超细黑简体" panose="02000000000000000000" pitchFamily="2" charset="-122"/>
              </a:rPr>
              <a:t> 2</a:t>
            </a:r>
            <a:r>
              <a:rPr lang="zh-CN" altLang="en-US" sz="2000" dirty="0">
                <a:latin typeface="方正兰亭超细黑简体" panose="02000000000000000000" pitchFamily="2" charset="-122"/>
                <a:ea typeface="方正兰亭超细黑简体" panose="02000000000000000000" pitchFamily="2" charset="-122"/>
              </a:rPr>
              <a:t>、解释实验原理； </a:t>
            </a:r>
            <a:endParaRPr lang="en-US" altLang="zh-CN" sz="2000" dirty="0">
              <a:latin typeface="方正兰亭超细黑简体" panose="02000000000000000000" pitchFamily="2" charset="-122"/>
              <a:ea typeface="方正兰亭超细黑简体" panose="02000000000000000000" pitchFamily="2" charset="-122"/>
            </a:endParaRPr>
          </a:p>
          <a:p>
            <a:pPr>
              <a:lnSpc>
                <a:spcPct val="150000"/>
              </a:lnSpc>
            </a:pPr>
            <a:r>
              <a:rPr lang="en-US" altLang="zh-CN" sz="2000" dirty="0">
                <a:latin typeface="方正兰亭超细黑简体" panose="02000000000000000000" pitchFamily="2" charset="-122"/>
                <a:ea typeface="方正兰亭超细黑简体" panose="02000000000000000000" pitchFamily="2" charset="-122"/>
              </a:rPr>
              <a:t>3</a:t>
            </a:r>
            <a:r>
              <a:rPr lang="zh-CN" altLang="en-US" sz="2000" dirty="0">
                <a:latin typeface="方正兰亭超细黑简体" panose="02000000000000000000" pitchFamily="2" charset="-122"/>
                <a:ea typeface="方正兰亭超细黑简体" panose="02000000000000000000" pitchFamily="2" charset="-122"/>
              </a:rPr>
              <a:t>、解释代码流程； </a:t>
            </a:r>
            <a:r>
              <a:rPr lang="en-US" altLang="zh-CN" sz="2000" dirty="0">
                <a:latin typeface="方正兰亭超细黑简体" panose="02000000000000000000" pitchFamily="2" charset="-122"/>
                <a:ea typeface="方正兰亭超细黑简体" panose="02000000000000000000" pitchFamily="2" charset="-122"/>
              </a:rPr>
              <a:t>4</a:t>
            </a:r>
            <a:r>
              <a:rPr lang="zh-CN" altLang="en-US" sz="2000" dirty="0">
                <a:latin typeface="方正兰亭超细黑简体" panose="02000000000000000000" pitchFamily="2" charset="-122"/>
                <a:ea typeface="方正兰亭超细黑简体" panose="02000000000000000000" pitchFamily="2" charset="-122"/>
              </a:rPr>
              <a:t>、提问一些问题；</a:t>
            </a:r>
            <a:endParaRPr lang="en-US" altLang="zh-CN" sz="2000" dirty="0">
              <a:latin typeface="方正兰亭超细黑简体" panose="02000000000000000000" pitchFamily="2" charset="-122"/>
              <a:ea typeface="方正兰亭超细黑简体" panose="02000000000000000000" pitchFamily="2" charset="-122"/>
            </a:endParaRPr>
          </a:p>
          <a:p>
            <a:pPr>
              <a:lnSpc>
                <a:spcPct val="150000"/>
              </a:lnSpc>
            </a:pPr>
            <a:r>
              <a:rPr lang="zh-CN" altLang="en-US" sz="2000" dirty="0">
                <a:latin typeface="方正兰亭超细黑简体" panose="02000000000000000000" pitchFamily="2" charset="-122"/>
                <a:ea typeface="方正兰亭超细黑简体" panose="02000000000000000000" pitchFamily="2" charset="-122"/>
              </a:rPr>
              <a:t>验收的平均时长为</a:t>
            </a:r>
            <a:r>
              <a:rPr lang="en-US" altLang="zh-CN" sz="2000" dirty="0">
                <a:latin typeface="方正兰亭超细黑简体" panose="02000000000000000000" pitchFamily="2" charset="-122"/>
                <a:ea typeface="方正兰亭超细黑简体" panose="02000000000000000000" pitchFamily="2" charset="-122"/>
              </a:rPr>
              <a:t>4-5</a:t>
            </a:r>
            <a:r>
              <a:rPr lang="zh-CN" altLang="en-US" sz="2000" dirty="0">
                <a:latin typeface="方正兰亭超细黑简体" panose="02000000000000000000" pitchFamily="2" charset="-122"/>
                <a:ea typeface="方正兰亭超细黑简体" panose="02000000000000000000" pitchFamily="2" charset="-122"/>
              </a:rPr>
              <a:t>分钟，要求言简意赅，准确清晰而又快速地阐述自己的答案；</a:t>
            </a:r>
            <a:endParaRPr lang="en-US" altLang="zh-CN" sz="2000" dirty="0">
              <a:latin typeface="方正兰亭超细黑简体" panose="02000000000000000000" pitchFamily="2" charset="-122"/>
              <a:ea typeface="方正兰亭超细黑简体" panose="02000000000000000000" pitchFamily="2" charset="-122"/>
            </a:endParaRPr>
          </a:p>
          <a:p>
            <a:pPr marL="342900" indent="-342900">
              <a:lnSpc>
                <a:spcPct val="150000"/>
              </a:lnSpc>
              <a:buFont typeface="Arial" panose="020B0604020202020204" pitchFamily="34" charset="0"/>
              <a:buChar char="•"/>
            </a:pPr>
            <a:r>
              <a:rPr lang="zh-CN" altLang="en-US" sz="2000" dirty="0">
                <a:latin typeface="方正兰亭超细黑简体" panose="02000000000000000000" pitchFamily="2" charset="-122"/>
                <a:ea typeface="方正兰亭超细黑简体" panose="02000000000000000000" pitchFamily="2" charset="-122"/>
              </a:rPr>
              <a:t>验收的评分标准：</a:t>
            </a:r>
            <a:endParaRPr lang="en-US" altLang="zh-CN" sz="2000" dirty="0">
              <a:latin typeface="方正兰亭超细黑简体" panose="02000000000000000000" pitchFamily="2" charset="-122"/>
              <a:ea typeface="方正兰亭超细黑简体" panose="02000000000000000000" pitchFamily="2" charset="-122"/>
            </a:endParaRPr>
          </a:p>
          <a:p>
            <a:pPr marL="342900" indent="-342900">
              <a:lnSpc>
                <a:spcPct val="150000"/>
              </a:lnSpc>
              <a:buFont typeface="Arial" panose="020B0604020202020204" pitchFamily="34" charset="0"/>
              <a:buChar char="•"/>
            </a:pPr>
            <a:r>
              <a:rPr lang="zh-CN" altLang="en-US" sz="2000" dirty="0">
                <a:latin typeface="方正兰亭超细黑简体" panose="02000000000000000000" pitchFamily="2" charset="-122"/>
                <a:ea typeface="方正兰亭超细黑简体" panose="02000000000000000000" pitchFamily="2" charset="-122"/>
              </a:rPr>
              <a:t>验收的目的在于验证是否抄袭，对于这次实验，仅包含通过与不通过两个级别，但是如果有特别优秀的情况，则根据验收的情况对实验报告的分数进行酌情加分。</a:t>
            </a:r>
            <a:endParaRPr lang="en-US" altLang="zh-CN" sz="2000" dirty="0">
              <a:latin typeface="方正兰亭超细黑简体" panose="02000000000000000000" pitchFamily="2" charset="-122"/>
              <a:ea typeface="方正兰亭超细黑简体" panose="02000000000000000000" pitchFamily="2" charset="-122"/>
            </a:endParaRPr>
          </a:p>
        </p:txBody>
      </p:sp>
      <p:sp>
        <p:nvSpPr>
          <p:cNvPr id="5" name="文本框 4"/>
          <p:cNvSpPr txBox="1"/>
          <p:nvPr/>
        </p:nvSpPr>
        <p:spPr>
          <a:xfrm>
            <a:off x="3095346" y="247036"/>
            <a:ext cx="2765004" cy="584775"/>
          </a:xfrm>
          <a:prstGeom prst="rect">
            <a:avLst/>
          </a:prstGeom>
          <a:noFill/>
        </p:spPr>
        <p:txBody>
          <a:bodyPr wrap="square" rtlCol="0">
            <a:spAutoFit/>
          </a:bodyPr>
          <a:lstStyle/>
          <a:p>
            <a:pPr algn="ctr"/>
            <a:r>
              <a:rPr lang="zh-CN" altLang="en-US" sz="3200" dirty="0">
                <a:latin typeface="方正兰亭超细黑简体" panose="02000000000000000000" pitchFamily="2" charset="-122"/>
                <a:ea typeface="方正兰亭超细黑简体" panose="02000000000000000000" pitchFamily="2" charset="-122"/>
              </a:rPr>
              <a:t>验收说明</a:t>
            </a:r>
          </a:p>
        </p:txBody>
      </p:sp>
    </p:spTree>
    <p:extLst>
      <p:ext uri="{BB962C8B-B14F-4D97-AF65-F5344CB8AC3E}">
        <p14:creationId xmlns:p14="http://schemas.microsoft.com/office/powerpoint/2010/main" val="24313866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19985" y="1163138"/>
            <a:ext cx="8035769" cy="326961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方正兰亭超细黑简体" panose="02000000000000000000" pitchFamily="2" charset="-122"/>
                <a:ea typeface="方正兰亭超细黑简体" panose="02000000000000000000" pitchFamily="2" charset="-122"/>
              </a:rPr>
              <a:t>关于补验收：</a:t>
            </a:r>
            <a:endParaRPr lang="en-US" altLang="zh-CN" sz="2000" dirty="0">
              <a:latin typeface="方正兰亭超细黑简体" panose="02000000000000000000" pitchFamily="2" charset="-122"/>
              <a:ea typeface="方正兰亭超细黑简体" panose="02000000000000000000" pitchFamily="2" charset="-122"/>
            </a:endParaRPr>
          </a:p>
          <a:p>
            <a:pPr marL="342900" indent="-342900">
              <a:lnSpc>
                <a:spcPct val="150000"/>
              </a:lnSpc>
              <a:buFont typeface="Arial" panose="020B0604020202020204" pitchFamily="34" charset="0"/>
              <a:buChar char="•"/>
            </a:pPr>
            <a:r>
              <a:rPr lang="zh-CN" altLang="en-US" sz="2000" dirty="0">
                <a:latin typeface="方正兰亭超细黑简体" panose="02000000000000000000" pitchFamily="2" charset="-122"/>
                <a:ea typeface="方正兰亭超细黑简体" panose="02000000000000000000" pitchFamily="2" charset="-122"/>
              </a:rPr>
              <a:t>如果验收并没有通过，或者未完成实验，之后的所有课时都可以补验收，前提是不会影响到正常课程安排。</a:t>
            </a:r>
            <a:endParaRPr lang="en-US" altLang="zh-CN" sz="2000" dirty="0">
              <a:latin typeface="方正兰亭超细黑简体" panose="02000000000000000000" pitchFamily="2" charset="-122"/>
              <a:ea typeface="方正兰亭超细黑简体" panose="02000000000000000000" pitchFamily="2" charset="-122"/>
            </a:endParaRPr>
          </a:p>
          <a:p>
            <a:pPr marL="342900" indent="-342900">
              <a:lnSpc>
                <a:spcPct val="150000"/>
              </a:lnSpc>
              <a:buFont typeface="Arial" panose="020B0604020202020204" pitchFamily="34" charset="0"/>
              <a:buChar char="•"/>
            </a:pPr>
            <a:r>
              <a:rPr lang="zh-CN" altLang="en-US" sz="2000" dirty="0">
                <a:latin typeface="方正兰亭超细黑简体" panose="02000000000000000000" pitchFamily="2" charset="-122"/>
                <a:ea typeface="方正兰亭超细黑简体" panose="02000000000000000000" pitchFamily="2" charset="-122"/>
              </a:rPr>
              <a:t>补验收会影响最终该次实验的得分。</a:t>
            </a:r>
            <a:endParaRPr lang="en-US" altLang="zh-CN" sz="2000" dirty="0">
              <a:latin typeface="方正兰亭超细黑简体" panose="02000000000000000000" pitchFamily="2" charset="-122"/>
              <a:ea typeface="方正兰亭超细黑简体" panose="02000000000000000000" pitchFamily="2" charset="-122"/>
            </a:endParaRPr>
          </a:p>
          <a:p>
            <a:pPr marL="342900" indent="-342900">
              <a:lnSpc>
                <a:spcPct val="150000"/>
              </a:lnSpc>
              <a:buFont typeface="Arial" panose="020B0604020202020204" pitchFamily="34" charset="0"/>
              <a:buChar char="•"/>
            </a:pPr>
            <a:endParaRPr lang="en-US" altLang="zh-CN" sz="2000" dirty="0">
              <a:latin typeface="方正兰亭超细黑简体" panose="02000000000000000000" pitchFamily="2" charset="-122"/>
              <a:ea typeface="方正兰亭超细黑简体" panose="02000000000000000000" pitchFamily="2" charset="-122"/>
            </a:endParaRPr>
          </a:p>
          <a:p>
            <a:pPr marL="342900" indent="-342900">
              <a:lnSpc>
                <a:spcPct val="150000"/>
              </a:lnSpc>
              <a:buFont typeface="Arial" panose="020B0604020202020204" pitchFamily="34" charset="0"/>
              <a:buChar char="•"/>
            </a:pPr>
            <a:r>
              <a:rPr lang="zh-CN" altLang="en-US" sz="2000" dirty="0">
                <a:latin typeface="方正兰亭超细黑简体" panose="02000000000000000000" pitchFamily="2" charset="-122"/>
                <a:ea typeface="方正兰亭超细黑简体" panose="02000000000000000000" pitchFamily="2" charset="-122"/>
              </a:rPr>
              <a:t>验收期间，不要找 </a:t>
            </a:r>
            <a:r>
              <a:rPr lang="en-US" altLang="zh-CN" sz="2000" dirty="0">
                <a:latin typeface="方正兰亭超细黑简体" panose="02000000000000000000" pitchFamily="2" charset="-122"/>
                <a:ea typeface="方正兰亭超细黑简体" panose="02000000000000000000" pitchFamily="2" charset="-122"/>
              </a:rPr>
              <a:t>TA </a:t>
            </a:r>
            <a:r>
              <a:rPr lang="zh-CN" altLang="en-US" sz="2000" dirty="0">
                <a:latin typeface="方正兰亭超细黑简体" panose="02000000000000000000" pitchFamily="2" charset="-122"/>
                <a:ea typeface="方正兰亭超细黑简体" panose="02000000000000000000" pitchFamily="2" charset="-122"/>
              </a:rPr>
              <a:t>询问问题，避免耽搁验收进度，有问题私下再问，利用好答疑课的当面交流问题机会。</a:t>
            </a:r>
            <a:endParaRPr lang="en-US" altLang="zh-CN" sz="2000" dirty="0">
              <a:latin typeface="方正兰亭超细黑简体" panose="02000000000000000000" pitchFamily="2" charset="-122"/>
              <a:ea typeface="方正兰亭超细黑简体" panose="02000000000000000000" pitchFamily="2" charset="-122"/>
            </a:endParaRPr>
          </a:p>
        </p:txBody>
      </p:sp>
      <p:sp>
        <p:nvSpPr>
          <p:cNvPr id="5" name="文本框 4"/>
          <p:cNvSpPr txBox="1"/>
          <p:nvPr/>
        </p:nvSpPr>
        <p:spPr>
          <a:xfrm>
            <a:off x="3095346" y="247036"/>
            <a:ext cx="2765004" cy="584775"/>
          </a:xfrm>
          <a:prstGeom prst="rect">
            <a:avLst/>
          </a:prstGeom>
          <a:noFill/>
        </p:spPr>
        <p:txBody>
          <a:bodyPr wrap="square" rtlCol="0">
            <a:spAutoFit/>
          </a:bodyPr>
          <a:lstStyle/>
          <a:p>
            <a:pPr algn="ctr"/>
            <a:r>
              <a:rPr lang="zh-CN" altLang="en-US" sz="3200" dirty="0">
                <a:latin typeface="方正兰亭超细黑简体" panose="02000000000000000000" pitchFamily="2" charset="-122"/>
                <a:ea typeface="方正兰亭超细黑简体" panose="02000000000000000000" pitchFamily="2" charset="-122"/>
              </a:rPr>
              <a:t>验收说明</a:t>
            </a:r>
          </a:p>
        </p:txBody>
      </p:sp>
    </p:spTree>
    <p:extLst>
      <p:ext uri="{BB962C8B-B14F-4D97-AF65-F5344CB8AC3E}">
        <p14:creationId xmlns:p14="http://schemas.microsoft.com/office/powerpoint/2010/main" val="14884952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等腰三角形 7"/>
          <p:cNvSpPr/>
          <p:nvPr/>
        </p:nvSpPr>
        <p:spPr>
          <a:xfrm rot="900000">
            <a:off x="1356941" y="-1297815"/>
            <a:ext cx="6896764" cy="5945486"/>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方正兰亭细黑_GBK" panose="02000000000000000000" pitchFamily="2" charset="-122"/>
            </a:endParaRPr>
          </a:p>
        </p:txBody>
      </p:sp>
      <p:sp>
        <p:nvSpPr>
          <p:cNvPr id="9" name="等腰三角形 8"/>
          <p:cNvSpPr/>
          <p:nvPr/>
        </p:nvSpPr>
        <p:spPr>
          <a:xfrm rot="18900000">
            <a:off x="476376" y="-1297815"/>
            <a:ext cx="6896764" cy="5945486"/>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方正兰亭细黑_GBK" panose="02000000000000000000" pitchFamily="2" charset="-122"/>
            </a:endParaRPr>
          </a:p>
        </p:txBody>
      </p:sp>
      <p:sp>
        <p:nvSpPr>
          <p:cNvPr id="14" name="文本框 13"/>
          <p:cNvSpPr txBox="1"/>
          <p:nvPr/>
        </p:nvSpPr>
        <p:spPr>
          <a:xfrm>
            <a:off x="7621" y="2066851"/>
            <a:ext cx="9136380" cy="1015663"/>
          </a:xfrm>
          <a:prstGeom prst="rect">
            <a:avLst/>
          </a:prstGeom>
          <a:noFill/>
        </p:spPr>
        <p:txBody>
          <a:bodyPr wrap="square" rtlCol="0">
            <a:spAutoFit/>
          </a:bodyPr>
          <a:lstStyle/>
          <a:p>
            <a:pPr algn="ctr"/>
            <a:r>
              <a:rPr lang="en-US" altLang="zh-CN" sz="6000" dirty="0">
                <a:latin typeface="方正兰亭超细黑简体" panose="02000000000000000000" pitchFamily="2" charset="-122"/>
                <a:ea typeface="方正兰亭超细黑简体" panose="02000000000000000000" pitchFamily="2" charset="-122"/>
              </a:rPr>
              <a:t>THANKS</a:t>
            </a:r>
            <a:endParaRPr lang="zh-CN" altLang="en-US" sz="6000" dirty="0">
              <a:latin typeface="方正兰亭超细黑简体" panose="02000000000000000000" pitchFamily="2" charset="-122"/>
              <a:ea typeface="方正兰亭超细黑简体" panose="02000000000000000000" pitchFamily="2" charset="-122"/>
            </a:endParaRPr>
          </a:p>
        </p:txBody>
      </p:sp>
    </p:spTree>
    <p:extLst>
      <p:ext uri="{BB962C8B-B14F-4D97-AF65-F5344CB8AC3E}">
        <p14:creationId xmlns:p14="http://schemas.microsoft.com/office/powerpoint/2010/main" val="36771495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1" y="224685"/>
            <a:ext cx="7886700" cy="581562"/>
          </a:xfrm>
        </p:spPr>
        <p:txBody>
          <a:bodyPr>
            <a:normAutofit/>
          </a:bodyPr>
          <a:lstStyle/>
          <a:p>
            <a:r>
              <a:rPr lang="zh-CN" altLang="en-US" sz="3200" dirty="0"/>
              <a:t>上周问题总结</a:t>
            </a:r>
          </a:p>
        </p:txBody>
      </p:sp>
      <p:sp>
        <p:nvSpPr>
          <p:cNvPr id="3" name="内容占位符 2"/>
          <p:cNvSpPr>
            <a:spLocks noGrp="1"/>
          </p:cNvSpPr>
          <p:nvPr>
            <p:ph idx="1"/>
          </p:nvPr>
        </p:nvSpPr>
        <p:spPr>
          <a:xfrm>
            <a:off x="628651" y="816079"/>
            <a:ext cx="7886700" cy="3746090"/>
          </a:xfrm>
        </p:spPr>
        <p:txBody>
          <a:bodyPr/>
          <a:lstStyle/>
          <a:p>
            <a:r>
              <a:rPr lang="en-US" altLang="zh-CN" dirty="0" err="1"/>
              <a:t>thread_init</a:t>
            </a:r>
            <a:r>
              <a:rPr lang="en-US" altLang="zh-CN" dirty="0"/>
              <a:t>,</a:t>
            </a:r>
            <a:r>
              <a:rPr lang="zh-CN" altLang="en-US" dirty="0"/>
              <a:t> </a:t>
            </a:r>
            <a:r>
              <a:rPr lang="en-US" altLang="zh-CN" dirty="0" err="1"/>
              <a:t>init_thread</a:t>
            </a:r>
            <a:r>
              <a:rPr lang="en-US" altLang="zh-CN" dirty="0"/>
              <a:t>,</a:t>
            </a:r>
            <a:r>
              <a:rPr lang="zh-CN" altLang="en-US" dirty="0"/>
              <a:t> </a:t>
            </a:r>
            <a:r>
              <a:rPr lang="en-US" altLang="zh-CN" dirty="0" err="1"/>
              <a:t>thread_create</a:t>
            </a:r>
            <a:r>
              <a:rPr lang="en-US" altLang="zh-CN" dirty="0"/>
              <a:t>, </a:t>
            </a:r>
            <a:r>
              <a:rPr lang="en-US" altLang="zh-CN" dirty="0" err="1"/>
              <a:t>thread_start</a:t>
            </a:r>
            <a:endParaRPr lang="zh-CN" altLang="en-US" dirty="0"/>
          </a:p>
        </p:txBody>
      </p:sp>
      <p:pic>
        <p:nvPicPr>
          <p:cNvPr id="5" name="图片 4"/>
          <p:cNvPicPr>
            <a:picLocks noChangeAspect="1"/>
          </p:cNvPicPr>
          <p:nvPr/>
        </p:nvPicPr>
        <p:blipFill>
          <a:blip r:embed="rId2"/>
          <a:stretch>
            <a:fillRect/>
          </a:stretch>
        </p:blipFill>
        <p:spPr>
          <a:xfrm>
            <a:off x="177730" y="1240590"/>
            <a:ext cx="4394271" cy="3675539"/>
          </a:xfrm>
          <a:prstGeom prst="rect">
            <a:avLst/>
          </a:prstGeom>
        </p:spPr>
      </p:pic>
      <p:pic>
        <p:nvPicPr>
          <p:cNvPr id="6" name="图片 5"/>
          <p:cNvPicPr>
            <a:picLocks noChangeAspect="1"/>
          </p:cNvPicPr>
          <p:nvPr/>
        </p:nvPicPr>
        <p:blipFill>
          <a:blip r:embed="rId3"/>
          <a:stretch>
            <a:fillRect/>
          </a:stretch>
        </p:blipFill>
        <p:spPr>
          <a:xfrm>
            <a:off x="4644003" y="1964073"/>
            <a:ext cx="4371429" cy="2228571"/>
          </a:xfrm>
          <a:prstGeom prst="rect">
            <a:avLst/>
          </a:prstGeom>
        </p:spPr>
      </p:pic>
    </p:spTree>
    <p:extLst>
      <p:ext uri="{BB962C8B-B14F-4D97-AF65-F5344CB8AC3E}">
        <p14:creationId xmlns:p14="http://schemas.microsoft.com/office/powerpoint/2010/main" val="364759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1" y="224685"/>
            <a:ext cx="7886700" cy="581562"/>
          </a:xfrm>
        </p:spPr>
        <p:txBody>
          <a:bodyPr>
            <a:normAutofit/>
          </a:bodyPr>
          <a:lstStyle/>
          <a:p>
            <a:r>
              <a:rPr lang="zh-CN" altLang="en-US" sz="3200" dirty="0"/>
              <a:t>上周问题总结</a:t>
            </a:r>
          </a:p>
        </p:txBody>
      </p:sp>
      <p:sp>
        <p:nvSpPr>
          <p:cNvPr id="3" name="内容占位符 2"/>
          <p:cNvSpPr>
            <a:spLocks noGrp="1"/>
          </p:cNvSpPr>
          <p:nvPr>
            <p:ph idx="1"/>
          </p:nvPr>
        </p:nvSpPr>
        <p:spPr>
          <a:xfrm>
            <a:off x="628651" y="816079"/>
            <a:ext cx="7886700" cy="3746090"/>
          </a:xfrm>
        </p:spPr>
        <p:txBody>
          <a:bodyPr/>
          <a:lstStyle/>
          <a:p>
            <a:r>
              <a:rPr lang="en-US" altLang="zh-CN" dirty="0" err="1"/>
              <a:t>thread_init</a:t>
            </a:r>
            <a:r>
              <a:rPr lang="en-US" altLang="zh-CN" dirty="0"/>
              <a:t>,</a:t>
            </a:r>
            <a:r>
              <a:rPr lang="zh-CN" altLang="en-US" dirty="0"/>
              <a:t> </a:t>
            </a:r>
            <a:r>
              <a:rPr lang="en-US" altLang="zh-CN" dirty="0" err="1"/>
              <a:t>init_thread</a:t>
            </a:r>
            <a:r>
              <a:rPr lang="en-US" altLang="zh-CN" dirty="0"/>
              <a:t>,</a:t>
            </a:r>
            <a:r>
              <a:rPr lang="zh-CN" altLang="en-US" dirty="0"/>
              <a:t> </a:t>
            </a:r>
            <a:r>
              <a:rPr lang="en-US" altLang="zh-CN" dirty="0" err="1"/>
              <a:t>thread_create</a:t>
            </a:r>
            <a:r>
              <a:rPr lang="en-US" altLang="zh-CN" dirty="0"/>
              <a:t>, </a:t>
            </a:r>
            <a:r>
              <a:rPr lang="en-US" altLang="zh-CN" dirty="0" err="1"/>
              <a:t>thread_start</a:t>
            </a:r>
            <a:endParaRPr lang="zh-CN" altLang="en-US" dirty="0"/>
          </a:p>
        </p:txBody>
      </p:sp>
      <p:pic>
        <p:nvPicPr>
          <p:cNvPr id="8" name="图片 7"/>
          <p:cNvPicPr>
            <a:picLocks noChangeAspect="1"/>
          </p:cNvPicPr>
          <p:nvPr/>
        </p:nvPicPr>
        <p:blipFill>
          <a:blip r:embed="rId2"/>
          <a:stretch>
            <a:fillRect/>
          </a:stretch>
        </p:blipFill>
        <p:spPr>
          <a:xfrm>
            <a:off x="1688230" y="2423184"/>
            <a:ext cx="2995513" cy="2458745"/>
          </a:xfrm>
          <a:prstGeom prst="rect">
            <a:avLst/>
          </a:prstGeom>
        </p:spPr>
      </p:pic>
      <p:pic>
        <p:nvPicPr>
          <p:cNvPr id="9" name="图片 8"/>
          <p:cNvPicPr>
            <a:picLocks noChangeAspect="1"/>
          </p:cNvPicPr>
          <p:nvPr/>
        </p:nvPicPr>
        <p:blipFill>
          <a:blip r:embed="rId3"/>
          <a:stretch>
            <a:fillRect/>
          </a:stretch>
        </p:blipFill>
        <p:spPr>
          <a:xfrm>
            <a:off x="5035400" y="3380715"/>
            <a:ext cx="2210974" cy="543682"/>
          </a:xfrm>
          <a:prstGeom prst="rect">
            <a:avLst/>
          </a:prstGeom>
        </p:spPr>
      </p:pic>
      <p:pic>
        <p:nvPicPr>
          <p:cNvPr id="10" name="图片 9"/>
          <p:cNvPicPr>
            <a:picLocks noChangeAspect="1"/>
          </p:cNvPicPr>
          <p:nvPr/>
        </p:nvPicPr>
        <p:blipFill>
          <a:blip r:embed="rId4"/>
          <a:stretch>
            <a:fillRect/>
          </a:stretch>
        </p:blipFill>
        <p:spPr>
          <a:xfrm>
            <a:off x="766303" y="1234161"/>
            <a:ext cx="7355755" cy="1050822"/>
          </a:xfrm>
          <a:prstGeom prst="rect">
            <a:avLst/>
          </a:prstGeom>
        </p:spPr>
      </p:pic>
    </p:spTree>
    <p:extLst>
      <p:ext uri="{BB962C8B-B14F-4D97-AF65-F5344CB8AC3E}">
        <p14:creationId xmlns:p14="http://schemas.microsoft.com/office/powerpoint/2010/main" val="825323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1" y="224685"/>
            <a:ext cx="7886700" cy="581562"/>
          </a:xfrm>
        </p:spPr>
        <p:txBody>
          <a:bodyPr>
            <a:normAutofit/>
          </a:bodyPr>
          <a:lstStyle/>
          <a:p>
            <a:r>
              <a:rPr lang="zh-CN" altLang="en-US" sz="3200" dirty="0"/>
              <a:t>上周问题总结</a:t>
            </a:r>
          </a:p>
        </p:txBody>
      </p:sp>
      <p:sp>
        <p:nvSpPr>
          <p:cNvPr id="3" name="内容占位符 2"/>
          <p:cNvSpPr>
            <a:spLocks noGrp="1"/>
          </p:cNvSpPr>
          <p:nvPr>
            <p:ph idx="1"/>
          </p:nvPr>
        </p:nvSpPr>
        <p:spPr>
          <a:xfrm>
            <a:off x="628651" y="816079"/>
            <a:ext cx="7886700" cy="3746090"/>
          </a:xfrm>
        </p:spPr>
        <p:txBody>
          <a:bodyPr/>
          <a:lstStyle/>
          <a:p>
            <a:r>
              <a:rPr lang="en-US" altLang="zh-CN" dirty="0" err="1"/>
              <a:t>thread_init</a:t>
            </a:r>
            <a:r>
              <a:rPr lang="en-US" altLang="zh-CN" dirty="0"/>
              <a:t>,</a:t>
            </a:r>
            <a:r>
              <a:rPr lang="zh-CN" altLang="en-US" dirty="0"/>
              <a:t> </a:t>
            </a:r>
            <a:r>
              <a:rPr lang="en-US" altLang="zh-CN" dirty="0" err="1"/>
              <a:t>init_thread</a:t>
            </a:r>
            <a:r>
              <a:rPr lang="en-US" altLang="zh-CN" dirty="0"/>
              <a:t>,</a:t>
            </a:r>
            <a:r>
              <a:rPr lang="zh-CN" altLang="en-US" dirty="0"/>
              <a:t> </a:t>
            </a:r>
            <a:r>
              <a:rPr lang="en-US" altLang="zh-CN" dirty="0" err="1"/>
              <a:t>thread_create</a:t>
            </a:r>
            <a:r>
              <a:rPr lang="en-US" altLang="zh-CN" dirty="0"/>
              <a:t>, </a:t>
            </a:r>
            <a:r>
              <a:rPr lang="en-US" altLang="zh-CN" dirty="0" err="1"/>
              <a:t>thread_start</a:t>
            </a:r>
            <a:endParaRPr lang="zh-CN" altLang="en-US" dirty="0"/>
          </a:p>
        </p:txBody>
      </p:sp>
      <p:pic>
        <p:nvPicPr>
          <p:cNvPr id="6" name="图片 5"/>
          <p:cNvPicPr>
            <a:picLocks noChangeAspect="1"/>
          </p:cNvPicPr>
          <p:nvPr/>
        </p:nvPicPr>
        <p:blipFill>
          <a:blip r:embed="rId2"/>
          <a:stretch>
            <a:fillRect/>
          </a:stretch>
        </p:blipFill>
        <p:spPr>
          <a:xfrm>
            <a:off x="1521623" y="1235362"/>
            <a:ext cx="5852571" cy="3336639"/>
          </a:xfrm>
          <a:prstGeom prst="rect">
            <a:avLst/>
          </a:prstGeom>
        </p:spPr>
      </p:pic>
    </p:spTree>
    <p:extLst>
      <p:ext uri="{BB962C8B-B14F-4D97-AF65-F5344CB8AC3E}">
        <p14:creationId xmlns:p14="http://schemas.microsoft.com/office/powerpoint/2010/main" val="35551906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1" y="224685"/>
            <a:ext cx="7886700" cy="581562"/>
          </a:xfrm>
        </p:spPr>
        <p:txBody>
          <a:bodyPr>
            <a:normAutofit/>
          </a:bodyPr>
          <a:lstStyle/>
          <a:p>
            <a:r>
              <a:rPr lang="zh-CN" altLang="en-US" sz="3200" dirty="0"/>
              <a:t>上周问题总结</a:t>
            </a:r>
          </a:p>
        </p:txBody>
      </p:sp>
      <p:sp>
        <p:nvSpPr>
          <p:cNvPr id="3" name="内容占位符 2"/>
          <p:cNvSpPr>
            <a:spLocks noGrp="1"/>
          </p:cNvSpPr>
          <p:nvPr>
            <p:ph idx="1"/>
          </p:nvPr>
        </p:nvSpPr>
        <p:spPr>
          <a:xfrm>
            <a:off x="628651" y="816078"/>
            <a:ext cx="7886700" cy="4424515"/>
          </a:xfrm>
        </p:spPr>
        <p:txBody>
          <a:bodyPr>
            <a:normAutofit fontScale="92500" lnSpcReduction="20000"/>
          </a:bodyPr>
          <a:lstStyle/>
          <a:p>
            <a:pPr>
              <a:lnSpc>
                <a:spcPct val="150000"/>
              </a:lnSpc>
            </a:pPr>
            <a:r>
              <a:rPr lang="en-US" altLang="zh-CN" sz="2400" dirty="0" err="1"/>
              <a:t>idle_thread</a:t>
            </a:r>
            <a:endParaRPr lang="en-US" altLang="zh-CN" sz="2400" dirty="0"/>
          </a:p>
          <a:p>
            <a:pPr>
              <a:lnSpc>
                <a:spcPct val="150000"/>
              </a:lnSpc>
            </a:pPr>
            <a:endParaRPr lang="en-US" altLang="zh-CN" sz="2400" dirty="0"/>
          </a:p>
          <a:p>
            <a:pPr>
              <a:lnSpc>
                <a:spcPct val="150000"/>
              </a:lnSpc>
            </a:pPr>
            <a:endParaRPr lang="en-US" altLang="zh-CN" sz="2400" dirty="0"/>
          </a:p>
          <a:p>
            <a:pPr>
              <a:lnSpc>
                <a:spcPct val="150000"/>
              </a:lnSpc>
            </a:pPr>
            <a:endParaRPr lang="en-US" altLang="zh-CN" sz="2400" dirty="0"/>
          </a:p>
          <a:p>
            <a:pPr marL="0" indent="0">
              <a:lnSpc>
                <a:spcPct val="150000"/>
              </a:lnSpc>
              <a:buNone/>
            </a:pPr>
            <a:endParaRPr lang="en-US" altLang="zh-CN" sz="2400" dirty="0"/>
          </a:p>
          <a:p>
            <a:pPr marL="0" indent="0">
              <a:lnSpc>
                <a:spcPct val="150000"/>
              </a:lnSpc>
              <a:buNone/>
            </a:pPr>
            <a:endParaRPr lang="en-US" altLang="zh-CN" sz="2400" dirty="0"/>
          </a:p>
          <a:p>
            <a:pPr>
              <a:lnSpc>
                <a:spcPct val="150000"/>
              </a:lnSpc>
            </a:pPr>
            <a:r>
              <a:rPr lang="zh-CN" altLang="en-US" sz="2400" dirty="0"/>
              <a:t>自行在 </a:t>
            </a:r>
            <a:r>
              <a:rPr lang="en-US" altLang="zh-CN" sz="2400" dirty="0"/>
              <a:t>test </a:t>
            </a:r>
            <a:r>
              <a:rPr lang="zh-CN" altLang="en-US" sz="2400" dirty="0"/>
              <a:t>文件添加 </a:t>
            </a:r>
            <a:r>
              <a:rPr lang="en-US" altLang="zh-CN" sz="2400" dirty="0" err="1"/>
              <a:t>msg</a:t>
            </a:r>
            <a:r>
              <a:rPr lang="zh-CN" altLang="en-US" sz="2400" dirty="0"/>
              <a:t> 语句</a:t>
            </a:r>
            <a:endParaRPr lang="en-US" altLang="zh-CN" sz="2400" dirty="0"/>
          </a:p>
          <a:p>
            <a:pPr>
              <a:lnSpc>
                <a:spcPct val="150000"/>
              </a:lnSpc>
            </a:pPr>
            <a:r>
              <a:rPr lang="zh-CN" altLang="en-US" sz="2400" dirty="0"/>
              <a:t>不看群 </a:t>
            </a:r>
            <a:r>
              <a:rPr lang="en-US" altLang="zh-CN" sz="2400" dirty="0"/>
              <a:t>/ </a:t>
            </a:r>
            <a:r>
              <a:rPr lang="zh-CN" altLang="en-US" sz="2400" dirty="0"/>
              <a:t>不看</a:t>
            </a:r>
            <a:r>
              <a:rPr lang="en-US" altLang="zh-CN" sz="2400" dirty="0"/>
              <a:t>PPT / </a:t>
            </a:r>
            <a:r>
              <a:rPr lang="zh-CN" altLang="en-US" sz="2400" dirty="0"/>
              <a:t>不听课 </a:t>
            </a:r>
            <a:r>
              <a:rPr lang="en-US" altLang="zh-CN" sz="2400" dirty="0"/>
              <a:t>/ </a:t>
            </a:r>
            <a:r>
              <a:rPr lang="zh-CN" altLang="en-US" sz="2400" dirty="0"/>
              <a:t>不认真看代码</a:t>
            </a:r>
          </a:p>
        </p:txBody>
      </p:sp>
      <p:grpSp>
        <p:nvGrpSpPr>
          <p:cNvPr id="7" name="组合 6"/>
          <p:cNvGrpSpPr/>
          <p:nvPr/>
        </p:nvGrpSpPr>
        <p:grpSpPr>
          <a:xfrm>
            <a:off x="2727810" y="806246"/>
            <a:ext cx="5098667" cy="3237761"/>
            <a:chOff x="2727810" y="806246"/>
            <a:chExt cx="5098667" cy="3237761"/>
          </a:xfrm>
        </p:grpSpPr>
        <p:pic>
          <p:nvPicPr>
            <p:cNvPr id="4" name="图片 3"/>
            <p:cNvPicPr>
              <a:picLocks noChangeAspect="1"/>
            </p:cNvPicPr>
            <p:nvPr/>
          </p:nvPicPr>
          <p:blipFill>
            <a:blip r:embed="rId2"/>
            <a:stretch>
              <a:fillRect/>
            </a:stretch>
          </p:blipFill>
          <p:spPr>
            <a:xfrm>
              <a:off x="2727810" y="806246"/>
              <a:ext cx="5098667" cy="3237761"/>
            </a:xfrm>
            <a:prstGeom prst="rect">
              <a:avLst/>
            </a:prstGeom>
          </p:spPr>
        </p:pic>
        <p:sp>
          <p:nvSpPr>
            <p:cNvPr id="5" name="矩形 4"/>
            <p:cNvSpPr/>
            <p:nvPr/>
          </p:nvSpPr>
          <p:spPr>
            <a:xfrm>
              <a:off x="2871019" y="2772697"/>
              <a:ext cx="2566220" cy="196645"/>
            </a:xfrm>
            <a:prstGeom prst="rect">
              <a:avLst/>
            </a:prstGeom>
            <a:noFill/>
            <a:ln w="1905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408289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文本框 3"/>
          <p:cNvSpPr txBox="1"/>
          <p:nvPr/>
        </p:nvSpPr>
        <p:spPr>
          <a:xfrm>
            <a:off x="620166" y="1076728"/>
            <a:ext cx="7933896" cy="3924151"/>
          </a:xfrm>
          <a:prstGeom prst="rect">
            <a:avLst/>
          </a:prstGeom>
          <a:noFill/>
        </p:spPr>
        <p:txBody>
          <a:bodyPr wrap="square" rtlCol="0">
            <a:spAutoFit/>
          </a:bodyPr>
          <a:lstStyle/>
          <a:p>
            <a:pPr>
              <a:lnSpc>
                <a:spcPct val="150000"/>
              </a:lnSpc>
            </a:pPr>
            <a:r>
              <a:rPr lang="en-US" altLang="zh-CN" sz="1800" dirty="0">
                <a:latin typeface="方正兰亭超细黑简体" panose="02000000000000000000" pitchFamily="2" charset="-122"/>
                <a:ea typeface="方正兰亭超细黑简体" panose="02000000000000000000" pitchFamily="2" charset="-122"/>
              </a:rPr>
              <a:t>1. </a:t>
            </a:r>
            <a:r>
              <a:rPr lang="zh-CN" altLang="en-US" sz="1800" dirty="0">
                <a:latin typeface="方正兰亭超细黑简体" panose="02000000000000000000" pitchFamily="2" charset="-122"/>
                <a:ea typeface="方正兰亭超细黑简体" panose="02000000000000000000" pitchFamily="2" charset="-122"/>
              </a:rPr>
              <a:t>上次实验，我们完成了优先级调度。优先级调度的关键在于保证优先级最高的线程如果就绪则应该优先调度之。</a:t>
            </a:r>
          </a:p>
          <a:p>
            <a:pPr>
              <a:lnSpc>
                <a:spcPct val="150000"/>
              </a:lnSpc>
            </a:pPr>
            <a:endParaRPr lang="zh-CN" altLang="en-US" sz="1100" dirty="0">
              <a:latin typeface="方正兰亭超细黑简体" panose="02000000000000000000" pitchFamily="2" charset="-122"/>
              <a:ea typeface="方正兰亭超细黑简体" panose="02000000000000000000" pitchFamily="2" charset="-122"/>
            </a:endParaRPr>
          </a:p>
          <a:p>
            <a:pPr>
              <a:lnSpc>
                <a:spcPct val="150000"/>
              </a:lnSpc>
            </a:pPr>
            <a:r>
              <a:rPr lang="en-US" altLang="zh-CN" sz="1800" dirty="0">
                <a:latin typeface="方正兰亭超细黑简体" panose="02000000000000000000" pitchFamily="2" charset="-122"/>
                <a:ea typeface="方正兰亭超细黑简体" panose="02000000000000000000" pitchFamily="2" charset="-122"/>
              </a:rPr>
              <a:t>2. </a:t>
            </a:r>
            <a:r>
              <a:rPr lang="zh-CN" altLang="en-US" sz="1800" dirty="0">
                <a:latin typeface="方正兰亭超细黑简体" panose="02000000000000000000" pitchFamily="2" charset="-122"/>
                <a:ea typeface="方正兰亭超细黑简体" panose="02000000000000000000" pitchFamily="2" charset="-122"/>
              </a:rPr>
              <a:t>为了提高系统的实时响应特性，考虑以下情况：在某个正在</a:t>
            </a:r>
            <a:r>
              <a:rPr lang="en-US" altLang="zh-CN" sz="1800" dirty="0">
                <a:latin typeface="方正兰亭超细黑简体" panose="02000000000000000000" pitchFamily="2" charset="-122"/>
                <a:ea typeface="方正兰亭超细黑简体" panose="02000000000000000000" pitchFamily="2" charset="-122"/>
              </a:rPr>
              <a:t>CPU</a:t>
            </a:r>
            <a:r>
              <a:rPr lang="zh-CN" altLang="en-US" sz="1800" dirty="0">
                <a:latin typeface="方正兰亭超细黑简体" panose="02000000000000000000" pitchFamily="2" charset="-122"/>
                <a:ea typeface="方正兰亭超细黑简体" panose="02000000000000000000" pitchFamily="2" charset="-122"/>
              </a:rPr>
              <a:t>中运行的线程发生优先级变化时，操作系统需要判断这个线程修改后的优先级是不是当前最大的优先级。如果不是，则要调度当前最高优先级的线程进入</a:t>
            </a:r>
            <a:r>
              <a:rPr lang="en-US" altLang="zh-CN" sz="1800" dirty="0">
                <a:latin typeface="方正兰亭超细黑简体" panose="02000000000000000000" pitchFamily="2" charset="-122"/>
                <a:ea typeface="方正兰亭超细黑简体" panose="02000000000000000000" pitchFamily="2" charset="-122"/>
              </a:rPr>
              <a:t>CPU</a:t>
            </a:r>
            <a:r>
              <a:rPr lang="zh-CN" altLang="en-US" sz="1800" dirty="0">
                <a:latin typeface="方正兰亭超细黑简体" panose="02000000000000000000" pitchFamily="2" charset="-122"/>
                <a:ea typeface="方正兰亭超细黑简体" panose="02000000000000000000" pitchFamily="2" charset="-122"/>
              </a:rPr>
              <a:t>中运行，也就是抢占调度。</a:t>
            </a:r>
          </a:p>
          <a:p>
            <a:pPr>
              <a:lnSpc>
                <a:spcPct val="150000"/>
              </a:lnSpc>
            </a:pPr>
            <a:endParaRPr lang="zh-CN" altLang="en-US" sz="1100" dirty="0">
              <a:latin typeface="方正兰亭超细黑简体" panose="02000000000000000000" pitchFamily="2" charset="-122"/>
              <a:ea typeface="方正兰亭超细黑简体" panose="02000000000000000000" pitchFamily="2" charset="-122"/>
            </a:endParaRPr>
          </a:p>
          <a:p>
            <a:pPr>
              <a:lnSpc>
                <a:spcPct val="150000"/>
              </a:lnSpc>
            </a:pPr>
            <a:r>
              <a:rPr lang="en-US" altLang="zh-CN" sz="1800" dirty="0">
                <a:latin typeface="方正兰亭超细黑简体" panose="02000000000000000000" pitchFamily="2" charset="-122"/>
                <a:ea typeface="方正兰亭超细黑简体" panose="02000000000000000000" pitchFamily="2" charset="-122"/>
              </a:rPr>
              <a:t>3. </a:t>
            </a:r>
            <a:r>
              <a:rPr lang="zh-CN" altLang="en-US" sz="1800" dirty="0">
                <a:latin typeface="方正兰亭超细黑简体" panose="02000000000000000000" pitchFamily="2" charset="-122"/>
                <a:ea typeface="方正兰亭超细黑简体" panose="02000000000000000000" pitchFamily="2" charset="-122"/>
              </a:rPr>
              <a:t>同时，考虑刚刚创建的新线程的优先级，若一个线程创建了一个子线程，若子线程优先级较高，子线程需优先调度。</a:t>
            </a:r>
          </a:p>
        </p:txBody>
      </p:sp>
      <p:sp>
        <p:nvSpPr>
          <p:cNvPr id="5" name="文本框 4"/>
          <p:cNvSpPr txBox="1"/>
          <p:nvPr/>
        </p:nvSpPr>
        <p:spPr>
          <a:xfrm>
            <a:off x="1873407" y="247035"/>
            <a:ext cx="5419492" cy="584775"/>
          </a:xfrm>
          <a:prstGeom prst="rect">
            <a:avLst/>
          </a:prstGeom>
          <a:noFill/>
        </p:spPr>
        <p:txBody>
          <a:bodyPr wrap="square" rtlCol="0">
            <a:spAutoFit/>
          </a:bodyPr>
          <a:lstStyle/>
          <a:p>
            <a:pPr algn="ctr"/>
            <a:r>
              <a:rPr lang="zh-CN" altLang="en-US" sz="3200" dirty="0">
                <a:latin typeface="方正兰亭超细黑简体" panose="02000000000000000000" pitchFamily="2" charset="-122"/>
                <a:ea typeface="方正兰亭超细黑简体" panose="02000000000000000000" pitchFamily="2" charset="-122"/>
              </a:rPr>
              <a:t>实验</a:t>
            </a:r>
            <a:r>
              <a:rPr lang="en-US" altLang="zh-CN" sz="3200" dirty="0">
                <a:latin typeface="方正兰亭超细黑简体" panose="02000000000000000000" pitchFamily="2" charset="-122"/>
                <a:ea typeface="方正兰亭超细黑简体" panose="02000000000000000000" pitchFamily="2" charset="-122"/>
              </a:rPr>
              <a:t>2</a:t>
            </a:r>
            <a:r>
              <a:rPr lang="zh-CN" altLang="en-US" sz="3200" dirty="0">
                <a:latin typeface="方正兰亭超细黑简体" panose="02000000000000000000" pitchFamily="2" charset="-122"/>
                <a:ea typeface="方正兰亭超细黑简体" panose="02000000000000000000" pitchFamily="2" charset="-122"/>
              </a:rPr>
              <a:t>：优先级抢占调度</a:t>
            </a:r>
          </a:p>
        </p:txBody>
      </p:sp>
      <p:sp>
        <p:nvSpPr>
          <p:cNvPr id="6" name="文本框 5"/>
          <p:cNvSpPr txBox="1"/>
          <p:nvPr/>
        </p:nvSpPr>
        <p:spPr>
          <a:xfrm>
            <a:off x="177718" y="539422"/>
            <a:ext cx="2182504" cy="584775"/>
          </a:xfrm>
          <a:prstGeom prst="rect">
            <a:avLst/>
          </a:prstGeom>
          <a:noFill/>
        </p:spPr>
        <p:txBody>
          <a:bodyPr wrap="square" rtlCol="0">
            <a:spAutoFit/>
          </a:bodyPr>
          <a:lstStyle/>
          <a:p>
            <a:pPr algn="ctr"/>
            <a:r>
              <a:rPr lang="en-US" altLang="zh-CN" sz="3200" dirty="0">
                <a:latin typeface="方正兰亭超细黑简体" panose="02000000000000000000" pitchFamily="2" charset="-122"/>
                <a:ea typeface="方正兰亭超细黑简体" panose="02000000000000000000" pitchFamily="2" charset="-122"/>
              </a:rPr>
              <a:t>Tasks</a:t>
            </a:r>
            <a:r>
              <a:rPr lang="zh-CN" altLang="en-US" sz="3200" dirty="0">
                <a:latin typeface="方正兰亭超细黑简体" panose="02000000000000000000" pitchFamily="2" charset="-122"/>
                <a:ea typeface="方正兰亭超细黑简体" panose="02000000000000000000" pitchFamily="2" charset="-122"/>
              </a:rPr>
              <a:t>：</a:t>
            </a:r>
          </a:p>
        </p:txBody>
      </p:sp>
    </p:spTree>
    <p:extLst>
      <p:ext uri="{BB962C8B-B14F-4D97-AF65-F5344CB8AC3E}">
        <p14:creationId xmlns:p14="http://schemas.microsoft.com/office/powerpoint/2010/main" val="24581143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003906" y="241872"/>
            <a:ext cx="3107335" cy="584775"/>
          </a:xfrm>
          <a:prstGeom prst="rect">
            <a:avLst/>
          </a:prstGeom>
          <a:noFill/>
        </p:spPr>
        <p:txBody>
          <a:bodyPr wrap="square" rtlCol="0">
            <a:spAutoFit/>
          </a:bodyPr>
          <a:lstStyle/>
          <a:p>
            <a:pPr algn="ctr"/>
            <a:r>
              <a:rPr lang="zh-CN" altLang="en-US" sz="3200" dirty="0">
                <a:latin typeface="方正兰亭超细黑简体" panose="02000000000000000000" pitchFamily="2" charset="-122"/>
                <a:ea typeface="方正兰亭超细黑简体" panose="02000000000000000000" pitchFamily="2" charset="-122"/>
              </a:rPr>
              <a:t>相关文件</a:t>
            </a:r>
          </a:p>
        </p:txBody>
      </p:sp>
      <p:sp>
        <p:nvSpPr>
          <p:cNvPr id="6" name="文本框 5"/>
          <p:cNvSpPr txBox="1"/>
          <p:nvPr/>
        </p:nvSpPr>
        <p:spPr>
          <a:xfrm>
            <a:off x="822469" y="1016519"/>
            <a:ext cx="8047211" cy="2708434"/>
          </a:xfrm>
          <a:prstGeom prst="rect">
            <a:avLst/>
          </a:prstGeom>
          <a:noFill/>
        </p:spPr>
        <p:txBody>
          <a:bodyPr wrap="square" rtlCol="0">
            <a:spAutoFit/>
          </a:bodyPr>
          <a:lstStyle/>
          <a:p>
            <a:pPr>
              <a:lnSpc>
                <a:spcPct val="150000"/>
              </a:lnSpc>
            </a:pPr>
            <a:r>
              <a:rPr lang="zh-CN" altLang="en-US" sz="2000" dirty="0">
                <a:latin typeface="方正兰亭超细黑简体" panose="02000000000000000000" pitchFamily="2" charset="-122"/>
                <a:ea typeface="方正兰亭超细黑简体" panose="02000000000000000000" pitchFamily="2" charset="-122"/>
              </a:rPr>
              <a:t>pintos/src/threads目录：</a:t>
            </a:r>
            <a:r>
              <a:rPr lang="en-US" altLang="zh-CN" sz="2000" dirty="0">
                <a:latin typeface="方正兰亭超细黑简体" panose="02000000000000000000" pitchFamily="2" charset="-122"/>
                <a:ea typeface="方正兰亭超细黑简体" panose="02000000000000000000" pitchFamily="2" charset="-122"/>
              </a:rPr>
              <a:t>	</a:t>
            </a:r>
          </a:p>
          <a:p>
            <a:pPr>
              <a:lnSpc>
                <a:spcPct val="150000"/>
              </a:lnSpc>
            </a:pPr>
            <a:r>
              <a:rPr lang="en-US" altLang="zh-CN" sz="2000" dirty="0">
                <a:latin typeface="方正兰亭超细黑简体" panose="02000000000000000000" pitchFamily="2" charset="-122"/>
                <a:ea typeface="方正兰亭超细黑简体" panose="02000000000000000000" pitchFamily="2" charset="-122"/>
                <a:sym typeface="Arial" charset="0"/>
              </a:rPr>
              <a:t>             </a:t>
            </a:r>
            <a:r>
              <a:rPr lang="zh-CN" altLang="en-US" sz="2000" dirty="0">
                <a:latin typeface="方正兰亭超细黑简体" panose="02000000000000000000" pitchFamily="2" charset="-122"/>
                <a:ea typeface="方正兰亭超细黑简体" panose="02000000000000000000" pitchFamily="2" charset="-122"/>
                <a:sym typeface="Arial" charset="0"/>
              </a:rPr>
              <a:t>thread.h, thread.c</a:t>
            </a:r>
            <a:endParaRPr lang="en-US" altLang="zh-CN" sz="2000" dirty="0">
              <a:latin typeface="方正兰亭超细黑简体" panose="02000000000000000000" pitchFamily="2" charset="-122"/>
              <a:ea typeface="方正兰亭超细黑简体" panose="02000000000000000000" pitchFamily="2" charset="-122"/>
              <a:sym typeface="Arial" charset="0"/>
            </a:endParaRPr>
          </a:p>
          <a:p>
            <a:pPr>
              <a:lnSpc>
                <a:spcPct val="150000"/>
              </a:lnSpc>
            </a:pPr>
            <a:endParaRPr lang="en-US" altLang="zh-CN" sz="2000" dirty="0">
              <a:latin typeface="方正兰亭超细黑简体" panose="02000000000000000000" pitchFamily="2" charset="-122"/>
              <a:ea typeface="方正兰亭超细黑简体" panose="02000000000000000000" pitchFamily="2" charset="-122"/>
              <a:sym typeface="Arial" charset="0"/>
            </a:endParaRPr>
          </a:p>
          <a:p>
            <a:pPr>
              <a:lnSpc>
                <a:spcPct val="150000"/>
              </a:lnSpc>
            </a:pPr>
            <a:r>
              <a:rPr lang="en-US" altLang="zh-CN" sz="2000" dirty="0">
                <a:latin typeface="方正兰亭超细黑简体" panose="02000000000000000000" pitchFamily="2" charset="-122"/>
                <a:ea typeface="方正兰亭超细黑简体" panose="02000000000000000000" pitchFamily="2" charset="-122"/>
                <a:sym typeface="Arial" charset="0"/>
              </a:rPr>
              <a:t>Pintos/</a:t>
            </a:r>
            <a:r>
              <a:rPr lang="en-US" altLang="zh-CN" sz="2000" dirty="0" err="1">
                <a:latin typeface="方正兰亭超细黑简体" panose="02000000000000000000" pitchFamily="2" charset="-122"/>
                <a:ea typeface="方正兰亭超细黑简体" panose="02000000000000000000" pitchFamily="2" charset="-122"/>
                <a:sym typeface="Arial" charset="0"/>
              </a:rPr>
              <a:t>src</a:t>
            </a:r>
            <a:r>
              <a:rPr lang="en-US" altLang="zh-CN" sz="2000" dirty="0">
                <a:latin typeface="方正兰亭超细黑简体" panose="02000000000000000000" pitchFamily="2" charset="-122"/>
                <a:ea typeface="方正兰亭超细黑简体" panose="02000000000000000000" pitchFamily="2" charset="-122"/>
                <a:sym typeface="Arial" charset="0"/>
              </a:rPr>
              <a:t>/lib</a:t>
            </a:r>
            <a:r>
              <a:rPr lang="zh-CN" altLang="en-US" sz="2000" dirty="0">
                <a:latin typeface="方正兰亭超细黑简体" panose="02000000000000000000" pitchFamily="2" charset="-122"/>
                <a:ea typeface="方正兰亭超细黑简体" panose="02000000000000000000" pitchFamily="2" charset="-122"/>
                <a:sym typeface="Arial" charset="0"/>
              </a:rPr>
              <a:t>目录： </a:t>
            </a:r>
            <a:endParaRPr lang="en-US" altLang="zh-CN" sz="2000" dirty="0">
              <a:latin typeface="方正兰亭超细黑简体" panose="02000000000000000000" pitchFamily="2" charset="-122"/>
              <a:ea typeface="方正兰亭超细黑简体" panose="02000000000000000000" pitchFamily="2" charset="-122"/>
              <a:sym typeface="Arial" charset="0"/>
            </a:endParaRPr>
          </a:p>
          <a:p>
            <a:pPr>
              <a:lnSpc>
                <a:spcPct val="150000"/>
              </a:lnSpc>
            </a:pPr>
            <a:r>
              <a:rPr lang="en-US" altLang="zh-CN" sz="2000" dirty="0">
                <a:latin typeface="方正兰亭超细黑简体" panose="02000000000000000000" pitchFamily="2" charset="-122"/>
                <a:ea typeface="方正兰亭超细黑简体" panose="02000000000000000000" pitchFamily="2" charset="-122"/>
                <a:sym typeface="Arial" charset="0"/>
              </a:rPr>
              <a:t>            </a:t>
            </a:r>
            <a:r>
              <a:rPr lang="zh-CN" altLang="en-US" sz="2000" dirty="0">
                <a:latin typeface="方正兰亭超细黑简体" panose="02000000000000000000" pitchFamily="2" charset="-122"/>
                <a:ea typeface="方正兰亭超细黑简体" panose="02000000000000000000" pitchFamily="2" charset="-122"/>
                <a:sym typeface="Arial" charset="0"/>
              </a:rPr>
              <a:t> 需要阅读相关结构体以及函数。</a:t>
            </a:r>
            <a:endParaRPr lang="zh-CN" altLang="en-US" sz="2000" dirty="0">
              <a:latin typeface="方正兰亭超细黑简体" panose="02000000000000000000" pitchFamily="2" charset="-122"/>
              <a:ea typeface="方正兰亭超细黑简体" panose="02000000000000000000" pitchFamily="2" charset="-122"/>
            </a:endParaRPr>
          </a:p>
          <a:p>
            <a:r>
              <a:rPr lang="en-US" altLang="zh-CN" sz="2000" dirty="0">
                <a:latin typeface="方正兰亭超细黑简体" panose="02000000000000000000" pitchFamily="2" charset="-122"/>
                <a:ea typeface="方正兰亭超细黑简体" panose="02000000000000000000" pitchFamily="2" charset="-122"/>
              </a:rPr>
              <a:t>	</a:t>
            </a:r>
            <a:endParaRPr lang="zh-CN" altLang="en-US" sz="1351" dirty="0"/>
          </a:p>
        </p:txBody>
      </p:sp>
    </p:spTree>
    <p:extLst>
      <p:ext uri="{BB962C8B-B14F-4D97-AF65-F5344CB8AC3E}">
        <p14:creationId xmlns:p14="http://schemas.microsoft.com/office/powerpoint/2010/main" val="38828964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899130" y="2182516"/>
            <a:ext cx="3107335" cy="646331"/>
          </a:xfrm>
          <a:prstGeom prst="rect">
            <a:avLst/>
          </a:prstGeom>
          <a:noFill/>
        </p:spPr>
        <p:txBody>
          <a:bodyPr wrap="square" rtlCol="0">
            <a:spAutoFit/>
          </a:bodyPr>
          <a:lstStyle/>
          <a:p>
            <a:pPr algn="ctr"/>
            <a:r>
              <a:rPr lang="zh-CN" altLang="en-US" sz="3600" dirty="0">
                <a:latin typeface="方正兰亭超细黑简体" panose="02000000000000000000" pitchFamily="2" charset="-122"/>
                <a:ea typeface="方正兰亭超细黑简体" panose="02000000000000000000" pitchFamily="2" charset="-122"/>
              </a:rPr>
              <a:t>优先级更改</a:t>
            </a:r>
          </a:p>
        </p:txBody>
      </p:sp>
    </p:spTree>
    <p:extLst>
      <p:ext uri="{BB962C8B-B14F-4D97-AF65-F5344CB8AC3E}">
        <p14:creationId xmlns:p14="http://schemas.microsoft.com/office/powerpoint/2010/main" val="1951097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1070</TotalTime>
  <Words>1135</Words>
  <Application>Microsoft Office PowerPoint</Application>
  <PresentationFormat>全屏显示(16:9)</PresentationFormat>
  <Paragraphs>148</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方正兰亭超细黑简体</vt:lpstr>
      <vt:lpstr>方正兰亭细黑_GBK</vt:lpstr>
      <vt:lpstr>宋体</vt:lpstr>
      <vt:lpstr>Arial</vt:lpstr>
      <vt:lpstr>Calibri</vt:lpstr>
      <vt:lpstr>Calibri Light</vt:lpstr>
      <vt:lpstr>Wingdings</vt:lpstr>
      <vt:lpstr>Office 主题</vt:lpstr>
      <vt:lpstr>PowerPoint 演示文稿</vt:lpstr>
      <vt:lpstr>PowerPoint 演示文稿</vt:lpstr>
      <vt:lpstr>上周问题总结</vt:lpstr>
      <vt:lpstr>上周问题总结</vt:lpstr>
      <vt:lpstr>上周问题总结</vt:lpstr>
      <vt:lpstr>上周问题总结</vt:lpstr>
      <vt:lpstr>PowerPoint 演示文稿</vt:lpstr>
      <vt:lpstr>PowerPoint 演示文稿</vt:lpstr>
      <vt:lpstr>PowerPoint 演示文稿</vt:lpstr>
      <vt:lpstr>PowerPoint 演示文稿</vt:lpstr>
      <vt:lpstr>PowerPoint 演示文稿</vt:lpstr>
      <vt:lpstr>思考方向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kk</dc:creator>
  <cp:lastModifiedBy>XH Chen</cp:lastModifiedBy>
  <cp:revision>131</cp:revision>
  <dcterms:created xsi:type="dcterms:W3CDTF">2016-12-09T11:03:38Z</dcterms:created>
  <dcterms:modified xsi:type="dcterms:W3CDTF">2017-04-13T11:23:08Z</dcterms:modified>
</cp:coreProperties>
</file>