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7315200" cy="9601200"/>
  <p:embeddedFontLst>
    <p:embeddedFont>
      <p:font typeface="Century Gothic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892B9DA-712A-473C-92CD-F11CD000AAE4}">
  <a:tblStyle styleId="{B892B9DA-712A-473C-92CD-F11CD000AA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.fntdata"/><Relationship Id="rId20" Type="http://schemas.openxmlformats.org/officeDocument/2006/relationships/slide" Target="slides/slide14.xml"/><Relationship Id="rId42" Type="http://schemas.openxmlformats.org/officeDocument/2006/relationships/font" Target="fonts/CenturyGothic-boldItalic.fntdata"/><Relationship Id="rId41" Type="http://schemas.openxmlformats.org/officeDocument/2006/relationships/font" Target="fonts/CenturyGothic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</a:t>
            </a:r>
            <a:endParaRPr/>
          </a:p>
        </p:txBody>
      </p:sp>
      <p:sp>
        <p:nvSpPr>
          <p:cNvPr id="237" name="Google Shape;237;p22:notes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079500" y="457200"/>
            <a:ext cx="5176837" cy="3883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587375" y="4645025"/>
            <a:ext cx="6137275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0" y="1806575"/>
            <a:ext cx="6400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0" y="2743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lvl="1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  <a:defRPr/>
            </a:lvl2pPr>
            <a:lvl3pPr lvl="2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lvl="3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/>
            </a:lvl4pPr>
            <a:lvl5pPr lvl="4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5pPr>
            <a:lvl6pPr lvl="5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6pPr>
            <a:lvl7pPr lvl="6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7pPr>
            <a:lvl8pPr lvl="7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8pPr>
            <a:lvl9pPr lvl="8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40005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  <a:defRPr/>
            </a:lvl2pPr>
            <a:lvl3pPr indent="-40005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314325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/>
            </a:lvl4pPr>
            <a:lvl5pPr indent="-320039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5pPr>
            <a:lvl6pPr indent="-320039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6pPr>
            <a:lvl7pPr indent="-320039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7pPr>
            <a:lvl8pPr indent="-32004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8pPr>
            <a:lvl9pPr indent="-32004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19100" lvl="1" marL="914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0050" lvl="2" marL="13716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 b="0" i="0" sz="1400"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57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1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6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4.png"/><Relationship Id="rId9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36.png"/><Relationship Id="rId8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2.png"/><Relationship Id="rId5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56.png"/><Relationship Id="rId5" Type="http://schemas.openxmlformats.org/officeDocument/2006/relationships/image" Target="../media/image31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47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9" Type="http://schemas.openxmlformats.org/officeDocument/2006/relationships/image" Target="../media/image39.png"/><Relationship Id="rId5" Type="http://schemas.openxmlformats.org/officeDocument/2006/relationships/image" Target="../media/image51.png"/><Relationship Id="rId6" Type="http://schemas.openxmlformats.org/officeDocument/2006/relationships/image" Target="../media/image44.png"/><Relationship Id="rId7" Type="http://schemas.openxmlformats.org/officeDocument/2006/relationships/image" Target="../media/image50.png"/><Relationship Id="rId8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914400" y="2057400"/>
            <a:ext cx="518160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3000"/>
              <a:buFont typeface="Century Gothic"/>
              <a:buNone/>
            </a:pPr>
            <a:r>
              <a:rPr b="1" i="0" lang="en-US" sz="30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2895600" y="3886200"/>
            <a:ext cx="3276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C58B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By:</a:t>
            </a:r>
            <a:r>
              <a:rPr b="1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 Tuan Nguyen Manh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D3C58B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Course duration: </a:t>
            </a:r>
            <a:r>
              <a:rPr b="1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3 hours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D3C58B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Last update: </a:t>
            </a:r>
            <a:r>
              <a:rPr b="1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Dec 2008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Concepts</a:t>
            </a:r>
            <a:endParaRPr/>
          </a:p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Configurations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Configurations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 Standard Analysis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Configurations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228600" y="914400"/>
            <a:ext cx="8686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collection of settings that defines the settings applied to a project</a:t>
            </a:r>
            <a:endParaRPr/>
          </a:p>
          <a:p>
            <a:pPr indent="-341312" lvl="0" marL="341312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 user can adjust some settings such as: Compiler, Linker, Test Scope,…</a:t>
            </a:r>
            <a:endParaRPr/>
          </a:p>
          <a:p>
            <a:pPr indent="-341312" lvl="0" marL="341312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Configurations can be shared among different users and different projects via Parasoft's Team Configuration Manager (TCM)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286125"/>
            <a:ext cx="49434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Configurations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228600" y="914400"/>
            <a:ext cx="86868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collection of settings that define a test scenario</a:t>
            </a: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Configuration determines parameters such as:</a:t>
            </a:r>
            <a:endParaRPr/>
          </a:p>
          <a:p>
            <a:pPr indent="-279399" lvl="1" marL="7350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type of tests performed (coding standard checking, test case generation, regression testing, etc.)</a:t>
            </a:r>
            <a:endParaRPr/>
          </a:p>
          <a:p>
            <a:pPr indent="-279399" lvl="1" marL="7350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Number of needed test case generation.</a:t>
            </a:r>
            <a:endParaRPr/>
          </a:p>
          <a:p>
            <a:pPr indent="-279399" lvl="1" marL="7350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rules checked during coding standard analysis</a:t>
            </a:r>
            <a:endParaRPr/>
          </a:p>
          <a:p>
            <a:pPr indent="-279399" lvl="1" marL="7350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parameters for automatic test case generation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single Test Configuration can be applied to multiple projects or shared amongst multiple users. 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733800"/>
            <a:ext cx="5829300" cy="24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 Standard Analysis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rules are designed to reduce the possibility of introducing errors, as well as increase code portability and maintainability.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Effective C++: Rules based on Scott Meyers’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Effective C++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These rules check the efficiency of C++ programs.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 Conventions: Rules that check if coding conventions are applied.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Metrics: Rules that measure the size and complexity of code.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can use the RuleWizard GUI to create or modify a rule in order to create custom coding standards.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 unit testing typically involves writing test harnesses by hand, specifying input data, and supplying stubs for missing functions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supports three types Unit Testing: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White-Box Testing: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checks that all of a class’ methods or functions (including protected and private)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Black-Box Testing: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focuses only on method inputs and outputs; it does not consider the object state or external variables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Regression Testing: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new test cases are generated, automatically performs regression testing by re-executing the same test cases previously generated when any code modifications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1312" lvl="0" marL="3413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supports two types of unit test cases: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Native test cases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C++Test proprietary format test cases that can be set up, reviewed, and edited via C++Test GUI controls.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test cases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Test cases that are implemented in C or C++ source code and can be validated and extended by adding CppUnit-like source code in a text editor or IDE.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GUI Overview</a:t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990600"/>
            <a:ext cx="6415087" cy="52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2133600" y="2819400"/>
            <a:ext cx="10668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Tree Panel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5334000" y="5073650"/>
            <a:ext cx="1905000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Out/Message Panel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5181600" y="3214687"/>
            <a:ext cx="19050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GUI Panel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562600" y="990600"/>
            <a:ext cx="1524000" cy="381000"/>
          </a:xfrm>
          <a:prstGeom prst="wedgeRectCallout">
            <a:avLst>
              <a:gd fmla="val 1755" name="adj1"/>
              <a:gd fmla="val 369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Tabs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Your Code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Preparing for Tests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from C++Test GUI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Preparing for Tests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228600" y="9144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Selecting and Customizing Project Configurations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Project&gt; Project Configurations</a:t>
            </a:r>
            <a:endParaRPr/>
          </a:p>
          <a:p>
            <a:pPr indent="-188911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8911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Selecting and Customizing Test Configurations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Tests&gt; Test Configurations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914400"/>
            <a:ext cx="4610100" cy="2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3810000"/>
            <a:ext cx="4862512" cy="224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0"/>
          <p:cNvCxnSpPr/>
          <p:nvPr/>
        </p:nvCxnSpPr>
        <p:spPr>
          <a:xfrm flipH="1" rot="10800000">
            <a:off x="3352800" y="2286000"/>
            <a:ext cx="838200" cy="7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/>
          <p:nvPr/>
        </p:nvCxnSpPr>
        <p:spPr>
          <a:xfrm flipH="1" rot="10800000">
            <a:off x="3048000" y="4572000"/>
            <a:ext cx="10668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21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from C++Test GUI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228600" y="914400"/>
            <a:ext cx="4191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Opening Files/Projects For Testing</a:t>
            </a:r>
            <a:endParaRPr/>
          </a:p>
          <a:p>
            <a:pPr indent="-279399" lvl="1" marL="7350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 &gt; New Project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press CTRL-N. C++Test launches the New Project Wizard</a:t>
            </a:r>
            <a:endParaRPr/>
          </a:p>
          <a:p>
            <a:pPr indent="-341312" lvl="0" marL="34131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Performing Coding Standard Analysis</a:t>
            </a:r>
            <a:endParaRPr/>
          </a:p>
          <a:p>
            <a:pPr indent="-279399" lvl="1" marL="7350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Project Tree panel, select the file(s) that you want to test</a:t>
            </a:r>
            <a:endParaRPr/>
          </a:p>
          <a:p>
            <a:pPr indent="-279399" lvl="1" marL="7350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one of the following</a:t>
            </a:r>
            <a:endParaRPr/>
          </a:p>
          <a:p>
            <a:pPr indent="-292099" lvl="2" marL="114141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the Test Using button in the tool bar</a:t>
            </a:r>
            <a:endParaRPr/>
          </a:p>
          <a:p>
            <a:pPr indent="-292099" lvl="2" marL="114141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the appropriate configuration from the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Using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section</a:t>
            </a:r>
            <a:endParaRPr/>
          </a:p>
          <a:p>
            <a:pPr indent="-279399" lvl="1" marL="73501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result</a:t>
            </a:r>
            <a:endParaRPr/>
          </a:p>
          <a:p>
            <a:pPr indent="-292099" lvl="2" marL="114141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 Standards tab Results sub-tab (in the main GUI area)</a:t>
            </a:r>
            <a:endParaRPr/>
          </a:p>
          <a:p>
            <a:pPr indent="-292099" lvl="2" marL="1141412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Code tab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990600"/>
            <a:ext cx="4648200" cy="169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9125" y="2895600"/>
            <a:ext cx="4410075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1050" y="4876800"/>
            <a:ext cx="3790950" cy="134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1"/>
          <p:cNvCxnSpPr/>
          <p:nvPr/>
        </p:nvCxnSpPr>
        <p:spPr>
          <a:xfrm flipH="1" rot="10800000">
            <a:off x="4038600" y="1828800"/>
            <a:ext cx="3048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/>
          <p:nvPr/>
        </p:nvCxnSpPr>
        <p:spPr>
          <a:xfrm flipH="1" rot="10800000">
            <a:off x="3810000" y="3352800"/>
            <a:ext cx="762000" cy="457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/>
          <p:nvPr/>
        </p:nvCxnSpPr>
        <p:spPr>
          <a:xfrm>
            <a:off x="2590800" y="5181600"/>
            <a:ext cx="19812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22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from C++Test GUI (cont)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228600" y="914400"/>
            <a:ext cx="5105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Performing Unit Testing with Native C++Test Test Cases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 [Use native test cases] in [Test Configuration]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Configuration native test cases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result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 (Native) tab Results sub-tab (in the main GUI area)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Performing Unit Testing with Source Test Cases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 [Use source test cases] in [Test Configuration]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result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 (Source) tab Results sub-tab (in the main GUI area)</a:t>
            </a:r>
            <a:endParaRPr/>
          </a:p>
          <a:p>
            <a:pPr indent="-227011" lvl="0" marL="3413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066800"/>
            <a:ext cx="2057400" cy="108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2286000"/>
            <a:ext cx="3886200" cy="126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5500" y="3700462"/>
            <a:ext cx="1943100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5400" y="5070475"/>
            <a:ext cx="3886200" cy="8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72325" y="914400"/>
            <a:ext cx="1819275" cy="1252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2"/>
          <p:cNvCxnSpPr/>
          <p:nvPr/>
        </p:nvCxnSpPr>
        <p:spPr>
          <a:xfrm flipH="1" rot="10800000">
            <a:off x="3505200" y="2057400"/>
            <a:ext cx="1447800" cy="2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7" name="Google Shape;197;p22"/>
          <p:cNvCxnSpPr/>
          <p:nvPr/>
        </p:nvCxnSpPr>
        <p:spPr>
          <a:xfrm flipH="1" rot="10800000">
            <a:off x="4495800" y="2133600"/>
            <a:ext cx="2743200" cy="38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8" name="Google Shape;198;p22"/>
          <p:cNvCxnSpPr/>
          <p:nvPr/>
        </p:nvCxnSpPr>
        <p:spPr>
          <a:xfrm flipH="1" rot="10800000">
            <a:off x="2743200" y="2895600"/>
            <a:ext cx="2286000" cy="7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9" name="Google Shape;199;p22"/>
          <p:cNvCxnSpPr/>
          <p:nvPr/>
        </p:nvCxnSpPr>
        <p:spPr>
          <a:xfrm flipH="1" rot="10800000">
            <a:off x="5105400" y="4419600"/>
            <a:ext cx="685800" cy="2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0" name="Google Shape;200;p22"/>
          <p:cNvCxnSpPr/>
          <p:nvPr/>
        </p:nvCxnSpPr>
        <p:spPr>
          <a:xfrm>
            <a:off x="2743200" y="5410200"/>
            <a:ext cx="2286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228600" y="2159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  <a:endParaRPr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Concepts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GUI Overview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Your Code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Test Results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Customizing Tests and Settings</a:t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8911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23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Test Results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Test Results and Output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Viewing/Editing Source Code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Generating HTML Reports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Generating XML Reports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Monitoring Unit Test Coverage</a:t>
            </a:r>
            <a:endParaRPr/>
          </a:p>
          <a:p>
            <a:pPr indent="-188911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24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Test Results and Output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228600" y="914400"/>
            <a:ext cx="449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Coding Standards Analysis Test Results 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Filtering Messages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Rule Descriptions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Suppressing Messages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Editing Source Code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Results for Unit Testing with Native Test Cases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Unit Test Information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Coverage Statistics Information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Controlling Coverage Statistics Results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Specific Test Case Details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Filtering Test Cases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066800"/>
            <a:ext cx="1981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6775" y="2409825"/>
            <a:ext cx="25622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81800" y="1066800"/>
            <a:ext cx="21812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3124200"/>
            <a:ext cx="2124075" cy="334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4"/>
          <p:cNvCxnSpPr/>
          <p:nvPr/>
        </p:nvCxnSpPr>
        <p:spPr>
          <a:xfrm flipH="1" rot="10800000">
            <a:off x="3276600" y="1447800"/>
            <a:ext cx="1371600" cy="30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2" name="Google Shape;222;p24"/>
          <p:cNvCxnSpPr/>
          <p:nvPr/>
        </p:nvCxnSpPr>
        <p:spPr>
          <a:xfrm>
            <a:off x="3886200" y="2133600"/>
            <a:ext cx="838200" cy="30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3" name="Google Shape;223;p24"/>
          <p:cNvCxnSpPr/>
          <p:nvPr/>
        </p:nvCxnSpPr>
        <p:spPr>
          <a:xfrm flipH="1" rot="10800000">
            <a:off x="3581400" y="2057400"/>
            <a:ext cx="3657600" cy="38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24" name="Google Shape;224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0" y="3124200"/>
            <a:ext cx="22098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72000" y="3783012"/>
            <a:ext cx="2209800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58000" y="3563937"/>
            <a:ext cx="1847850" cy="12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67525" y="4876800"/>
            <a:ext cx="1743075" cy="139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48200" y="4495800"/>
            <a:ext cx="2133600" cy="1287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/>
          <p:nvPr/>
        </p:nvCxnSpPr>
        <p:spPr>
          <a:xfrm flipH="1" rot="10800000">
            <a:off x="4191000" y="3505200"/>
            <a:ext cx="762000" cy="2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0" name="Google Shape;230;p24"/>
          <p:cNvCxnSpPr/>
          <p:nvPr/>
        </p:nvCxnSpPr>
        <p:spPr>
          <a:xfrm flipH="1" rot="10800000">
            <a:off x="4191000" y="3429000"/>
            <a:ext cx="2590800" cy="685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1" name="Google Shape;231;p24"/>
          <p:cNvCxnSpPr/>
          <p:nvPr/>
        </p:nvCxnSpPr>
        <p:spPr>
          <a:xfrm flipH="1" rot="10800000">
            <a:off x="4343400" y="4191000"/>
            <a:ext cx="609600" cy="38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2" name="Google Shape;232;p24"/>
          <p:cNvCxnSpPr/>
          <p:nvPr/>
        </p:nvCxnSpPr>
        <p:spPr>
          <a:xfrm flipH="1" rot="10800000">
            <a:off x="3962400" y="5181600"/>
            <a:ext cx="6858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33" name="Google Shape;233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81400" y="5486400"/>
            <a:ext cx="842962" cy="105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4"/>
          <p:cNvCxnSpPr/>
          <p:nvPr/>
        </p:nvCxnSpPr>
        <p:spPr>
          <a:xfrm flipH="1" rot="10800000">
            <a:off x="3124200" y="5791200"/>
            <a:ext cx="457200" cy="7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25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Test Results and Output (cont)</a:t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228600" y="914400"/>
            <a:ext cx="4495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Results for Unit Testing with Source Test Cases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Coverage Statistics Information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Controlling Coverage Statistics Results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Filtering Test Cases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Specific Test Case Details</a:t>
            </a:r>
            <a:endParaRPr/>
          </a:p>
          <a:p>
            <a:pPr indent="-292099" lvl="2" marL="1141412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will link to C++ editor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Text-Format Output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Results and Output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 source code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Save your output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Replay selected test cases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 coverage information for unit test cases</a:t>
            </a:r>
            <a:endParaRPr/>
          </a:p>
          <a:p>
            <a:pPr indent="-227011" lvl="0" marL="3413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5" name="Google Shape;2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990600"/>
            <a:ext cx="28575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2133600"/>
            <a:ext cx="3352800" cy="1522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25"/>
          <p:cNvCxnSpPr/>
          <p:nvPr/>
        </p:nvCxnSpPr>
        <p:spPr>
          <a:xfrm flipH="1" rot="10800000">
            <a:off x="4038600" y="1905000"/>
            <a:ext cx="1143000" cy="1066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/>
          <p:nvPr/>
        </p:nvCxnSpPr>
        <p:spPr>
          <a:xfrm flipH="1" rot="10800000">
            <a:off x="3657600" y="2667000"/>
            <a:ext cx="1524000" cy="685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49" name="Google Shape;24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48275" y="3848100"/>
            <a:ext cx="260032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5"/>
          <p:cNvCxnSpPr/>
          <p:nvPr/>
        </p:nvCxnSpPr>
        <p:spPr>
          <a:xfrm>
            <a:off x="4191000" y="3886200"/>
            <a:ext cx="990600" cy="2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26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Viewing/Editing Source Code</a:t>
            </a:r>
            <a:endParaRPr/>
          </a:p>
        </p:txBody>
      </p:sp>
      <p:sp>
        <p:nvSpPr>
          <p:cNvPr id="258" name="Google Shape;258;p26"/>
          <p:cNvSpPr txBox="1"/>
          <p:nvPr>
            <p:ph idx="1" type="body"/>
          </p:nvPr>
        </p:nvSpPr>
        <p:spPr>
          <a:xfrm>
            <a:off x="228600" y="9144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Viewing Source Code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the Source Code tab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Project Tree Panel, select the file you want to view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Customizing the Source Viewer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Changing Your Source Code Editor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Refreshing the Project Tree to Reflect Code Modifications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C++Test's Project Tree panel is based on your source at the last time that you read symbols or built an executable</a:t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3048000"/>
            <a:ext cx="16764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6775" y="1066800"/>
            <a:ext cx="38576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3048000"/>
            <a:ext cx="2743200" cy="131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95800" y="4495800"/>
            <a:ext cx="1447800" cy="5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3150" y="4497387"/>
            <a:ext cx="1619250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95800" y="5105400"/>
            <a:ext cx="1371600" cy="11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26"/>
          <p:cNvCxnSpPr/>
          <p:nvPr/>
        </p:nvCxnSpPr>
        <p:spPr>
          <a:xfrm>
            <a:off x="3505200" y="1143000"/>
            <a:ext cx="990600" cy="7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6" name="Google Shape;266;p26"/>
          <p:cNvCxnSpPr/>
          <p:nvPr/>
        </p:nvCxnSpPr>
        <p:spPr>
          <a:xfrm>
            <a:off x="3429000" y="2743200"/>
            <a:ext cx="914400" cy="30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7" name="Google Shape;267;p26"/>
          <p:cNvCxnSpPr/>
          <p:nvPr/>
        </p:nvCxnSpPr>
        <p:spPr>
          <a:xfrm>
            <a:off x="3429000" y="3276600"/>
            <a:ext cx="1752600" cy="114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" name="Google Shape;268;p26"/>
          <p:cNvCxnSpPr/>
          <p:nvPr/>
        </p:nvCxnSpPr>
        <p:spPr>
          <a:xfrm>
            <a:off x="4038600" y="4876800"/>
            <a:ext cx="533400" cy="30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27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75" name="Google Shape;275;p27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Generating HTML Reports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228600" y="9144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a Standard HTML Report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 File&gt; Generate HTML Report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 [Common Setting] button to configure saved HTML Report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Understanding the Default Report Templates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Detailed Report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 Report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 Standards 1..5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Coverage Statistics 1..7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 1..6</a:t>
            </a:r>
            <a:endParaRPr/>
          </a:p>
          <a:p>
            <a:pPr indent="-341312" lvl="0" marL="3413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Changing the Report Location, Header/Footer and Other Report Options</a:t>
            </a:r>
            <a:endParaRPr/>
          </a:p>
          <a:p>
            <a:pPr indent="-214311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7" name="Google Shape;277;p27"/>
          <p:cNvCxnSpPr/>
          <p:nvPr/>
        </p:nvCxnSpPr>
        <p:spPr>
          <a:xfrm>
            <a:off x="3657600" y="1219200"/>
            <a:ext cx="533400" cy="533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78" name="Google Shape;27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7200" y="1524000"/>
            <a:ext cx="4495800" cy="89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9550" y="2971800"/>
            <a:ext cx="2152650" cy="179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2200" y="2895600"/>
            <a:ext cx="2682875" cy="212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p28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87" name="Google Shape;287;p28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400"/>
              <a:buFont typeface="Century Gothic"/>
              <a:buNone/>
            </a:pPr>
            <a:r>
              <a:rPr b="1" i="0" lang="en-US" sz="24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Generating XML Reports - Monitoring Unit Test Coverage</a:t>
            </a:r>
            <a:endParaRPr/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228600" y="914400"/>
            <a:ext cx="4343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Generating XML Reports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Choosing Settings &gt; Customize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Monitoring Unit Test Coverage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Enabling Coverage 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Coverage &gt; Enable Cumulative Coverage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Coverage &gt; Coverage Source: Any, Own, External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Coverage 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Coverage&gt;Show Coverage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Coverage Window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 Coverage 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Block Coverage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Branch (Decision) Coverage 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 Coverage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Modified Condition/Decision Coverage (MC/DC) </a:t>
            </a:r>
            <a:endParaRPr/>
          </a:p>
          <a:p>
            <a:pPr indent="-2920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Condition Coverage </a:t>
            </a:r>
            <a:endParaRPr/>
          </a:p>
          <a:p>
            <a:pPr indent="-139699" lvl="2" marL="114141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9711" lvl="0" marL="341312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66800"/>
            <a:ext cx="4267200" cy="12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9725" y="2438400"/>
            <a:ext cx="24288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29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97" name="Google Shape;297;p29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Customizing Tests and Settings</a:t>
            </a:r>
            <a:endParaRPr/>
          </a:p>
        </p:txBody>
      </p:sp>
      <p:sp>
        <p:nvSpPr>
          <p:cNvPr id="298" name="Google Shape;298;p29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 Standard Analysis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 with Native Test Cases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 with Source Test Cases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Google Shape;304;p30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305" name="Google Shape;305;p3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 Standard Analysis</a:t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228600" y="914400"/>
            <a:ext cx="502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Configuring Coding Standard Analysis Settings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Determine exactly what rules are checked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custom rules by RuleWizard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GUI controls to suppress the reporting 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 rule suppressions directly in your source code 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Refresh the available rules from disk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Review/modify existing rule set properties</a:t>
            </a:r>
            <a:endParaRPr/>
          </a:p>
          <a:p>
            <a:pPr indent="-214311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600" y="1066800"/>
            <a:ext cx="266700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2057400"/>
            <a:ext cx="1219200" cy="52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9400" y="2057400"/>
            <a:ext cx="2019300" cy="79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5000" y="2971800"/>
            <a:ext cx="27051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/>
        </p:nvSpPr>
        <p:spPr>
          <a:xfrm>
            <a:off x="5105400" y="3962400"/>
            <a:ext cx="3962400" cy="4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#pragma codewizard suppress item mecpp-02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#pragma codewizard unsuppress item * class MyClass line 10-* 1</a:t>
            </a:r>
            <a:endParaRPr/>
          </a:p>
        </p:txBody>
      </p:sp>
      <p:pic>
        <p:nvPicPr>
          <p:cNvPr id="312" name="Google Shape;312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48400" y="4572000"/>
            <a:ext cx="1914525" cy="63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0"/>
          <p:cNvCxnSpPr/>
          <p:nvPr/>
        </p:nvCxnSpPr>
        <p:spPr>
          <a:xfrm flipH="1" rot="10800000">
            <a:off x="4724400" y="1447800"/>
            <a:ext cx="762000" cy="30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4" name="Google Shape;314;p30"/>
          <p:cNvCxnSpPr/>
          <p:nvPr/>
        </p:nvCxnSpPr>
        <p:spPr>
          <a:xfrm flipH="1" rot="10800000">
            <a:off x="3886200" y="2362200"/>
            <a:ext cx="1371600" cy="30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5" name="Google Shape;315;p30"/>
          <p:cNvCxnSpPr/>
          <p:nvPr/>
        </p:nvCxnSpPr>
        <p:spPr>
          <a:xfrm>
            <a:off x="4953000" y="32766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6" name="Google Shape;316;p30"/>
          <p:cNvCxnSpPr/>
          <p:nvPr/>
        </p:nvCxnSpPr>
        <p:spPr>
          <a:xfrm flipH="1" rot="10800000">
            <a:off x="3657600" y="4191000"/>
            <a:ext cx="1371600" cy="7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7" name="Google Shape;317;p30"/>
          <p:cNvCxnSpPr/>
          <p:nvPr/>
        </p:nvCxnSpPr>
        <p:spPr>
          <a:xfrm>
            <a:off x="4953000" y="4724400"/>
            <a:ext cx="12192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31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324" name="Google Shape;324;p3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 Standard Analysis (cont)</a:t>
            </a:r>
            <a:endParaRPr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228600" y="914400"/>
            <a:ext cx="5867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 with Native Test Cases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Customize how tests are generated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the test suite when function signatures change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Indicate that the actual values for a failed test case are actually the correct values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Modify the outcome of valid or failed test cases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user-defined test cases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Export or import test cases and test objects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automatically-generated stubs or enter new stubs 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Configure module testing: test multi files</a:t>
            </a:r>
            <a:endParaRPr/>
          </a:p>
          <a:p>
            <a:pPr indent="-279399" lvl="1" marL="735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Debug Selected Test Case</a:t>
            </a:r>
            <a:endParaRPr/>
          </a:p>
        </p:txBody>
      </p:sp>
      <p:pic>
        <p:nvPicPr>
          <p:cNvPr id="326" name="Google Shape;32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3125" y="990600"/>
            <a:ext cx="14382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2133600"/>
            <a:ext cx="1524000" cy="4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7600" y="1992312"/>
            <a:ext cx="1371600" cy="11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8400" y="3276600"/>
            <a:ext cx="24384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4600" y="3886200"/>
            <a:ext cx="1371600" cy="27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31"/>
          <p:cNvGrpSpPr/>
          <p:nvPr/>
        </p:nvGrpSpPr>
        <p:grpSpPr>
          <a:xfrm>
            <a:off x="6138862" y="4343400"/>
            <a:ext cx="1633537" cy="738187"/>
            <a:chOff x="4641" y="2448"/>
            <a:chExt cx="1029" cy="465"/>
          </a:xfrm>
        </p:grpSpPr>
        <p:pic>
          <p:nvPicPr>
            <p:cNvPr id="332" name="Google Shape;332;p3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56" y="2448"/>
              <a:ext cx="1014" cy="3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3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41" y="2763"/>
              <a:ext cx="630" cy="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" name="Google Shape;334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72200" y="5248275"/>
            <a:ext cx="22764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72400" y="4343400"/>
            <a:ext cx="1238250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1"/>
          <p:cNvCxnSpPr/>
          <p:nvPr/>
        </p:nvCxnSpPr>
        <p:spPr>
          <a:xfrm flipH="1" rot="10800000">
            <a:off x="5486400" y="1295400"/>
            <a:ext cx="457200" cy="2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7" name="Google Shape;337;p31"/>
          <p:cNvCxnSpPr/>
          <p:nvPr/>
        </p:nvCxnSpPr>
        <p:spPr>
          <a:xfrm>
            <a:off x="5562600" y="1905000"/>
            <a:ext cx="304800" cy="38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5638800" y="2819400"/>
            <a:ext cx="17526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9" name="Google Shape;339;p31"/>
          <p:cNvCxnSpPr/>
          <p:nvPr/>
        </p:nvCxnSpPr>
        <p:spPr>
          <a:xfrm>
            <a:off x="4648200" y="3429000"/>
            <a:ext cx="1600200" cy="7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0" name="Google Shape;340;p31"/>
          <p:cNvCxnSpPr/>
          <p:nvPr/>
        </p:nvCxnSpPr>
        <p:spPr>
          <a:xfrm flipH="1" rot="10800000">
            <a:off x="5105400" y="3962400"/>
            <a:ext cx="1219200" cy="7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1" name="Google Shape;341;p31"/>
          <p:cNvCxnSpPr/>
          <p:nvPr/>
        </p:nvCxnSpPr>
        <p:spPr>
          <a:xfrm flipH="1" rot="10800000">
            <a:off x="5334000" y="4495800"/>
            <a:ext cx="762000" cy="2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2" name="Google Shape;342;p31"/>
          <p:cNvCxnSpPr/>
          <p:nvPr/>
        </p:nvCxnSpPr>
        <p:spPr>
          <a:xfrm flipH="1" rot="10800000">
            <a:off x="5715000" y="5029200"/>
            <a:ext cx="1981200" cy="381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3" name="Google Shape;343;p31"/>
          <p:cNvCxnSpPr/>
          <p:nvPr/>
        </p:nvCxnSpPr>
        <p:spPr>
          <a:xfrm flipH="1" rot="10800000">
            <a:off x="4419600" y="5715000"/>
            <a:ext cx="16764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9" name="Google Shape;349;p32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350" name="Google Shape;350;p32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 Standard Analysis (cont)</a:t>
            </a:r>
            <a:endParaRPr/>
          </a:p>
        </p:txBody>
      </p:sp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228600" y="914400"/>
            <a:ext cx="5410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Unit Testing with Source Test Cases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Add, modify, or remove test cases or test suites</a:t>
            </a:r>
            <a:endParaRPr/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the test suite when function signatures change</a:t>
            </a:r>
            <a:endParaRPr/>
          </a:p>
          <a:p>
            <a:pPr indent="-888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8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Suppress the testing of designated classes or methods </a:t>
            </a:r>
            <a:endParaRPr/>
          </a:p>
          <a:p>
            <a:pPr indent="-888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399" lvl="1" marL="7350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Integrate legacy CppUnit test cases into C++Test </a:t>
            </a:r>
            <a:endParaRPr/>
          </a:p>
        </p:txBody>
      </p:sp>
      <p:pic>
        <p:nvPicPr>
          <p:cNvPr id="352" name="Google Shape;35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990600"/>
            <a:ext cx="1828800" cy="139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2514600"/>
            <a:ext cx="1952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76975" y="3505200"/>
            <a:ext cx="18764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19800" y="4648200"/>
            <a:ext cx="2819400" cy="1492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32"/>
          <p:cNvCxnSpPr/>
          <p:nvPr/>
        </p:nvCxnSpPr>
        <p:spPr>
          <a:xfrm flipH="1" rot="10800000">
            <a:off x="5410200" y="1676400"/>
            <a:ext cx="914400" cy="2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7" name="Google Shape;357;p32"/>
          <p:cNvCxnSpPr/>
          <p:nvPr/>
        </p:nvCxnSpPr>
        <p:spPr>
          <a:xfrm>
            <a:off x="5562600" y="2667000"/>
            <a:ext cx="914400" cy="2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8" name="Google Shape;358;p32"/>
          <p:cNvCxnSpPr/>
          <p:nvPr/>
        </p:nvCxnSpPr>
        <p:spPr>
          <a:xfrm flipH="1" rot="10800000">
            <a:off x="5334000" y="3810000"/>
            <a:ext cx="914400" cy="152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9" name="Google Shape;359;p32"/>
          <p:cNvCxnSpPr/>
          <p:nvPr/>
        </p:nvCxnSpPr>
        <p:spPr>
          <a:xfrm>
            <a:off x="5181600" y="5181600"/>
            <a:ext cx="762000" cy="22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228600" y="2159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by Staff Level</a:t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1-year engineer (junior engineer)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  <a:p>
            <a:pPr indent="-292099" lvl="2" marL="11414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C++Test?</a:t>
            </a:r>
            <a:endParaRPr/>
          </a:p>
          <a:p>
            <a:pPr indent="-292099" lvl="2" marL="11414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features dose C++Test support?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Concepts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GUI Overview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Your Code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3-year engineer (lead engineer)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  <a:p>
            <a:pPr indent="-292099" lvl="2" marL="11414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C++Test Work? </a:t>
            </a:r>
            <a:endParaRPr/>
          </a:p>
          <a:p>
            <a:pPr indent="-292099" lvl="2" marL="11414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Do Developers Need C++Test? </a:t>
            </a:r>
            <a:endParaRPr/>
          </a:p>
          <a:p>
            <a:pPr indent="-292099" lvl="2" marL="11414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Can Developers Use C++Test?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With Test Results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Customizing Tests and Settings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4-year or higher engineer (senior engineer)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Customizing Tests and Settings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33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366" name="Google Shape;366;p3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454"/>
                </a:solidFill>
                <a:latin typeface="Arial"/>
                <a:ea typeface="Arial"/>
                <a:cs typeface="Arial"/>
                <a:sym typeface="Arial"/>
              </a:rPr>
              <a:t>Question and Answer</a:t>
            </a:r>
            <a:endParaRPr/>
          </a:p>
        </p:txBody>
      </p:sp>
      <p:pic>
        <p:nvPicPr>
          <p:cNvPr id="367" name="Google Shape;367;p3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437" y="1676400"/>
            <a:ext cx="4179887" cy="352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3" name="Google Shape;373;p34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374" name="Google Shape;374;p34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 / Questionnaire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Google Shape;380;p35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381" name="Google Shape;381;p35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454"/>
                </a:solidFill>
                <a:latin typeface="Arial"/>
                <a:ea typeface="Arial"/>
                <a:cs typeface="Arial"/>
                <a:sym typeface="Arial"/>
              </a:rPr>
              <a:t>Appendix: Course detail form</a:t>
            </a:r>
            <a:endParaRPr/>
          </a:p>
        </p:txBody>
      </p:sp>
      <p:grpSp>
        <p:nvGrpSpPr>
          <p:cNvPr id="382" name="Google Shape;382;p35"/>
          <p:cNvGrpSpPr/>
          <p:nvPr/>
        </p:nvGrpSpPr>
        <p:grpSpPr>
          <a:xfrm>
            <a:off x="533400" y="914400"/>
            <a:ext cx="8077200" cy="838200"/>
            <a:chOff x="336" y="576"/>
            <a:chExt cx="5088" cy="432"/>
          </a:xfrm>
        </p:grpSpPr>
        <p:sp>
          <p:nvSpPr>
            <p:cNvPr id="383" name="Google Shape;383;p35"/>
            <p:cNvSpPr txBox="1"/>
            <p:nvPr/>
          </p:nvSpPr>
          <p:spPr>
            <a:xfrm>
              <a:off x="3119" y="781"/>
              <a:ext cx="2305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Theory / Theory and Practice</a:t>
              </a:r>
              <a:endParaRPr/>
            </a:p>
          </p:txBody>
        </p:sp>
        <p:sp>
          <p:nvSpPr>
            <p:cNvPr id="384" name="Google Shape;384;p35"/>
            <p:cNvSpPr txBox="1"/>
            <p:nvPr/>
          </p:nvSpPr>
          <p:spPr>
            <a:xfrm>
              <a:off x="2526" y="781"/>
              <a:ext cx="593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  <a:endParaRPr/>
            </a:p>
          </p:txBody>
        </p:sp>
        <p:sp>
          <p:nvSpPr>
            <p:cNvPr id="385" name="Google Shape;385;p35"/>
            <p:cNvSpPr txBox="1"/>
            <p:nvPr/>
          </p:nvSpPr>
          <p:spPr>
            <a:xfrm>
              <a:off x="1084" y="781"/>
              <a:ext cx="1442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Software Engineering</a:t>
              </a:r>
              <a:endParaRPr/>
            </a:p>
          </p:txBody>
        </p:sp>
        <p:sp>
          <p:nvSpPr>
            <p:cNvPr id="386" name="Google Shape;386;p35"/>
            <p:cNvSpPr txBox="1"/>
            <p:nvPr/>
          </p:nvSpPr>
          <p:spPr>
            <a:xfrm>
              <a:off x="336" y="781"/>
              <a:ext cx="748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endParaRPr/>
            </a:p>
          </p:txBody>
        </p:sp>
        <p:sp>
          <p:nvSpPr>
            <p:cNvPr id="387" name="Google Shape;387;p35"/>
            <p:cNvSpPr txBox="1"/>
            <p:nvPr/>
          </p:nvSpPr>
          <p:spPr>
            <a:xfrm>
              <a:off x="3119" y="576"/>
              <a:ext cx="2305" cy="2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hours</a:t>
              </a:r>
              <a:endParaRPr/>
            </a:p>
          </p:txBody>
        </p:sp>
        <p:sp>
          <p:nvSpPr>
            <p:cNvPr id="388" name="Google Shape;388;p35"/>
            <p:cNvSpPr txBox="1"/>
            <p:nvPr/>
          </p:nvSpPr>
          <p:spPr>
            <a:xfrm>
              <a:off x="2526" y="576"/>
              <a:ext cx="593" cy="2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Duration</a:t>
              </a:r>
              <a:endParaRPr/>
            </a:p>
          </p:txBody>
        </p:sp>
        <p:sp>
          <p:nvSpPr>
            <p:cNvPr id="389" name="Google Shape;389;p35"/>
            <p:cNvSpPr txBox="1"/>
            <p:nvPr/>
          </p:nvSpPr>
          <p:spPr>
            <a:xfrm>
              <a:off x="1084" y="576"/>
              <a:ext cx="1442" cy="2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Tuan Nguyen Manh</a:t>
              </a:r>
              <a:endParaRPr/>
            </a:p>
          </p:txBody>
        </p:sp>
        <p:sp>
          <p:nvSpPr>
            <p:cNvPr id="390" name="Google Shape;390;p35"/>
            <p:cNvSpPr txBox="1"/>
            <p:nvPr/>
          </p:nvSpPr>
          <p:spPr>
            <a:xfrm>
              <a:off x="336" y="576"/>
              <a:ext cx="748" cy="2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</a:t>
              </a:r>
              <a:endParaRPr/>
            </a:p>
          </p:txBody>
        </p:sp>
        <p:cxnSp>
          <p:nvCxnSpPr>
            <p:cNvPr id="391" name="Google Shape;391;p35"/>
            <p:cNvCxnSpPr/>
            <p:nvPr/>
          </p:nvCxnSpPr>
          <p:spPr>
            <a:xfrm>
              <a:off x="336" y="576"/>
              <a:ext cx="5088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2" name="Google Shape;392;p35"/>
            <p:cNvCxnSpPr/>
            <p:nvPr/>
          </p:nvCxnSpPr>
          <p:spPr>
            <a:xfrm>
              <a:off x="336" y="781"/>
              <a:ext cx="50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3" name="Google Shape;393;p35"/>
            <p:cNvCxnSpPr/>
            <p:nvPr/>
          </p:nvCxnSpPr>
          <p:spPr>
            <a:xfrm>
              <a:off x="336" y="1008"/>
              <a:ext cx="5088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4" name="Google Shape;394;p35"/>
            <p:cNvCxnSpPr/>
            <p:nvPr/>
          </p:nvCxnSpPr>
          <p:spPr>
            <a:xfrm>
              <a:off x="336" y="576"/>
              <a:ext cx="0" cy="432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5" name="Google Shape;395;p35"/>
            <p:cNvCxnSpPr/>
            <p:nvPr/>
          </p:nvCxnSpPr>
          <p:spPr>
            <a:xfrm>
              <a:off x="1084" y="576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6" name="Google Shape;396;p35"/>
            <p:cNvCxnSpPr/>
            <p:nvPr/>
          </p:nvCxnSpPr>
          <p:spPr>
            <a:xfrm>
              <a:off x="2526" y="576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7" name="Google Shape;397;p35"/>
            <p:cNvCxnSpPr/>
            <p:nvPr/>
          </p:nvCxnSpPr>
          <p:spPr>
            <a:xfrm>
              <a:off x="3119" y="576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8" name="Google Shape;398;p35"/>
            <p:cNvCxnSpPr/>
            <p:nvPr/>
          </p:nvCxnSpPr>
          <p:spPr>
            <a:xfrm>
              <a:off x="5424" y="576"/>
              <a:ext cx="0" cy="432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399" name="Google Shape;399;p35"/>
          <p:cNvGraphicFramePr/>
          <p:nvPr/>
        </p:nvGraphicFramePr>
        <p:xfrm>
          <a:off x="5334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{B892B9DA-712A-473C-92CD-F11CD000AAE4}</a:tableStyleId>
              </a:tblPr>
              <a:tblGrid>
                <a:gridCol w="1981200"/>
                <a:gridCol w="5867400"/>
              </a:tblGrid>
              <a:tr h="803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Examination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Review questions / quiz will be at the end of the course. The purpose is to review the awareness of all attendees on some important points of this course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Intended Audience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Any software technician, engineer, project leader, project manager, manager who are working in software related projects.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Pre-requisites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Those who have basic knowledge of C++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Completion criteria for the course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Attendee must join at least 80% of course length and finish the review questions section with score rate of 75% or higher.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Criteria for granting training waivers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Those who has experience on C++ Test, or already attended similar courses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C++Test?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C++Test Work?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Do Developers Need C++Test?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Can Developers Use C++Test?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features dose C++Test support?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C++Test?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was first introduced in 1999, designed specifically to relieve developers, QA personnel, and other software team members from the </a:t>
            </a: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burden of manually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creating test harnesses, stubs, and test cases.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is very easy to use. It automatically performs static analysis on C or C++ code.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hundreds of industry-standard coding rules.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Automatically performs unit testing, to test code construction and functionality.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of the unit tests generated by C++Test are fully customizable.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addition, C++Test maintains code integrity through automated regression testing, ensuring that no new errors are introduced when changes are made to the code.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Does C++Test Work?</a:t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C++Test’s built-in Static Analysis feature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Reads the source code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Automatically checks standard coding rules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Suppresses rules as you indicate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Enables fully customized testing — without programming or scripting —using its built-in RuleWizard feature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During unit testing, C++Test reads your source code and immediately understands how to test the code on its own, without human intervention.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Reads the code and creates harnesses, stubs, and test cases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Fully customizable tool that allows you to create your own test cases, export or import test cases or objects, or use existing test suites to meet your unique needs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Do Developers Need C++Test?</a:t>
            </a:r>
            <a:endParaRPr/>
          </a:p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Instant verification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programmers can instantly check that the code they built works correctly. Testing code as it is written allows you to easily detect and prevent software bugs, with minimal cost.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Instant access to a C and C++ knowledgebase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C++Test contains a wealth of programming best practices within its coding rules.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Ease of use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it does everything on its own - you don’t need to do anything to begin testing code. Anyone from Developers to QA to Customer Service Representatives can perform unit testing with the click of a button.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 Can Developers Use C++Test?</a:t>
            </a:r>
            <a:endParaRPr/>
          </a:p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part of his personal development toolbox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C++Test can be use with any IDE and in any environment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part of a group development environment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fully configurable for entire development group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Allowing the exchange of test and development information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Enables reporting for easy test result distribution among development group members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Enables each of the roles in a development group - Developers, Architects, and Product Managers - to actively participate in the prevention of errors throughout the entire software development lifecycle </a:t>
            </a:r>
            <a:endParaRPr/>
          </a:p>
          <a:p>
            <a:pPr indent="-214311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features dose C++Test support?</a:t>
            </a:r>
            <a:endParaRPr/>
          </a:p>
        </p:txBody>
      </p:sp>
      <p:sp>
        <p:nvSpPr>
          <p:cNvPr id="94" name="Google Shape;94;p12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analysis of code for compliance with user-selected coding standards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Graphical RuleWizard editor for creating custom coding rules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code path simulation for identifying potential runtime errors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code review with a graphical interface and progress tracking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generation and execution of unit and component-level tests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Flexible stub framework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support for regression testing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coverage analysis with code highlighting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Runtime memory error checking during unit test execution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 team deployment infrastructure for desktop and command line usage </a:t>
            </a:r>
            <a:endParaRPr/>
          </a:p>
          <a:p>
            <a:pPr indent="-214311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CS_Presentation_Tmp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