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9144000"/>
  <p:notesSz cx="7315200" cy="9601200"/>
  <p:embeddedFontLst>
    <p:embeddedFont>
      <p:font typeface="Century Gothic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A2DC049-5978-4712-9CDD-E6D2F96B8FDC}">
  <a:tblStyle styleId="{FA2DC049-5978-4712-9CDD-E6D2F96B8FD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CenturyGothic-bold.fntdata"/><Relationship Id="rId12" Type="http://schemas.openxmlformats.org/officeDocument/2006/relationships/slide" Target="slides/slide6.xml"/><Relationship Id="rId34" Type="http://schemas.openxmlformats.org/officeDocument/2006/relationships/font" Target="fonts/CenturyGothic-regular.fntdata"/><Relationship Id="rId15" Type="http://schemas.openxmlformats.org/officeDocument/2006/relationships/slide" Target="slides/slide9.xml"/><Relationship Id="rId37" Type="http://schemas.openxmlformats.org/officeDocument/2006/relationships/font" Target="fonts/CenturyGothic-boldItalic.fntdata"/><Relationship Id="rId14" Type="http://schemas.openxmlformats.org/officeDocument/2006/relationships/slide" Target="slides/slide8.xml"/><Relationship Id="rId36" Type="http://schemas.openxmlformats.org/officeDocument/2006/relationships/font" Target="fonts/CenturyGothic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1" type="ftr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2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" name="Google Shape;5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n"/>
          <p:cNvSpPr txBox="1"/>
          <p:nvPr>
            <p:ph idx="4" type="ftr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n"/>
          <p:cNvSpPr txBox="1"/>
          <p:nvPr>
            <p:ph idx="5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0" y="1806575"/>
            <a:ext cx="64008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0" y="2743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❑"/>
              <a:defRPr/>
            </a:lvl1pPr>
            <a:lvl2pPr lvl="1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Char char="▪"/>
              <a:defRPr/>
            </a:lvl2pPr>
            <a:lvl3pPr lvl="2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lvl="3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Char char="⮚"/>
              <a:defRPr/>
            </a:lvl4pPr>
            <a:lvl5pPr lvl="4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o"/>
              <a:defRPr/>
            </a:lvl5pPr>
            <a:lvl6pPr lvl="5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o"/>
              <a:defRPr/>
            </a:lvl6pPr>
            <a:lvl7pPr lvl="6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o"/>
              <a:defRPr/>
            </a:lvl7pPr>
            <a:lvl8pPr lvl="7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o"/>
              <a:defRPr/>
            </a:lvl8pPr>
            <a:lvl9pPr lvl="8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o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ext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228600" y="9144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❑"/>
              <a:defRPr/>
            </a:lvl1pPr>
            <a:lvl2pPr indent="-400050" lvl="1" marL="9144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Char char="▪"/>
              <a:defRPr/>
            </a:lvl2pPr>
            <a:lvl3pPr indent="-400050" lvl="2" marL="1371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3pPr>
            <a:lvl4pPr indent="-314325" lvl="3" marL="18288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350"/>
              <a:buChar char="⮚"/>
              <a:defRPr/>
            </a:lvl4pPr>
            <a:lvl5pPr indent="-320039" lvl="4" marL="22860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o"/>
              <a:defRPr/>
            </a:lvl5pPr>
            <a:lvl6pPr indent="-320039" lvl="5" marL="27432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o"/>
              <a:defRPr/>
            </a:lvl6pPr>
            <a:lvl7pPr indent="-320039" lvl="6" marL="32004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o"/>
              <a:defRPr/>
            </a:lvl7pPr>
            <a:lvl8pPr indent="-320040" lvl="7" marL="3657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o"/>
              <a:defRPr/>
            </a:lvl8pPr>
            <a:lvl9pPr indent="-320040" lvl="8" marL="41148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o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959595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959595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959595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959595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959595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959595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959595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959595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95959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228600" y="9144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19100" lvl="1" marL="9144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400050" lvl="2" marL="13716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Century Gothic"/>
              <a:buChar char="o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Century Gothic"/>
              <a:buChar char="o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Century Gothic"/>
              <a:buChar char="o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Century Gothic"/>
              <a:buChar char="o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Century Gothic"/>
              <a:buChar char="o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9595"/>
              </a:buClr>
              <a:buSzPts val="1200"/>
              <a:buFont typeface="Arial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 b="0" i="0" sz="1400">
              <a:solidFill>
                <a:srgbClr val="000000"/>
              </a:solidFill>
            </a:endParaRPr>
          </a:p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1200" u="none">
                <a:solidFill>
                  <a:srgbClr val="95959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21.png"/><Relationship Id="rId5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Relationship Id="rId4" Type="http://schemas.openxmlformats.org/officeDocument/2006/relationships/image" Target="../media/image18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Relationship Id="rId4" Type="http://schemas.openxmlformats.org/officeDocument/2006/relationships/image" Target="../media/image29.png"/><Relationship Id="rId5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Relationship Id="rId4" Type="http://schemas.openxmlformats.org/officeDocument/2006/relationships/image" Target="../media/image30.png"/><Relationship Id="rId5" Type="http://schemas.openxmlformats.org/officeDocument/2006/relationships/image" Target="../media/image25.png"/><Relationship Id="rId6" Type="http://schemas.openxmlformats.org/officeDocument/2006/relationships/image" Target="../media/image28.png"/><Relationship Id="rId7" Type="http://schemas.openxmlformats.org/officeDocument/2006/relationships/image" Target="../media/image22.png"/><Relationship Id="rId8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Relationship Id="rId4" Type="http://schemas.openxmlformats.org/officeDocument/2006/relationships/image" Target="../media/image31.png"/><Relationship Id="rId5" Type="http://schemas.openxmlformats.org/officeDocument/2006/relationships/image" Target="../media/image33.png"/><Relationship Id="rId6" Type="http://schemas.openxmlformats.org/officeDocument/2006/relationships/image" Target="../media/image3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Relationship Id="rId4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hyperlink" Target="http://sourceforge.net/projects/cppunit" TargetMode="External"/><Relationship Id="rId5" Type="http://schemas.openxmlformats.org/officeDocument/2006/relationships/hyperlink" Target="http://sourceforge.net/projects/cppuni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Relationship Id="rId7" Type="http://schemas.openxmlformats.org/officeDocument/2006/relationships/image" Target="../media/image16.png"/><Relationship Id="rId8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19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ctrTitle"/>
          </p:nvPr>
        </p:nvSpPr>
        <p:spPr>
          <a:xfrm>
            <a:off x="0" y="1806575"/>
            <a:ext cx="617220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3000"/>
              <a:buFont typeface="Century Gothic"/>
              <a:buNone/>
            </a:pPr>
            <a:r>
              <a:rPr b="1" i="0" lang="en-US" sz="30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CPPUnit</a:t>
            </a: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3276600" y="3886200"/>
            <a:ext cx="2971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C58B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D3C58B"/>
                </a:solidFill>
                <a:latin typeface="Arial"/>
                <a:ea typeface="Arial"/>
                <a:cs typeface="Arial"/>
                <a:sym typeface="Arial"/>
              </a:rPr>
              <a:t>By:</a:t>
            </a:r>
            <a:r>
              <a:rPr b="1" i="0" lang="en-US" sz="1800" u="none">
                <a:solidFill>
                  <a:srgbClr val="D3C58B"/>
                </a:solidFill>
                <a:latin typeface="Arial"/>
                <a:ea typeface="Arial"/>
                <a:cs typeface="Arial"/>
                <a:sym typeface="Arial"/>
              </a:rPr>
              <a:t> Tuan Nguyen Manh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D3C58B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D3C58B"/>
                </a:solidFill>
                <a:latin typeface="Arial"/>
                <a:ea typeface="Arial"/>
                <a:cs typeface="Arial"/>
                <a:sym typeface="Arial"/>
              </a:rPr>
              <a:t>Course duration: </a:t>
            </a:r>
            <a:r>
              <a:rPr b="1" i="0" lang="en-US" sz="1800" u="none">
                <a:solidFill>
                  <a:srgbClr val="D3C58B"/>
                </a:solidFill>
                <a:latin typeface="Arial"/>
                <a:ea typeface="Arial"/>
                <a:cs typeface="Arial"/>
                <a:sym typeface="Arial"/>
              </a:rPr>
              <a:t>3 hours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D3C58B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D3C58B"/>
                </a:solidFill>
                <a:latin typeface="Arial"/>
                <a:ea typeface="Arial"/>
                <a:cs typeface="Arial"/>
                <a:sym typeface="Arial"/>
              </a:rPr>
              <a:t>Last update: </a:t>
            </a:r>
            <a:r>
              <a:rPr b="1" i="0" lang="en-US" sz="1800" u="none">
                <a:solidFill>
                  <a:srgbClr val="D3C58B"/>
                </a:solidFill>
                <a:latin typeface="Arial"/>
                <a:ea typeface="Arial"/>
                <a:cs typeface="Arial"/>
                <a:sym typeface="Arial"/>
              </a:rPr>
              <a:t>Dec 2008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5" name="Google Shape;115;p13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116" name="Google Shape;116;p13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 Classes</a:t>
            </a:r>
            <a:endParaRPr/>
          </a:p>
        </p:txBody>
      </p:sp>
      <p:pic>
        <p:nvPicPr>
          <p:cNvPr id="117" name="Google Shape;117;p13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914400"/>
            <a:ext cx="8686800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3" name="Google Shape;123;p14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124" name="Google Shape;124;p14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Simple Test Case</a:t>
            </a:r>
            <a:endParaRPr/>
          </a:p>
        </p:txBody>
      </p:sp>
      <p:sp>
        <p:nvSpPr>
          <p:cNvPr id="125" name="Google Shape;125;p14"/>
          <p:cNvSpPr txBox="1"/>
          <p:nvPr>
            <p:ph idx="1" type="body"/>
          </p:nvPr>
        </p:nvSpPr>
        <p:spPr>
          <a:xfrm>
            <a:off x="228600" y="9144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Ordinarily, you will not use such simple test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Subclass the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TestCase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class. 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Override the method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runTest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().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you want to check a value, call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CPPUNIT_ASSERT(bool)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pass in an expression that is true if the test succeeds </a:t>
            </a:r>
            <a:endParaRPr/>
          </a:p>
        </p:txBody>
      </p:sp>
      <p:pic>
        <p:nvPicPr>
          <p:cNvPr id="126" name="Google Shape;12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9175" y="2971800"/>
            <a:ext cx="7058025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2" name="Google Shape;132;p15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133" name="Google Shape;133;p15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Fixture</a:t>
            </a:r>
            <a:endParaRPr/>
          </a:p>
        </p:txBody>
      </p:sp>
      <p:sp>
        <p:nvSpPr>
          <p:cNvPr id="134" name="Google Shape;134;p15"/>
          <p:cNvSpPr txBox="1"/>
          <p:nvPr>
            <p:ph idx="1" type="body"/>
          </p:nvPr>
        </p:nvSpPr>
        <p:spPr>
          <a:xfrm>
            <a:off x="228600" y="9144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known set of objects served as a base for a set of test cases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add new tests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 member variables for each part of the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fixture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Override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setUp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 to initialize the variables 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Override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tearDown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 to release any resources allocated in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setUp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</a:t>
            </a:r>
            <a:endParaRPr/>
          </a:p>
        </p:txBody>
      </p:sp>
      <p:pic>
        <p:nvPicPr>
          <p:cNvPr id="135" name="Google Shape;13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3505200"/>
            <a:ext cx="6497637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1" name="Google Shape;141;p16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142" name="Google Shape;142;p16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TestCaller</a:t>
            </a:r>
            <a:endParaRPr/>
          </a:p>
        </p:txBody>
      </p:sp>
      <p:sp>
        <p:nvSpPr>
          <p:cNvPr id="143" name="Google Shape;143;p16"/>
          <p:cNvSpPr txBox="1"/>
          <p:nvPr>
            <p:ph idx="1" type="body"/>
          </p:nvPr>
        </p:nvSpPr>
        <p:spPr>
          <a:xfrm>
            <a:off x="228600" y="9144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do you write and invoke individual tests using a fixture?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Write the test case as a method in the fixture class 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a TestCaller which runs that particular method </a:t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590800"/>
            <a:ext cx="7145337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0" name="Google Shape;150;p17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151" name="Google Shape;151;p17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TestSuite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228600" y="914400"/>
            <a:ext cx="8686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</a:t>
            </a:r>
            <a:r>
              <a:rPr b="1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TestSuite</a:t>
            </a: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class that runs any number of </a:t>
            </a:r>
            <a:r>
              <a:rPr b="1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TestCases</a:t>
            </a: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together</a:t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905000"/>
            <a:ext cx="7077075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/>
          <p:nvPr/>
        </p:nvSpPr>
        <p:spPr>
          <a:xfrm>
            <a:off x="228600" y="3657600"/>
            <a:ext cx="8686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TestSuite</a:t>
            </a: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can contain any object implementing the </a:t>
            </a:r>
            <a:r>
              <a:rPr b="1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</a:t>
            </a: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interface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4400" y="4572000"/>
            <a:ext cx="7010400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1" name="Google Shape;161;p18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162" name="Google Shape;162;p18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TestSuite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228600" y="914400"/>
            <a:ext cx="86868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Other way to run TestCase more easily, use some macros: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CPPUNIT_TEST_SUITE: Begin test suite.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CPPUNIT_TEST: Add a method to the suite.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CPPUNIT_TEST_EXCEPTION: Add a test which fail if the 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specified exception is not caught.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CPPUNIT_TEST_FAIL: Adds a test case which is excepted 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fail.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...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CPPUNIT_TEST_SUITE_END: End declaration of the test 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suite.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4495800"/>
            <a:ext cx="6267450" cy="13144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0" name="Google Shape;170;p19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171" name="Google Shape;171;p19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cases Example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228600" y="9144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//Macros to Organize test cases and test suites here</a:t>
            </a:r>
            <a:endParaRPr/>
          </a:p>
          <a:p>
            <a:pPr indent="-341312" lvl="0" marL="341312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void </a:t>
            </a:r>
            <a:r>
              <a:rPr b="0" i="0" lang="en-US" sz="2400" u="none">
                <a:solidFill>
                  <a:srgbClr val="0000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CFractionTest</a:t>
            </a: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::setUp() {</a:t>
            </a:r>
            <a:endParaRPr/>
          </a:p>
          <a:p>
            <a:pPr indent="-279399" lvl="1" marL="735012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m_f1 = new Fraction(3,4);</a:t>
            </a:r>
            <a:endParaRPr/>
          </a:p>
          <a:p>
            <a:pPr indent="-279399" lvl="1" marL="735012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m_f2 = new Fraction(7,3);</a:t>
            </a:r>
            <a:endParaRPr/>
          </a:p>
          <a:p>
            <a:pPr indent="-279399" lvl="1" marL="735012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m_f3 = new Fraction(37,12);</a:t>
            </a:r>
            <a:endParaRPr/>
          </a:p>
          <a:p>
            <a:pPr indent="-341312" lvl="0" marL="341312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  <a:p>
            <a:pPr indent="-341312" lvl="0" marL="341312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void </a:t>
            </a:r>
            <a:r>
              <a:rPr b="0" i="0" lang="en-US" sz="2400" u="none">
                <a:solidFill>
                  <a:srgbClr val="0000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CFractionTest</a:t>
            </a: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::tearDown() {</a:t>
            </a:r>
            <a:endParaRPr/>
          </a:p>
          <a:p>
            <a:pPr indent="-279399" lvl="1" marL="735012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delete m_f1;</a:t>
            </a:r>
            <a:endParaRPr/>
          </a:p>
          <a:p>
            <a:pPr indent="-279399" lvl="1" marL="735012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delete m_f2;</a:t>
            </a:r>
            <a:endParaRPr/>
          </a:p>
          <a:p>
            <a:pPr indent="-279399" lvl="1" marL="735012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delete m_f3;</a:t>
            </a:r>
            <a:endParaRPr/>
          </a:p>
          <a:p>
            <a:pPr indent="-341312" lvl="0" marL="341312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  <a:p>
            <a:pPr indent="-341312" lvl="0" marL="341312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void </a:t>
            </a:r>
            <a:r>
              <a:rPr b="0" i="0" lang="en-US" sz="2400" u="none">
                <a:solidFill>
                  <a:srgbClr val="0000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FractionTest</a:t>
            </a: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::testAddition() {</a:t>
            </a:r>
            <a:endParaRPr/>
          </a:p>
          <a:p>
            <a:pPr indent="-341312" lvl="0" marL="341312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b="0" i="0" lang="en-US" sz="2400" u="none">
                <a:solidFill>
                  <a:srgbClr val="D6009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CPPUNIT_ASSERT</a:t>
            </a: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 *m_f1 + *m_f2 == *m_f3 );</a:t>
            </a:r>
            <a:endParaRPr/>
          </a:p>
          <a:p>
            <a:pPr indent="-341312" lvl="0" marL="341312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8" name="Google Shape;178;p20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179" name="Google Shape;179;p20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Organize test cases and test suites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228600" y="9144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CPPUNIT_TEST_SUITE_REGISTRATION(ATestFixtureType)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Adds the specified fixture suite to the default suite.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CPPUNIT_TEST_SUITE_NAMED_REGISTRATION(ATestFixtureType, suiteName)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Adds the specified fixture suite to the specified registry suite.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CPPUNIT_REGISTRY_ADD(which, to)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Adds the specified suite to other suite.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CPPUNIT_REGISTRY_ADD_TO_DEFAULT(which)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Adds the specified suite to the default suite.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4495800"/>
            <a:ext cx="528637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7" name="Google Shape;187;p21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188" name="Google Shape;188;p21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Other information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228600" y="914400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en-US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Some helper macros:</a:t>
            </a:r>
            <a:endParaRPr/>
          </a:p>
          <a:p>
            <a:pPr indent="-279399" lvl="1" marL="735012" marR="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CPPUNIT_ASSERT(condition)</a:t>
            </a:r>
            <a:endParaRPr/>
          </a:p>
          <a:p>
            <a:pPr indent="-279399" lvl="1" marL="735012" marR="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CPPUNIT_ASSERT_MESSAGE(message, condition) </a:t>
            </a:r>
            <a:endParaRPr/>
          </a:p>
          <a:p>
            <a:pPr indent="-279399" lvl="1" marL="735012" marR="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CPPUNIT_FAIL(message) </a:t>
            </a:r>
            <a:endParaRPr/>
          </a:p>
          <a:p>
            <a:pPr indent="-279399" lvl="1" marL="735012" marR="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CPPUNIT_ASSERT_EQUAL(expected, actual)</a:t>
            </a:r>
            <a:endParaRPr/>
          </a:p>
          <a:p>
            <a:pPr indent="-279399" lvl="1" marL="735012" marR="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CPPUNIT_ASSERT_EQUAL_MESSAGE(message, </a:t>
            </a:r>
            <a:endParaRPr/>
          </a:p>
          <a:p>
            <a:pPr indent="-279399" lvl="1" marL="735012" marR="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expected, actual) </a:t>
            </a:r>
            <a:endParaRPr/>
          </a:p>
          <a:p>
            <a:pPr indent="-279399" lvl="1" marL="735012" marR="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CPPUNIT_ASSERT_DOUBLES_EQUAL(expected, actual, </a:t>
            </a:r>
            <a:endParaRPr/>
          </a:p>
          <a:p>
            <a:pPr indent="-279399" lvl="1" marL="735012" marR="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delta) </a:t>
            </a:r>
            <a:endParaRPr/>
          </a:p>
          <a:p>
            <a:pPr indent="-279399" lvl="1" marL="735012" marR="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CPPUNIT_ASSERT_THROW(expression, ExceptionType) </a:t>
            </a:r>
            <a:endParaRPr/>
          </a:p>
          <a:p>
            <a:pPr indent="-279399" lvl="1" marL="735012" marR="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CPPUNIT_ASSERT_NO_THROW(expression) </a:t>
            </a:r>
            <a:endParaRPr/>
          </a:p>
          <a:p>
            <a:pPr indent="-279399" lvl="1" marL="735012" marR="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CPPUNIT_ASSERT_ASSERTION_FAIL(assertion)</a:t>
            </a:r>
            <a:endParaRPr/>
          </a:p>
          <a:p>
            <a:pPr indent="-279399" lvl="1" marL="735012" marR="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CPPUNIT_ASSERT_ASSERTION_PASS(assertion)</a:t>
            </a:r>
            <a:endParaRPr/>
          </a:p>
          <a:p>
            <a:pPr indent="-341312" lvl="0" marL="341312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en-US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TestCase result:</a:t>
            </a:r>
            <a:endParaRPr/>
          </a:p>
          <a:p>
            <a:pPr indent="-279399" lvl="1" marL="735012" marR="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all the tests pass, you'll get an informative message. </a:t>
            </a:r>
            <a:endParaRPr/>
          </a:p>
          <a:p>
            <a:pPr indent="-279399" lvl="1" marL="735012" marR="0" rtl="0" algn="just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any fail, you'll get the following information: </a:t>
            </a:r>
            <a:endParaRPr/>
          </a:p>
          <a:p>
            <a:pPr indent="-292099" lvl="2" marL="1141412" marR="0" rtl="0" algn="just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Gothic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name of the test case that failed</a:t>
            </a:r>
            <a:endParaRPr/>
          </a:p>
          <a:p>
            <a:pPr indent="-292099" lvl="2" marL="1141412" marR="0" rtl="0" algn="just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Gothic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name of the source file that contains the test</a:t>
            </a:r>
            <a:endParaRPr/>
          </a:p>
          <a:p>
            <a:pPr indent="-292099" lvl="2" marL="1141412" marR="0" rtl="0" algn="just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Gothic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line number where the failure occurred</a:t>
            </a:r>
            <a:endParaRPr/>
          </a:p>
          <a:p>
            <a:pPr indent="-292099" lvl="2" marL="1141412" marR="0" rtl="0" algn="just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Gothic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of the text inside the call to CPPUNIT_ASSERT() which detected the failure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5" name="Google Shape;195;p22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196" name="Google Shape;196;p22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CppUnit's MFCTestRunner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228600" y="914400"/>
            <a:ext cx="86868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 1: Create a new dialog-based MFC application (or doc-view one)</a:t>
            </a:r>
            <a:endParaRPr/>
          </a:p>
          <a:p>
            <a:pPr indent="-341312" lvl="0" marL="341312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 2: Setup UnitTest environment for VC6 (see above)</a:t>
            </a:r>
            <a:endParaRPr/>
          </a:p>
          <a:p>
            <a:pPr indent="-341312" lvl="0" marL="341312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 3: Create new test class to do unit test for other class as below picture</a:t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2895600"/>
            <a:ext cx="4200525" cy="338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 txBox="1"/>
          <p:nvPr/>
        </p:nvSpPr>
        <p:spPr>
          <a:xfrm>
            <a:off x="4114800" y="2209800"/>
            <a:ext cx="5257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5105400" y="27432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Include class need test and HelperMacros</a:t>
            </a:r>
            <a:endParaRPr/>
          </a:p>
          <a:p>
            <a:pPr indent="-341312" lvl="0" marL="341312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macros of TestSuite to test for 2 function:</a:t>
            </a:r>
            <a:endParaRPr/>
          </a:p>
          <a:p>
            <a:pPr indent="-279399" lvl="1" marL="735012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testAdd_1</a:t>
            </a:r>
            <a:endParaRPr/>
          </a:p>
          <a:p>
            <a:pPr indent="-279399" lvl="1" marL="735012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testAdd_2</a:t>
            </a:r>
            <a:endParaRPr/>
          </a:p>
          <a:p>
            <a:pPr indent="-341312" lvl="0" marL="341312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CTestCalculate must inherit from CppUnit::TestFixture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228600" y="2159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Content</a:t>
            </a:r>
            <a:endParaRPr/>
          </a:p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228600" y="9144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Overview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Features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Build CppUnit Libraries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Setup environment for VC6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 Classes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CppUnit's MFCTestRunner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Build UnitTest for existing MFC project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Outputter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6" name="Google Shape;206;p23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207" name="Google Shape;207;p23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Using CppUnit's MFCTestRunner (Cont)</a:t>
            </a:r>
            <a:endParaRPr/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152400" y="40386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Declare &amp; Run MFC TestRunner, copy below code to CMainApp::InitInstance() function:</a:t>
            </a:r>
            <a:endParaRPr/>
          </a:p>
        </p:txBody>
      </p:sp>
      <p:sp>
        <p:nvSpPr>
          <p:cNvPr id="209" name="Google Shape;209;p23"/>
          <p:cNvSpPr txBox="1"/>
          <p:nvPr/>
        </p:nvSpPr>
        <p:spPr>
          <a:xfrm>
            <a:off x="3962400" y="990600"/>
            <a:ext cx="49530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Register the test suite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CPPUNIT_TEST_SUITE_REGISTRATION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Setup test fixture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setUp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tearDown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 test methods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testAdd_1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testAdd_2</a:t>
            </a:r>
            <a:endParaRPr/>
          </a:p>
        </p:txBody>
      </p:sp>
      <p:pic>
        <p:nvPicPr>
          <p:cNvPr id="210" name="Google Shape;21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1006475"/>
            <a:ext cx="3048000" cy="296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4400" y="5638800"/>
            <a:ext cx="5610225" cy="5048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12" name="Google Shape;212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2500" y="4876800"/>
            <a:ext cx="4381500" cy="68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13" name="Google Shape;213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91400" y="5006975"/>
            <a:ext cx="1295400" cy="101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9" name="Google Shape;219;p24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220" name="Google Shape;220;p24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Using CppUnit's MFCTestRunner (Cont)</a:t>
            </a:r>
            <a:endParaRPr/>
          </a:p>
        </p:txBody>
      </p:sp>
      <p:sp>
        <p:nvSpPr>
          <p:cNvPr id="221" name="Google Shape;221;p24"/>
          <p:cNvSpPr txBox="1"/>
          <p:nvPr>
            <p:ph idx="1" type="body"/>
          </p:nvPr>
        </p:nvSpPr>
        <p:spPr>
          <a:xfrm>
            <a:off x="228600" y="914400"/>
            <a:ext cx="8686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8911" lvl="0" marL="3413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2" name="Google Shape;22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600" y="914400"/>
            <a:ext cx="5248275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2600" y="3124200"/>
            <a:ext cx="52197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9" name="Google Shape;229;p25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230" name="Google Shape;230;p25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Build UnitTest for existing MFC project</a:t>
            </a:r>
            <a:endParaRPr/>
          </a:p>
        </p:txBody>
      </p:sp>
      <p:sp>
        <p:nvSpPr>
          <p:cNvPr id="231" name="Google Shape;231;p25"/>
          <p:cNvSpPr txBox="1"/>
          <p:nvPr>
            <p:ph idx="1" type="body"/>
          </p:nvPr>
        </p:nvSpPr>
        <p:spPr>
          <a:xfrm>
            <a:off x="228600" y="914400"/>
            <a:ext cx="6477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 new UnitTest project into workspace of existing MFC project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Setup environment: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Include resource.h from MFC project to UnitTest project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new UnitTest class to test a class in MFC project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1" i="0" lang="en-US" sz="2000" u="sng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Note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endParaRPr/>
          </a:p>
          <a:p>
            <a:pPr indent="-292099" lvl="2" marL="1141412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Must link tested class in MFC project to UnitTest project</a:t>
            </a:r>
            <a:endParaRPr/>
          </a:p>
          <a:p>
            <a:pPr indent="-292099" lvl="2" marL="1141412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run UnitTest protected or private function, UnitTest class must be friend class of MFC class</a:t>
            </a:r>
            <a:endParaRPr/>
          </a:p>
          <a:p>
            <a:pPr indent="-227011" lvl="0" marL="341312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2" name="Google Shape;23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2200" y="990600"/>
            <a:ext cx="2743200" cy="646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48400" y="2133600"/>
            <a:ext cx="2438400" cy="563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29400" y="3810000"/>
            <a:ext cx="2438400" cy="5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57975" y="4572000"/>
            <a:ext cx="248602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162800" y="5257800"/>
            <a:ext cx="1295400" cy="101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2" name="Google Shape;242;p26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243" name="Google Shape;243;p26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Outputter</a:t>
            </a:r>
            <a:endParaRPr/>
          </a:p>
        </p:txBody>
      </p:sp>
      <p:sp>
        <p:nvSpPr>
          <p:cNvPr id="244" name="Google Shape;244;p26"/>
          <p:cNvSpPr txBox="1"/>
          <p:nvPr>
            <p:ph idx="1" type="body"/>
          </p:nvPr>
        </p:nvSpPr>
        <p:spPr>
          <a:xfrm>
            <a:off x="228600" y="9144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There are three types of outputter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CompilerOutputter</a:t>
            </a:r>
            <a:endParaRPr/>
          </a:p>
          <a:p>
            <a:pPr indent="-292099" lvl="2" marL="1141412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CppUnit::CompilerOutputter</a:t>
            </a:r>
            <a:endParaRPr/>
          </a:p>
          <a:p>
            <a:pPr indent="-120649" lvl="2" marL="1141412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888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888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XmlOutputter</a:t>
            </a:r>
            <a:endParaRPr/>
          </a:p>
          <a:p>
            <a:pPr indent="-292099" lvl="2" marL="1141412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CppUnit::XmlOutputter</a:t>
            </a:r>
            <a:endParaRPr/>
          </a:p>
          <a:p>
            <a:pPr indent="-888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888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888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TextOutputter</a:t>
            </a:r>
            <a:endParaRPr/>
          </a:p>
          <a:p>
            <a:pPr indent="-292099" lvl="2" marL="1141412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 CppUnit::TextOutputter</a:t>
            </a:r>
            <a:endParaRPr/>
          </a:p>
        </p:txBody>
      </p:sp>
      <p:pic>
        <p:nvPicPr>
          <p:cNvPr id="245" name="Google Shape;24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2895600"/>
            <a:ext cx="3505200" cy="1706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8200" y="4876800"/>
            <a:ext cx="4191000" cy="14874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47" name="Google Shape;247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24400" y="1504950"/>
            <a:ext cx="4191000" cy="1085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3" name="Google Shape;253;p27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254" name="Google Shape;254;p27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Outputter - Code</a:t>
            </a:r>
            <a:endParaRPr/>
          </a:p>
        </p:txBody>
      </p:sp>
      <p:pic>
        <p:nvPicPr>
          <p:cNvPr id="255" name="Google Shape;255;p2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914400"/>
            <a:ext cx="8686800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1" name="Google Shape;261;p28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262" name="Google Shape;262;p28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6454"/>
                </a:solidFill>
                <a:latin typeface="Arial"/>
                <a:ea typeface="Arial"/>
                <a:cs typeface="Arial"/>
                <a:sym typeface="Arial"/>
              </a:rPr>
              <a:t>Question and Answer</a:t>
            </a:r>
            <a:endParaRPr/>
          </a:p>
        </p:txBody>
      </p:sp>
      <p:pic>
        <p:nvPicPr>
          <p:cNvPr id="263" name="Google Shape;263;p28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7437" y="1676400"/>
            <a:ext cx="4179887" cy="3525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9" name="Google Shape;269;p29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270" name="Google Shape;270;p29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Exercise / Questionnaire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6" name="Google Shape;276;p30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277" name="Google Shape;277;p30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Arial"/>
              <a:buNone/>
            </a:pPr>
            <a:r>
              <a:rPr b="1" i="0" lang="en-US" sz="2500" u="none">
                <a:solidFill>
                  <a:srgbClr val="006454"/>
                </a:solidFill>
                <a:latin typeface="Arial"/>
                <a:ea typeface="Arial"/>
                <a:cs typeface="Arial"/>
                <a:sym typeface="Arial"/>
              </a:rPr>
              <a:t>Appendix: Course detail form</a:t>
            </a:r>
            <a:endParaRPr/>
          </a:p>
        </p:txBody>
      </p:sp>
      <p:grpSp>
        <p:nvGrpSpPr>
          <p:cNvPr id="278" name="Google Shape;278;p30"/>
          <p:cNvGrpSpPr/>
          <p:nvPr/>
        </p:nvGrpSpPr>
        <p:grpSpPr>
          <a:xfrm>
            <a:off x="533400" y="914400"/>
            <a:ext cx="8077200" cy="685800"/>
            <a:chOff x="336" y="576"/>
            <a:chExt cx="5088" cy="432"/>
          </a:xfrm>
        </p:grpSpPr>
        <p:sp>
          <p:nvSpPr>
            <p:cNvPr id="279" name="Google Shape;279;p30"/>
            <p:cNvSpPr txBox="1"/>
            <p:nvPr/>
          </p:nvSpPr>
          <p:spPr>
            <a:xfrm>
              <a:off x="3119" y="781"/>
              <a:ext cx="2305" cy="22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Theory / Theory and Practice</a:t>
              </a:r>
              <a:endParaRPr/>
            </a:p>
          </p:txBody>
        </p:sp>
        <p:sp>
          <p:nvSpPr>
            <p:cNvPr id="280" name="Google Shape;280;p30"/>
            <p:cNvSpPr txBox="1"/>
            <p:nvPr/>
          </p:nvSpPr>
          <p:spPr>
            <a:xfrm>
              <a:off x="2526" y="781"/>
              <a:ext cx="593" cy="22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Type</a:t>
              </a:r>
              <a:endParaRPr/>
            </a:p>
          </p:txBody>
        </p:sp>
        <p:sp>
          <p:nvSpPr>
            <p:cNvPr id="281" name="Google Shape;281;p30"/>
            <p:cNvSpPr txBox="1"/>
            <p:nvPr/>
          </p:nvSpPr>
          <p:spPr>
            <a:xfrm>
              <a:off x="1084" y="781"/>
              <a:ext cx="1442" cy="22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Software Engineering</a:t>
              </a:r>
              <a:endParaRPr/>
            </a:p>
          </p:txBody>
        </p:sp>
        <p:sp>
          <p:nvSpPr>
            <p:cNvPr id="282" name="Google Shape;282;p30"/>
            <p:cNvSpPr txBox="1"/>
            <p:nvPr/>
          </p:nvSpPr>
          <p:spPr>
            <a:xfrm>
              <a:off x="336" y="781"/>
              <a:ext cx="748" cy="22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Category</a:t>
              </a:r>
              <a:endParaRPr/>
            </a:p>
          </p:txBody>
        </p:sp>
        <p:sp>
          <p:nvSpPr>
            <p:cNvPr id="283" name="Google Shape;283;p30"/>
            <p:cNvSpPr txBox="1"/>
            <p:nvPr/>
          </p:nvSpPr>
          <p:spPr>
            <a:xfrm>
              <a:off x="3119" y="576"/>
              <a:ext cx="2305" cy="205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 hours</a:t>
              </a:r>
              <a:endParaRPr/>
            </a:p>
          </p:txBody>
        </p:sp>
        <p:sp>
          <p:nvSpPr>
            <p:cNvPr id="284" name="Google Shape;284;p30"/>
            <p:cNvSpPr txBox="1"/>
            <p:nvPr/>
          </p:nvSpPr>
          <p:spPr>
            <a:xfrm>
              <a:off x="2526" y="576"/>
              <a:ext cx="593" cy="205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Duration</a:t>
              </a:r>
              <a:endParaRPr/>
            </a:p>
          </p:txBody>
        </p:sp>
        <p:sp>
          <p:nvSpPr>
            <p:cNvPr id="285" name="Google Shape;285;p30"/>
            <p:cNvSpPr txBox="1"/>
            <p:nvPr/>
          </p:nvSpPr>
          <p:spPr>
            <a:xfrm>
              <a:off x="1084" y="576"/>
              <a:ext cx="1442" cy="205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Tuan Nguyen Manh</a:t>
              </a:r>
              <a:endParaRPr/>
            </a:p>
          </p:txBody>
        </p:sp>
        <p:sp>
          <p:nvSpPr>
            <p:cNvPr id="286" name="Google Shape;286;p30"/>
            <p:cNvSpPr txBox="1"/>
            <p:nvPr/>
          </p:nvSpPr>
          <p:spPr>
            <a:xfrm>
              <a:off x="336" y="576"/>
              <a:ext cx="748" cy="205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Author</a:t>
              </a:r>
              <a:endParaRPr/>
            </a:p>
          </p:txBody>
        </p:sp>
        <p:cxnSp>
          <p:nvCxnSpPr>
            <p:cNvPr id="287" name="Google Shape;287;p30"/>
            <p:cNvCxnSpPr/>
            <p:nvPr/>
          </p:nvCxnSpPr>
          <p:spPr>
            <a:xfrm>
              <a:off x="336" y="576"/>
              <a:ext cx="5088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8" name="Google Shape;288;p30"/>
            <p:cNvCxnSpPr/>
            <p:nvPr/>
          </p:nvCxnSpPr>
          <p:spPr>
            <a:xfrm>
              <a:off x="336" y="781"/>
              <a:ext cx="508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9" name="Google Shape;289;p30"/>
            <p:cNvCxnSpPr/>
            <p:nvPr/>
          </p:nvCxnSpPr>
          <p:spPr>
            <a:xfrm>
              <a:off x="336" y="1008"/>
              <a:ext cx="5088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0" name="Google Shape;290;p30"/>
            <p:cNvCxnSpPr/>
            <p:nvPr/>
          </p:nvCxnSpPr>
          <p:spPr>
            <a:xfrm>
              <a:off x="336" y="576"/>
              <a:ext cx="0" cy="432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1" name="Google Shape;291;p30"/>
            <p:cNvCxnSpPr/>
            <p:nvPr/>
          </p:nvCxnSpPr>
          <p:spPr>
            <a:xfrm>
              <a:off x="1084" y="576"/>
              <a:ext cx="0" cy="43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2" name="Google Shape;292;p30"/>
            <p:cNvCxnSpPr/>
            <p:nvPr/>
          </p:nvCxnSpPr>
          <p:spPr>
            <a:xfrm>
              <a:off x="2526" y="576"/>
              <a:ext cx="0" cy="43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3" name="Google Shape;293;p30"/>
            <p:cNvCxnSpPr/>
            <p:nvPr/>
          </p:nvCxnSpPr>
          <p:spPr>
            <a:xfrm>
              <a:off x="3119" y="576"/>
              <a:ext cx="0" cy="43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4" name="Google Shape;294;p30"/>
            <p:cNvCxnSpPr/>
            <p:nvPr/>
          </p:nvCxnSpPr>
          <p:spPr>
            <a:xfrm>
              <a:off x="5424" y="576"/>
              <a:ext cx="0" cy="432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aphicFrame>
        <p:nvGraphicFramePr>
          <p:cNvPr id="295" name="Google Shape;295;p30"/>
          <p:cNvGraphicFramePr/>
          <p:nvPr/>
        </p:nvGraphicFramePr>
        <p:xfrm>
          <a:off x="5334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{FA2DC049-5978-4712-9CDD-E6D2F96B8FDC}</a:tableStyleId>
              </a:tblPr>
              <a:tblGrid>
                <a:gridCol w="1981200"/>
                <a:gridCol w="5867400"/>
              </a:tblGrid>
              <a:tr h="803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Examination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Review questions / quiz will be at the end of the course. The purpose is to review the awareness of all attendees on some important points of this course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</a:tcPr>
                </a:tc>
              </a:tr>
              <a:tr h="8016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Intended Audience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Any software technician, engineer, project leader, project manager, manager who are working in software related projects.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Pre-requisites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Those who have basic knowledge of software development life cycle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Completion criteria for the course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Attendee must join at least 80% of course length and finish the review questions section with score rate of 75% or higher.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Criteria for granting training waivers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Those who has experience on CPPUnit, or already attended similar courses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hlink"/>
                        </a:gs>
                      </a:gsLst>
                      <a:lin ang="5400000" scaled="0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45" name="Google Shape;45;p6"/>
          <p:cNvSpPr txBox="1"/>
          <p:nvPr>
            <p:ph type="title"/>
          </p:nvPr>
        </p:nvSpPr>
        <p:spPr>
          <a:xfrm>
            <a:off x="228600" y="2159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Content by Staff Level</a:t>
            </a:r>
            <a:endParaRPr/>
          </a:p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228600" y="9144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1-year engineer (junior engineer)</a:t>
            </a:r>
            <a:endParaRPr/>
          </a:p>
          <a:p>
            <a:pPr indent="-279399" lvl="1" marL="735012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Overview</a:t>
            </a:r>
            <a:endParaRPr/>
          </a:p>
          <a:p>
            <a:pPr indent="-279399" lvl="1" marL="735012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Features</a:t>
            </a:r>
            <a:endParaRPr/>
          </a:p>
          <a:p>
            <a:pPr indent="-279399" lvl="1" marL="735012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Build CppUnit Libraries</a:t>
            </a:r>
            <a:endParaRPr/>
          </a:p>
          <a:p>
            <a:pPr indent="-279399" lvl="1" marL="735012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Setup environment for VC6</a:t>
            </a:r>
            <a:endParaRPr/>
          </a:p>
          <a:p>
            <a:pPr indent="-279399" lvl="1" marL="735012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CppUnit's MFCTestRunner</a:t>
            </a:r>
            <a:endParaRPr/>
          </a:p>
          <a:p>
            <a:pPr indent="-341312" lvl="0" marL="341312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3-year engineer (lead engineer)</a:t>
            </a:r>
            <a:endParaRPr/>
          </a:p>
          <a:p>
            <a:pPr indent="-279399" lvl="1" marL="735012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Build CppUnit Libraries</a:t>
            </a:r>
            <a:endParaRPr/>
          </a:p>
          <a:p>
            <a:pPr indent="-279399" lvl="1" marL="735012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Setup environment for VC6</a:t>
            </a:r>
            <a:endParaRPr/>
          </a:p>
          <a:p>
            <a:pPr indent="-279399" lvl="1" marL="735012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Base Classes</a:t>
            </a:r>
            <a:endParaRPr/>
          </a:p>
          <a:p>
            <a:pPr indent="-279399" lvl="1" marL="735012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CppUnit's MFCTestRunner</a:t>
            </a:r>
            <a:endParaRPr/>
          </a:p>
          <a:p>
            <a:pPr indent="-279399" lvl="1" marL="735012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Build UnitTest for existing MFC project</a:t>
            </a:r>
            <a:endParaRPr/>
          </a:p>
          <a:p>
            <a:pPr indent="-279399" lvl="1" marL="735012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Outputter</a:t>
            </a:r>
            <a:endParaRPr/>
          </a:p>
          <a:p>
            <a:pPr indent="-341312" lvl="0" marL="341312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4-year or higher engineer (senior engineer)</a:t>
            </a:r>
            <a:endParaRPr/>
          </a:p>
          <a:p>
            <a:pPr indent="-279399" lvl="1" marL="735012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Build UnitTest for existing MFC project</a:t>
            </a:r>
            <a:endParaRPr/>
          </a:p>
          <a:p>
            <a:pPr indent="-279399" lvl="1" marL="735012" marR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Outputter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Overview</a:t>
            </a:r>
            <a:endParaRPr/>
          </a:p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228600" y="9144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C++ testing framework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C++ port of the famous JUnit framework for unit testing 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Open-source product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 be used stand-alone or with an IDE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Available from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http://sourceforge.net/projects/cppunit</a:t>
            </a:r>
            <a:endParaRPr/>
          </a:p>
          <a:p>
            <a:pPr indent="-188911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sng">
              <a:solidFill>
                <a:schemeClr val="hlink"/>
              </a:solidFill>
              <a:latin typeface="Century Gothic"/>
              <a:ea typeface="Century Gothic"/>
              <a:cs typeface="Century Gothic"/>
              <a:sym typeface="Century Gothic"/>
              <a:hlinkClick r:id="rId5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61" name="Google Shape;61;p8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Features</a:t>
            </a:r>
            <a:endParaRPr/>
          </a:p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228600" y="9144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XML output with hooks for additional data 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Compiler-like text output to integrate with an IDE 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Helper macros for easier test suite declaration 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Hierarchical test fixture support 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registry to reduce recompilation need 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plug-in for faster compile/test cycle (self testable dynamic library) 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Protector to encapsulate test execution (allow capture of exception not derived from std::exception) 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MfcTestRunner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QT based graphic test runner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Build CppUnit Libraries</a:t>
            </a:r>
            <a:endParaRPr/>
          </a:p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228600" y="9144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 1: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 to site http://sourceforge.net/projects/cppunit/ to download CPPUnit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Unpack into folder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$CPPUNIT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 2: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Open the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$CPPUNIT/src/CppUnitLibraries.dsw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workspace in VC++.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the 'Build' menu, select 'Batch Build...'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the batch build dialog, select all projects and press the build button.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resulting libraries can be found in the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$CPPUNIT/lib/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directory.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1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Setup environment for VC6</a:t>
            </a:r>
            <a:endParaRPr/>
          </a:p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228600" y="9144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Changing the project-settings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Enable Run-Time Type Information (RTTI)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The Appropriate Run-Time Library to [Debug Multithreaded DLL]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Turn Off Precompiled Headers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 The Preprocessor Include Path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 To The Appropriate CppUnit/TestRunner Libraries</a:t>
            </a:r>
            <a:endParaRPr/>
          </a:p>
          <a:p>
            <a:pPr indent="-341312" lvl="0" marL="341312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Change the visual studio options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Update Visual Studio's Include Path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Update Visual Studio's Library Path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Update Visual Studio's Source Path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Make Sure testrunnerd.dll Is In Your PATH</a:t>
            </a:r>
            <a:endParaRPr/>
          </a:p>
          <a:p>
            <a:pPr indent="-888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88899" lvl="1" marL="7350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14311" lvl="0" marL="341312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85" name="Google Shape;85;p11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0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Changing the project-settings</a:t>
            </a:r>
            <a:endParaRPr/>
          </a:p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228600" y="3352800"/>
            <a:ext cx="403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i="0" lang="en-US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Enable Run-Time Type Information (RTTI)</a:t>
            </a:r>
            <a:endParaRPr/>
          </a:p>
        </p:txBody>
      </p:sp>
      <p:pic>
        <p:nvPicPr>
          <p:cNvPr id="87" name="Google Shape;8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990600"/>
            <a:ext cx="2905125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00600" y="942975"/>
            <a:ext cx="289560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00600" y="2819400"/>
            <a:ext cx="288607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2000" y="3810000"/>
            <a:ext cx="2886075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00600" y="4114800"/>
            <a:ext cx="2886075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1"/>
          <p:cNvSpPr txBox="1"/>
          <p:nvPr/>
        </p:nvSpPr>
        <p:spPr>
          <a:xfrm>
            <a:off x="4419600" y="2514600"/>
            <a:ext cx="4038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</a:pPr>
            <a:r>
              <a:rPr b="1" i="0" lang="en-US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The Appropriate Run-Time Library</a:t>
            </a:r>
            <a:endParaRPr/>
          </a:p>
        </p:txBody>
      </p:sp>
      <p:sp>
        <p:nvSpPr>
          <p:cNvPr id="93" name="Google Shape;93;p11"/>
          <p:cNvSpPr txBox="1"/>
          <p:nvPr/>
        </p:nvSpPr>
        <p:spPr>
          <a:xfrm>
            <a:off x="4267200" y="3733800"/>
            <a:ext cx="4038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</a:pPr>
            <a:r>
              <a:rPr b="1" i="0" lang="en-US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Turn Off Precompiled Headers</a:t>
            </a:r>
            <a:endParaRPr/>
          </a:p>
        </p:txBody>
      </p:sp>
      <p:sp>
        <p:nvSpPr>
          <p:cNvPr id="94" name="Google Shape;94;p11"/>
          <p:cNvSpPr txBox="1"/>
          <p:nvPr/>
        </p:nvSpPr>
        <p:spPr>
          <a:xfrm>
            <a:off x="228600" y="5715000"/>
            <a:ext cx="4038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</a:pPr>
            <a:r>
              <a:rPr b="1" i="0" lang="en-US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 The Preprocessor Include Path</a:t>
            </a:r>
            <a:endParaRPr/>
          </a:p>
        </p:txBody>
      </p:sp>
      <p:sp>
        <p:nvSpPr>
          <p:cNvPr id="95" name="Google Shape;95;p11"/>
          <p:cNvSpPr txBox="1"/>
          <p:nvPr/>
        </p:nvSpPr>
        <p:spPr>
          <a:xfrm>
            <a:off x="3886200" y="5715000"/>
            <a:ext cx="487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</a:pPr>
            <a:r>
              <a:rPr b="1" i="0" lang="en-US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 To The Appropriate CppUnit/TestRunner Libraries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67818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41148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/>
          </a:p>
        </p:txBody>
      </p:sp>
      <p:sp>
        <p:nvSpPr>
          <p:cNvPr id="102" name="Google Shape;102;p12"/>
          <p:cNvSpPr txBox="1"/>
          <p:nvPr>
            <p:ph type="title"/>
          </p:nvPr>
        </p:nvSpPr>
        <p:spPr>
          <a:xfrm>
            <a:off x="228600" y="2286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54"/>
              </a:buClr>
              <a:buSzPts val="2500"/>
              <a:buFont typeface="Century Gothic"/>
              <a:buNone/>
            </a:pPr>
            <a:r>
              <a:rPr b="0" i="0" lang="en-US" sz="2500" u="none">
                <a:solidFill>
                  <a:srgbClr val="00645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Change the visual studio options</a:t>
            </a:r>
            <a:endParaRPr/>
          </a:p>
        </p:txBody>
      </p:sp>
      <p:sp>
        <p:nvSpPr>
          <p:cNvPr id="103" name="Google Shape;103;p12"/>
          <p:cNvSpPr txBox="1"/>
          <p:nvPr>
            <p:ph idx="1" type="body"/>
          </p:nvPr>
        </p:nvSpPr>
        <p:spPr>
          <a:xfrm>
            <a:off x="152400" y="3810000"/>
            <a:ext cx="4724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Make Sure testrunnerd.dll Is In Your PATH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 testrunnerd.dll to [Debug] folder of your application</a:t>
            </a:r>
            <a:endParaRPr/>
          </a:p>
          <a:p>
            <a:pPr indent="-279399" lvl="1" marL="735012" marR="0" rtl="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 testrunner.dll to [Release]</a:t>
            </a:r>
            <a:endParaRPr/>
          </a:p>
        </p:txBody>
      </p:sp>
      <p:pic>
        <p:nvPicPr>
          <p:cNvPr id="104" name="Google Shape;10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1066800"/>
            <a:ext cx="391477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76800" y="1066800"/>
            <a:ext cx="389572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29200" y="3124200"/>
            <a:ext cx="3810000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2"/>
          <p:cNvSpPr txBox="1"/>
          <p:nvPr/>
        </p:nvSpPr>
        <p:spPr>
          <a:xfrm>
            <a:off x="457200" y="3352800"/>
            <a:ext cx="4038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</a:pPr>
            <a:r>
              <a:rPr b="1" i="0" lang="en-US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Update Visual Studio's Include Path</a:t>
            </a:r>
            <a:endParaRPr/>
          </a:p>
        </p:txBody>
      </p:sp>
      <p:sp>
        <p:nvSpPr>
          <p:cNvPr id="108" name="Google Shape;108;p12"/>
          <p:cNvSpPr txBox="1"/>
          <p:nvPr/>
        </p:nvSpPr>
        <p:spPr>
          <a:xfrm>
            <a:off x="4800600" y="2743200"/>
            <a:ext cx="4038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</a:pPr>
            <a:r>
              <a:rPr b="1" i="0" lang="en-US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Update Visual Studio's Library Path</a:t>
            </a:r>
            <a:endParaRPr/>
          </a:p>
        </p:txBody>
      </p:sp>
      <p:sp>
        <p:nvSpPr>
          <p:cNvPr id="109" name="Google Shape;109;p12"/>
          <p:cNvSpPr txBox="1"/>
          <p:nvPr/>
        </p:nvSpPr>
        <p:spPr>
          <a:xfrm>
            <a:off x="4876800" y="5029200"/>
            <a:ext cx="4038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</a:pPr>
            <a:r>
              <a:rPr b="1" i="0" lang="en-US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Update Visual Studio's Source Path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CS_Presentation_Tmpl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