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6858000" cx="9144000"/>
  <p:notesSz cx="7315200" cy="9601200"/>
  <p:embeddedFontLst>
    <p:embeddedFont>
      <p:font typeface="Book Antiqua"/>
      <p:regular r:id="rId35"/>
      <p:bold r:id="rId36"/>
      <p:italic r:id="rId37"/>
      <p:boldItalic r:id="rId38"/>
    </p:embeddedFont>
    <p:embeddedFont>
      <p:font typeface="Century Gothic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6A176D3-CA46-4155-A272-12DCA5333A3E}">
  <a:tblStyle styleId="{C6A176D3-CA46-4155-A272-12DCA5333A3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bold.fntdata"/><Relationship Id="rId20" Type="http://schemas.openxmlformats.org/officeDocument/2006/relationships/slide" Target="slides/slide13.xml"/><Relationship Id="rId42" Type="http://schemas.openxmlformats.org/officeDocument/2006/relationships/font" Target="fonts/CenturyGothic-boldItalic.fntdata"/><Relationship Id="rId41" Type="http://schemas.openxmlformats.org/officeDocument/2006/relationships/font" Target="fonts/CenturyGothic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BookAntiqua-regular.fntdata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BookAntiqua-italic.fntdata"/><Relationship Id="rId14" Type="http://schemas.openxmlformats.org/officeDocument/2006/relationships/slide" Target="slides/slide7.xml"/><Relationship Id="rId36" Type="http://schemas.openxmlformats.org/officeDocument/2006/relationships/font" Target="fonts/BookAntiqua-bold.fntdata"/><Relationship Id="rId17" Type="http://schemas.openxmlformats.org/officeDocument/2006/relationships/slide" Target="slides/slide10.xml"/><Relationship Id="rId39" Type="http://schemas.openxmlformats.org/officeDocument/2006/relationships/font" Target="fonts/CenturyGothic-regular.fntdata"/><Relationship Id="rId16" Type="http://schemas.openxmlformats.org/officeDocument/2006/relationships/slide" Target="slides/slide9.xml"/><Relationship Id="rId38" Type="http://schemas.openxmlformats.org/officeDocument/2006/relationships/font" Target="fonts/BookAntiqua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0" y="1806575"/>
            <a:ext cx="64008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0" y="2743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480"/>
              </a:spcBef>
              <a:spcAft>
                <a:spcPts val="0"/>
              </a:spcAft>
              <a:buClr>
                <a:srgbClr val="959595"/>
              </a:buClr>
              <a:buSzPts val="2400"/>
              <a:buFont typeface="Noto Sans Symbols"/>
              <a:buNone/>
              <a:defRPr>
                <a:solidFill>
                  <a:srgbClr val="959595"/>
                </a:solidFill>
              </a:defRPr>
            </a:lvl1pPr>
            <a:lvl2pPr lvl="1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Char char="▪"/>
              <a:defRPr/>
            </a:lvl2pPr>
            <a:lvl3pPr lvl="2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lvl="3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Char char="⮚"/>
              <a:defRPr/>
            </a:lvl4pPr>
            <a:lvl5pPr lvl="4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5pPr>
            <a:lvl6pPr lvl="5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6pPr>
            <a:lvl7pPr lvl="6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7pPr>
            <a:lvl8pPr lvl="7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8pPr>
            <a:lvl9pPr lvl="8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❑"/>
              <a:defRPr sz="3200"/>
            </a:lvl1pPr>
            <a:lvl2pPr indent="-495300" lvl="1" marL="91440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4200"/>
              <a:buChar char="▪"/>
              <a:defRPr sz="2800"/>
            </a:lvl2pPr>
            <a:lvl3pPr indent="-457200" lvl="2" marL="137160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Char char="•"/>
              <a:defRPr sz="2400"/>
            </a:lvl3pPr>
            <a:lvl4pPr indent="-323850" lvl="3" marL="182880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⮚"/>
              <a:defRPr sz="2000"/>
            </a:lvl4pPr>
            <a:lvl5pPr indent="-330200" lvl="4" marL="228600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o"/>
              <a:defRPr sz="2000"/>
            </a:lvl5pPr>
            <a:lvl6pPr indent="-330200" lvl="5" marL="274320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o"/>
              <a:defRPr sz="2000"/>
            </a:lvl6pPr>
            <a:lvl7pPr indent="-330200" lvl="6" marL="320040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o"/>
              <a:defRPr sz="2000"/>
            </a:lvl7pPr>
            <a:lvl8pPr indent="-330200" lvl="7" marL="365760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o"/>
              <a:defRPr sz="2000"/>
            </a:lvl8pPr>
            <a:lvl9pPr indent="-330200" lvl="8" marL="411480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o"/>
              <a:defRPr sz="2000"/>
            </a:lvl9pPr>
          </a:lstStyle>
          <a:p/>
        </p:txBody>
      </p:sp>
      <p:sp>
        <p:nvSpPr>
          <p:cNvPr id="64" name="Google Shape;64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2pPr>
            <a:lvl3pPr indent="-228600" lvl="2" marL="137160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 sz="1000"/>
            </a:lvl3pPr>
            <a:lvl4pPr indent="-228600" lvl="3" marL="1828800" algn="just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900"/>
            </a:lvl4pPr>
            <a:lvl5pPr indent="-228600" lvl="4" marL="2286000" algn="just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Font typeface="Century Gothic"/>
              <a:buNone/>
              <a:defRPr sz="900"/>
            </a:lvl5pPr>
            <a:lvl6pPr indent="-228600" lvl="5" marL="2743200" algn="just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Font typeface="Century Gothic"/>
              <a:buNone/>
              <a:defRPr sz="900"/>
            </a:lvl6pPr>
            <a:lvl7pPr indent="-228600" lvl="6" marL="3200400" algn="just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Font typeface="Century Gothic"/>
              <a:buNone/>
              <a:defRPr sz="900"/>
            </a:lvl7pPr>
            <a:lvl8pPr indent="-228600" lvl="7" marL="3657600" algn="just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Font typeface="Century Gothic"/>
              <a:buNone/>
              <a:defRPr sz="900"/>
            </a:lvl8pPr>
            <a:lvl9pPr indent="-228600" lvl="8" marL="4114800" algn="just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Font typeface="Century Gothic"/>
              <a:buNone/>
              <a:defRPr sz="900"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200">
                <a:solidFill>
                  <a:srgbClr val="95959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2pPr>
            <a:lvl3pPr indent="-228600" lvl="2" marL="137160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 sz="1000"/>
            </a:lvl3pPr>
            <a:lvl4pPr indent="-228600" lvl="3" marL="1828800" algn="just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900"/>
            </a:lvl4pPr>
            <a:lvl5pPr indent="-228600" lvl="4" marL="2286000" algn="just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Font typeface="Century Gothic"/>
              <a:buNone/>
              <a:defRPr sz="900"/>
            </a:lvl5pPr>
            <a:lvl6pPr indent="-228600" lvl="5" marL="2743200" algn="just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Font typeface="Century Gothic"/>
              <a:buNone/>
              <a:defRPr sz="900"/>
            </a:lvl6pPr>
            <a:lvl7pPr indent="-228600" lvl="6" marL="3200400" algn="just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Font typeface="Century Gothic"/>
              <a:buNone/>
              <a:defRPr sz="900"/>
            </a:lvl7pPr>
            <a:lvl8pPr indent="-228600" lvl="7" marL="3657600" algn="just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Font typeface="Century Gothic"/>
              <a:buNone/>
              <a:defRPr sz="900"/>
            </a:lvl8pPr>
            <a:lvl9pPr indent="-228600" lvl="8" marL="4114800" algn="just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Font typeface="Century Gothic"/>
              <a:buNone/>
              <a:defRPr sz="900"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200">
                <a:solidFill>
                  <a:srgbClr val="95959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 rot="5400000">
            <a:off x="1905000" y="-762000"/>
            <a:ext cx="5334000" cy="86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  <a:defRPr/>
            </a:lvl1pPr>
            <a:lvl2pPr indent="-400050" lvl="1" marL="9144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Char char="▪"/>
              <a:defRPr/>
            </a:lvl2pPr>
            <a:lvl3pPr indent="-400050" lvl="2" marL="13716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314325" lvl="3" marL="18288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Char char="⮚"/>
              <a:defRPr/>
            </a:lvl4pPr>
            <a:lvl5pPr indent="-320039" lvl="4" marL="22860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5pPr>
            <a:lvl6pPr indent="-320039" lvl="5" marL="27432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6pPr>
            <a:lvl7pPr indent="-320039" lvl="6" marL="32004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7pPr>
            <a:lvl8pPr indent="-320040" lvl="7" marL="36576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8pPr>
            <a:lvl9pPr indent="-320040" lvl="8" marL="41148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200">
                <a:solidFill>
                  <a:srgbClr val="95959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 rot="5400000">
            <a:off x="4819650" y="2152650"/>
            <a:ext cx="60198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 rot="5400000">
            <a:off x="400050" y="57150"/>
            <a:ext cx="6019800" cy="6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  <a:defRPr/>
            </a:lvl1pPr>
            <a:lvl2pPr indent="-400050" lvl="1" marL="9144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Char char="▪"/>
              <a:defRPr/>
            </a:lvl2pPr>
            <a:lvl3pPr indent="-400050" lvl="2" marL="13716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314325" lvl="3" marL="18288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Char char="⮚"/>
              <a:defRPr/>
            </a:lvl4pPr>
            <a:lvl5pPr indent="-320039" lvl="4" marL="22860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5pPr>
            <a:lvl6pPr indent="-320039" lvl="5" marL="27432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6pPr>
            <a:lvl7pPr indent="-320039" lvl="6" marL="32004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7pPr>
            <a:lvl8pPr indent="-320040" lvl="7" marL="36576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8pPr>
            <a:lvl9pPr indent="-320040" lvl="8" marL="41148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15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200">
                <a:solidFill>
                  <a:srgbClr val="95959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  <a:defRPr/>
            </a:lvl1pPr>
            <a:lvl2pPr indent="-400050" lvl="1" marL="9144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Char char="▪"/>
              <a:defRPr/>
            </a:lvl2pPr>
            <a:lvl3pPr indent="-400050" lvl="2" marL="13716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314325" lvl="3" marL="18288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Char char="⮚"/>
              <a:defRPr/>
            </a:lvl4pPr>
            <a:lvl5pPr indent="-320039" lvl="4" marL="22860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5pPr>
            <a:lvl6pPr indent="-320039" lvl="5" marL="27432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6pPr>
            <a:lvl7pPr indent="-320039" lvl="6" marL="32004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7pPr>
            <a:lvl8pPr indent="-320040" lvl="7" marL="36576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8pPr>
            <a:lvl9pPr indent="-320040" lvl="8" marL="41148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200">
                <a:solidFill>
                  <a:srgbClr val="95959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  <a:defRPr/>
            </a:lvl1pPr>
            <a:lvl2pPr indent="-400050" lvl="1" marL="9144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Char char="▪"/>
              <a:defRPr/>
            </a:lvl2pPr>
            <a:lvl3pPr indent="-400050" lvl="2" marL="13716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314325" lvl="3" marL="18288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Char char="⮚"/>
              <a:defRPr/>
            </a:lvl4pPr>
            <a:lvl5pPr indent="-320039" lvl="4" marL="22860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5pPr>
            <a:lvl6pPr indent="-320039" lvl="5" marL="27432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6pPr>
            <a:lvl7pPr indent="-320039" lvl="6" marL="32004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7pPr>
            <a:lvl8pPr indent="-320040" lvl="7" marL="36576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8pPr>
            <a:lvl9pPr indent="-320040" lvl="8" marL="41148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959595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959595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959595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959595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959595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959595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959595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959595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95959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200">
                <a:solidFill>
                  <a:srgbClr val="95959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1800"/>
            </a:lvl2pPr>
            <a:lvl3pPr indent="-228600" lvl="2" marL="1371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sz="1600"/>
            </a:lvl3pPr>
            <a:lvl4pPr indent="-228600" lvl="3" marL="182880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400"/>
            </a:lvl4pPr>
            <a:lvl5pPr indent="-228600" lvl="4" marL="228600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Century Gothic"/>
              <a:buNone/>
              <a:defRPr sz="1400"/>
            </a:lvl5pPr>
            <a:lvl6pPr indent="-228600" lvl="5" marL="274320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Century Gothic"/>
              <a:buNone/>
              <a:defRPr sz="1400"/>
            </a:lvl6pPr>
            <a:lvl7pPr indent="-228600" lvl="6" marL="320040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Century Gothic"/>
              <a:buNone/>
              <a:defRPr sz="1400"/>
            </a:lvl7pPr>
            <a:lvl8pPr indent="-228600" lvl="7" marL="365760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Century Gothic"/>
              <a:buNone/>
              <a:defRPr sz="1400"/>
            </a:lvl8pPr>
            <a:lvl9pPr indent="-228600" lvl="8" marL="411480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Century Gothic"/>
              <a:buNone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7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200">
                <a:solidFill>
                  <a:srgbClr val="95959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228600" y="914400"/>
            <a:ext cx="4267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❑"/>
              <a:defRPr sz="2800"/>
            </a:lvl1pPr>
            <a:lvl2pPr indent="-457200" lvl="1" marL="91440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600"/>
              <a:buChar char="▪"/>
              <a:defRPr sz="2400"/>
            </a:lvl2pPr>
            <a:lvl3pPr indent="-419100" lvl="2" marL="137160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Char char="•"/>
              <a:defRPr sz="2000"/>
            </a:lvl3pPr>
            <a:lvl4pPr indent="-314325" lvl="3" marL="18288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Char char="⮚"/>
              <a:defRPr sz="1800"/>
            </a:lvl4pPr>
            <a:lvl5pPr indent="-320039" lvl="4" marL="22860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entury Gothic"/>
              <a:buChar char="o"/>
              <a:defRPr sz="1800"/>
            </a:lvl5pPr>
            <a:lvl6pPr indent="-320039" lvl="5" marL="27432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entury Gothic"/>
              <a:buChar char="o"/>
              <a:defRPr sz="1800"/>
            </a:lvl6pPr>
            <a:lvl7pPr indent="-320039" lvl="6" marL="32004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entury Gothic"/>
              <a:buChar char="o"/>
              <a:defRPr sz="1800"/>
            </a:lvl7pPr>
            <a:lvl8pPr indent="-320040" lvl="7" marL="36576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entury Gothic"/>
              <a:buChar char="o"/>
              <a:defRPr sz="1800"/>
            </a:lvl8pPr>
            <a:lvl9pPr indent="-320040" lvl="8" marL="41148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entury Gothic"/>
              <a:buChar char="o"/>
              <a:defRPr sz="18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4648200" y="914400"/>
            <a:ext cx="4267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❑"/>
              <a:defRPr sz="2800"/>
            </a:lvl1pPr>
            <a:lvl2pPr indent="-457200" lvl="1" marL="91440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600"/>
              <a:buChar char="▪"/>
              <a:defRPr sz="2400"/>
            </a:lvl2pPr>
            <a:lvl3pPr indent="-419100" lvl="2" marL="137160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Char char="•"/>
              <a:defRPr sz="2000"/>
            </a:lvl3pPr>
            <a:lvl4pPr indent="-314325" lvl="3" marL="18288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Char char="⮚"/>
              <a:defRPr sz="1800"/>
            </a:lvl4pPr>
            <a:lvl5pPr indent="-320039" lvl="4" marL="22860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entury Gothic"/>
              <a:buChar char="o"/>
              <a:defRPr sz="1800"/>
            </a:lvl5pPr>
            <a:lvl6pPr indent="-320039" lvl="5" marL="27432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entury Gothic"/>
              <a:buChar char="o"/>
              <a:defRPr sz="1800"/>
            </a:lvl6pPr>
            <a:lvl7pPr indent="-320039" lvl="6" marL="32004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entury Gothic"/>
              <a:buChar char="o"/>
              <a:defRPr sz="1800"/>
            </a:lvl7pPr>
            <a:lvl8pPr indent="-320040" lvl="7" marL="36576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entury Gothic"/>
              <a:buChar char="o"/>
              <a:defRPr sz="1800"/>
            </a:lvl8pPr>
            <a:lvl9pPr indent="-320040" lvl="8" marL="41148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entury Gothic"/>
              <a:buChar char="o"/>
              <a:defRPr sz="18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200">
                <a:solidFill>
                  <a:srgbClr val="95959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/>
            </a:lvl2pPr>
            <a:lvl3pPr indent="-228600" lvl="2" marL="13716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  <a:defRPr b="1" sz="1800"/>
            </a:lvl3pPr>
            <a:lvl4pPr indent="-228600" lvl="3" marL="18288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600"/>
            </a:lvl4pPr>
            <a:lvl5pPr indent="-228600" lvl="4" marL="22860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entury Gothic"/>
              <a:buNone/>
              <a:defRPr b="1" sz="1600"/>
            </a:lvl5pPr>
            <a:lvl6pPr indent="-228600" lvl="5" marL="2743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entury Gothic"/>
              <a:buNone/>
              <a:defRPr b="1" sz="1600"/>
            </a:lvl6pPr>
            <a:lvl7pPr indent="-228600" lvl="6" marL="32004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entury Gothic"/>
              <a:buNone/>
              <a:defRPr b="1" sz="1600"/>
            </a:lvl7pPr>
            <a:lvl8pPr indent="-228600" lvl="7" marL="3657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entury Gothic"/>
              <a:buNone/>
              <a:defRPr b="1" sz="1600"/>
            </a:lvl8pPr>
            <a:lvl9pPr indent="-228600" lvl="8" marL="41148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entury Gothic"/>
              <a:buNone/>
              <a:defRPr b="1" sz="16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  <a:defRPr sz="2400"/>
            </a:lvl1pPr>
            <a:lvl2pPr indent="-419100" lvl="1" marL="91440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  <a:defRPr sz="2000"/>
            </a:lvl2pPr>
            <a:lvl3pPr indent="-400050" lvl="2" marL="13716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•"/>
              <a:defRPr sz="1800"/>
            </a:lvl3pPr>
            <a:lvl4pPr indent="-304800" lvl="3" marL="18288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Char char="⮚"/>
              <a:defRPr sz="1600"/>
            </a:lvl4pPr>
            <a:lvl5pPr indent="-309879" lvl="4" marL="22860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entury Gothic"/>
              <a:buChar char="o"/>
              <a:defRPr sz="1600"/>
            </a:lvl5pPr>
            <a:lvl6pPr indent="-309879" lvl="5" marL="2743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entury Gothic"/>
              <a:buChar char="o"/>
              <a:defRPr sz="1600"/>
            </a:lvl6pPr>
            <a:lvl7pPr indent="-309879" lvl="6" marL="32004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entury Gothic"/>
              <a:buChar char="o"/>
              <a:defRPr sz="1600"/>
            </a:lvl7pPr>
            <a:lvl8pPr indent="-309879" lvl="7" marL="3657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entury Gothic"/>
              <a:buChar char="o"/>
              <a:defRPr sz="1600"/>
            </a:lvl8pPr>
            <a:lvl9pPr indent="-309879" lvl="8" marL="41148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entury Gothic"/>
              <a:buChar char="o"/>
              <a:defRPr sz="1600"/>
            </a:lvl9pPr>
          </a:lstStyle>
          <a:p/>
        </p:txBody>
      </p:sp>
      <p:sp>
        <p:nvSpPr>
          <p:cNvPr id="50" name="Google Shape;50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/>
            </a:lvl2pPr>
            <a:lvl3pPr indent="-228600" lvl="2" marL="13716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  <a:defRPr b="1" sz="1800"/>
            </a:lvl3pPr>
            <a:lvl4pPr indent="-228600" lvl="3" marL="18288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600"/>
            </a:lvl4pPr>
            <a:lvl5pPr indent="-228600" lvl="4" marL="22860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entury Gothic"/>
              <a:buNone/>
              <a:defRPr b="1" sz="1600"/>
            </a:lvl5pPr>
            <a:lvl6pPr indent="-228600" lvl="5" marL="2743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entury Gothic"/>
              <a:buNone/>
              <a:defRPr b="1" sz="1600"/>
            </a:lvl6pPr>
            <a:lvl7pPr indent="-228600" lvl="6" marL="32004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entury Gothic"/>
              <a:buNone/>
              <a:defRPr b="1" sz="1600"/>
            </a:lvl7pPr>
            <a:lvl8pPr indent="-228600" lvl="7" marL="3657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entury Gothic"/>
              <a:buNone/>
              <a:defRPr b="1" sz="1600"/>
            </a:lvl8pPr>
            <a:lvl9pPr indent="-228600" lvl="8" marL="41148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entury Gothic"/>
              <a:buNone/>
              <a:defRPr b="1" sz="1600"/>
            </a:lvl9pPr>
          </a:lstStyle>
          <a:p/>
        </p:txBody>
      </p:sp>
      <p:sp>
        <p:nvSpPr>
          <p:cNvPr id="51" name="Google Shape;51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  <a:defRPr sz="2400"/>
            </a:lvl1pPr>
            <a:lvl2pPr indent="-419100" lvl="1" marL="91440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  <a:defRPr sz="2000"/>
            </a:lvl2pPr>
            <a:lvl3pPr indent="-400050" lvl="2" marL="13716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•"/>
              <a:defRPr sz="1800"/>
            </a:lvl3pPr>
            <a:lvl4pPr indent="-304800" lvl="3" marL="18288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Char char="⮚"/>
              <a:defRPr sz="1600"/>
            </a:lvl4pPr>
            <a:lvl5pPr indent="-309879" lvl="4" marL="22860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entury Gothic"/>
              <a:buChar char="o"/>
              <a:defRPr sz="1600"/>
            </a:lvl5pPr>
            <a:lvl6pPr indent="-309879" lvl="5" marL="2743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entury Gothic"/>
              <a:buChar char="o"/>
              <a:defRPr sz="1600"/>
            </a:lvl6pPr>
            <a:lvl7pPr indent="-309879" lvl="6" marL="32004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entury Gothic"/>
              <a:buChar char="o"/>
              <a:defRPr sz="1600"/>
            </a:lvl7pPr>
            <a:lvl8pPr indent="-309879" lvl="7" marL="3657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entury Gothic"/>
              <a:buChar char="o"/>
              <a:defRPr sz="1600"/>
            </a:lvl8pPr>
            <a:lvl9pPr indent="-309879" lvl="8" marL="41148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entury Gothic"/>
              <a:buChar char="o"/>
              <a:defRPr sz="1600"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200">
                <a:solidFill>
                  <a:srgbClr val="95959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0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200">
                <a:solidFill>
                  <a:srgbClr val="95959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200">
                <a:solidFill>
                  <a:srgbClr val="95959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19100" lvl="1" marL="9144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457200" lvl="2" marL="13716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Century Gothic"/>
              <a:buChar char="o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Century Gothic"/>
              <a:buChar char="o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Century Gothic"/>
              <a:buChar char="o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Century Gothic"/>
              <a:buChar char="o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Century Gothic"/>
              <a:buChar char="o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19100" lvl="1" marL="9144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457200" lvl="2" marL="13716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Century Gothic"/>
              <a:buChar char="o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Century Gothic"/>
              <a:buChar char="o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Century Gothic"/>
              <a:buChar char="o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Century Gothic"/>
              <a:buChar char="o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Century Gothic"/>
              <a:buChar char="o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 b="0" i="0" sz="1400">
              <a:solidFill>
                <a:srgbClr val="000000"/>
              </a:solidFill>
            </a:endParaRPr>
          </a:p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hyperlink" Target="http://junit.org/index.ht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ctrTitle"/>
          </p:nvPr>
        </p:nvSpPr>
        <p:spPr>
          <a:xfrm>
            <a:off x="0" y="1806575"/>
            <a:ext cx="617220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3000"/>
              <a:buFont typeface="Century Gothic"/>
              <a:buNone/>
            </a:pPr>
            <a:r>
              <a:rPr b="1" i="0" lang="en-US" sz="30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JUnit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3352800" y="3886200"/>
            <a:ext cx="2819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C58B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3C58B"/>
                </a:solidFill>
                <a:latin typeface="Arial"/>
                <a:ea typeface="Arial"/>
                <a:cs typeface="Arial"/>
                <a:sym typeface="Arial"/>
              </a:rPr>
              <a:t>By:</a:t>
            </a:r>
            <a:r>
              <a:rPr b="1" i="0" lang="en-US" sz="1800" u="none" cap="none" strike="noStrike">
                <a:solidFill>
                  <a:srgbClr val="D3C58B"/>
                </a:solidFill>
                <a:latin typeface="Arial"/>
                <a:ea typeface="Arial"/>
                <a:cs typeface="Arial"/>
                <a:sym typeface="Arial"/>
              </a:rPr>
              <a:t> Tuan Hoang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D3C58B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3C58B"/>
                </a:solidFill>
                <a:latin typeface="Arial"/>
                <a:ea typeface="Arial"/>
                <a:cs typeface="Arial"/>
                <a:sym typeface="Arial"/>
              </a:rPr>
              <a:t>Course duration: 3</a:t>
            </a:r>
            <a:r>
              <a:rPr b="1" i="0" lang="en-US" sz="1800" u="none" cap="none" strike="noStrike">
                <a:solidFill>
                  <a:srgbClr val="D3C58B"/>
                </a:solidFill>
                <a:latin typeface="Arial"/>
                <a:ea typeface="Arial"/>
                <a:cs typeface="Arial"/>
                <a:sym typeface="Arial"/>
              </a:rPr>
              <a:t> hours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D3C58B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3C58B"/>
                </a:solidFill>
                <a:latin typeface="Arial"/>
                <a:ea typeface="Arial"/>
                <a:cs typeface="Arial"/>
                <a:sym typeface="Arial"/>
              </a:rPr>
              <a:t>Last update: </a:t>
            </a:r>
            <a:r>
              <a:rPr b="1" i="0" lang="en-US" sz="1800" u="none" cap="none" strike="noStrike">
                <a:solidFill>
                  <a:srgbClr val="D3C58B"/>
                </a:solidFill>
                <a:latin typeface="Arial"/>
                <a:ea typeface="Arial"/>
                <a:cs typeface="Arial"/>
                <a:sym typeface="Arial"/>
              </a:rPr>
              <a:t>Jan 2008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Creating TestCases in Eclipse…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a new package to contain your test case classes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the JUnit JAR file to the project’s buildpath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Or, will be done for you the first time you build a test case</a:t>
            </a: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b="1" i="1" lang="en-US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8" name="Google Shape;158;p25"/>
          <p:cNvSpPr txBox="1"/>
          <p:nvPr/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2809875"/>
            <a:ext cx="487680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…Creating TestCases in Eclipse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228600" y="914400"/>
            <a:ext cx="4267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your testing package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 the context menu select </a:t>
            </a:r>
            <a:r>
              <a:rPr b="0" i="0" lang="en-US" sz="2400" u="none" cap="none" strike="noStrike">
                <a:solidFill>
                  <a:srgbClr val="CC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 🡪 JUnit Test Case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the next Window fill in the name of your test case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will create the corresponding class in your testing package</a:t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b="1" i="1" lang="en-US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7" name="Google Shape;167;p26"/>
          <p:cNvSpPr txBox="1"/>
          <p:nvPr/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011237"/>
            <a:ext cx="42672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TestCase Template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com.espirity.course.testing;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0055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junit.framework.TestCase;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0055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FirstTestCase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TestCase {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0055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FirstTestCase(String arg0) {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0055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super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(arg0);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0055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0055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setUp()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Exception {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0055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super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.setUp();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0055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tearDown()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Exception {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0055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super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.tearDown();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b="1" i="1" lang="en-US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6" name="Google Shape;176;p27"/>
          <p:cNvSpPr txBox="1"/>
          <p:nvPr/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Adding Tests to TestCases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Any method in a TestCase class is considered a test if it begins with the word test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 can write many tests (have many test methods)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Each test method should use a variety of assert methods to test things about the state of their classes under tests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Assert methods are inherited</a:t>
            </a:r>
            <a:endParaRPr/>
          </a:p>
        </p:txBody>
      </p:sp>
      <p:sp>
        <p:nvSpPr>
          <p:cNvPr id="183" name="Google Shape;183;p28"/>
          <p:cNvSpPr txBox="1"/>
          <p:nvPr/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b="1" i="1" lang="en-US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4" name="Google Shape;184;p28"/>
          <p:cNvSpPr txBox="1"/>
          <p:nvPr/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Assert Methods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Assert methods include: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assertEqual(x,y)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assertFalse(boolean)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assertTrue(boolean)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assertNull(object)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assertNotNull(object)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assetSame(firstObject, secondObject)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assertNotSame(firstObject, secondObject)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assertArrayEquals(byte[] expecteds, byte[] actuals)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assertArrayEquals(char[] expecteds, char[] actuals)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fail(java.lang.String message)</a:t>
            </a:r>
            <a:endParaRPr/>
          </a:p>
        </p:txBody>
      </p:sp>
      <p:sp>
        <p:nvSpPr>
          <p:cNvPr id="191" name="Google Shape;191;p29"/>
          <p:cNvSpPr txBox="1"/>
          <p:nvPr/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b="1" i="1" lang="en-US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2" name="Google Shape;192;p29"/>
          <p:cNvSpPr txBox="1"/>
          <p:nvPr/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Adding Two Tests to TestCase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testing;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junit.framework.TestCase;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FirstTestCase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TestCase {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FirstTestCase(String arg0) {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super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(arg0);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{}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setUp()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Exception {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super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.setUp();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tearDown()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Exception {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super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.tearDown();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0055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testCompareSucceed() {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assertEquals(0, 0); </a:t>
            </a:r>
            <a:r>
              <a:rPr b="0" i="0" lang="en-US" sz="1400" u="none" cap="none" strike="noStrike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//this assertion will succeed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0055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testCompareFail() {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assertEquals(0, 1); </a:t>
            </a:r>
            <a:r>
              <a:rPr b="0" i="0" lang="en-US" sz="1400" u="none" cap="none" strike="noStrike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//this assertion will fail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99" name="Google Shape;199;p30"/>
          <p:cNvSpPr txBox="1"/>
          <p:nvPr/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b="1" i="1" lang="en-US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0" name="Google Shape;200;p30"/>
          <p:cNvSpPr txBox="1"/>
          <p:nvPr/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201" name="Google Shape;201;p30"/>
          <p:cNvSpPr txBox="1"/>
          <p:nvPr/>
        </p:nvSpPr>
        <p:spPr>
          <a:xfrm>
            <a:off x="304800" y="4191000"/>
            <a:ext cx="7086600" cy="1828800"/>
          </a:xfrm>
          <a:prstGeom prst="rect">
            <a:avLst/>
          </a:prstGeom>
          <a:noFill/>
          <a:ln cap="flat" cmpd="sng" w="254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Running TestCase</a:t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228600" y="914400"/>
            <a:ext cx="4191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TestCase class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 the Run menu select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Run 🡪 Run As 🡪 JUnit Test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will run the tests in your TestCase class along with the setup and teardown methods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 will then get a report in the JUnit Window</a:t>
            </a:r>
            <a:endParaRPr/>
          </a:p>
        </p:txBody>
      </p:sp>
      <p:sp>
        <p:nvSpPr>
          <p:cNvPr id="208" name="Google Shape;208;p31"/>
          <p:cNvSpPr txBox="1"/>
          <p:nvPr/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b="1" i="1" lang="en-US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9" name="Google Shape;209;p31"/>
          <p:cNvSpPr txBox="1"/>
          <p:nvPr/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pic>
        <p:nvPicPr>
          <p:cNvPr id="210" name="Google Shape;21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6112" y="1000125"/>
            <a:ext cx="4343400" cy="35766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31"/>
          <p:cNvCxnSpPr/>
          <p:nvPr/>
        </p:nvCxnSpPr>
        <p:spPr>
          <a:xfrm flipH="1" rot="10800000">
            <a:off x="4267200" y="2743200"/>
            <a:ext cx="1524000" cy="6096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JUnit Window…</a:t>
            </a:r>
            <a:endParaRPr/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228600" y="914400"/>
            <a:ext cx="3429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 indicates a test has failed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you wish to see the tests in TestCase click on the Hierarchy tab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 can see which test failed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 can see the call trace leading to the failure</a:t>
            </a:r>
            <a:endParaRPr/>
          </a:p>
        </p:txBody>
      </p:sp>
      <p:sp>
        <p:nvSpPr>
          <p:cNvPr id="218" name="Google Shape;218;p32"/>
          <p:cNvSpPr txBox="1"/>
          <p:nvPr/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b="1" i="1" lang="en-US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9" name="Google Shape;219;p32"/>
          <p:cNvSpPr txBox="1"/>
          <p:nvPr/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0" y="1371600"/>
            <a:ext cx="4629150" cy="381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p32"/>
          <p:cNvCxnSpPr/>
          <p:nvPr/>
        </p:nvCxnSpPr>
        <p:spPr>
          <a:xfrm>
            <a:off x="2895600" y="1371600"/>
            <a:ext cx="2895600" cy="10668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2" name="Google Shape;222;p32"/>
          <p:cNvCxnSpPr/>
          <p:nvPr/>
        </p:nvCxnSpPr>
        <p:spPr>
          <a:xfrm flipH="1" rot="10800000">
            <a:off x="3276600" y="2133600"/>
            <a:ext cx="1447800" cy="6096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3" name="Google Shape;223;p32"/>
          <p:cNvCxnSpPr/>
          <p:nvPr/>
        </p:nvCxnSpPr>
        <p:spPr>
          <a:xfrm flipH="1" rot="10800000">
            <a:off x="3505200" y="2971800"/>
            <a:ext cx="1143000" cy="6858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4" name="Google Shape;224;p32"/>
          <p:cNvCxnSpPr/>
          <p:nvPr/>
        </p:nvCxnSpPr>
        <p:spPr>
          <a:xfrm flipH="1" rot="10800000">
            <a:off x="3429000" y="3429000"/>
            <a:ext cx="2057400" cy="11430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…JUnit Window</a:t>
            </a:r>
            <a:endParaRPr/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228600" y="914400"/>
            <a:ext cx="3886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 can see how many tests ran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Errors occur when exceptions are thrown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many failures occurred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 can see the details of the failure</a:t>
            </a:r>
            <a:endParaRPr/>
          </a:p>
        </p:txBody>
      </p:sp>
      <p:sp>
        <p:nvSpPr>
          <p:cNvPr id="231" name="Google Shape;231;p33"/>
          <p:cNvSpPr txBox="1"/>
          <p:nvPr/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b="1" i="1" lang="en-US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2" name="Google Shape;232;p33"/>
          <p:cNvSpPr txBox="1"/>
          <p:nvPr/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pic>
        <p:nvPicPr>
          <p:cNvPr id="233" name="Google Shape;23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9462" y="1039812"/>
            <a:ext cx="4249737" cy="3502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33"/>
          <p:cNvCxnSpPr/>
          <p:nvPr/>
        </p:nvCxnSpPr>
        <p:spPr>
          <a:xfrm>
            <a:off x="2895600" y="1447800"/>
            <a:ext cx="1766887" cy="600075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5" name="Google Shape;235;p33"/>
          <p:cNvCxnSpPr/>
          <p:nvPr/>
        </p:nvCxnSpPr>
        <p:spPr>
          <a:xfrm flipH="1" rot="10800000">
            <a:off x="3810000" y="2120900"/>
            <a:ext cx="1284287" cy="46037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6" name="Google Shape;236;p33"/>
          <p:cNvCxnSpPr/>
          <p:nvPr/>
        </p:nvCxnSpPr>
        <p:spPr>
          <a:xfrm flipH="1" rot="10800000">
            <a:off x="3352800" y="2133600"/>
            <a:ext cx="2362200" cy="7620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7" name="Google Shape;237;p33"/>
          <p:cNvCxnSpPr/>
          <p:nvPr/>
        </p:nvCxnSpPr>
        <p:spPr>
          <a:xfrm flipH="1" rot="10800000">
            <a:off x="3276600" y="2913062"/>
            <a:ext cx="2825750" cy="744537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Creating JUnit TestSuite…</a:t>
            </a:r>
            <a:endParaRPr/>
          </a:p>
        </p:txBody>
      </p:sp>
      <p:sp>
        <p:nvSpPr>
          <p:cNvPr id="243" name="Google Shape;243;p34"/>
          <p:cNvSpPr txBox="1"/>
          <p:nvPr>
            <p:ph idx="1" type="body"/>
          </p:nvPr>
        </p:nvSpPr>
        <p:spPr>
          <a:xfrm>
            <a:off x="228600" y="914400"/>
            <a:ext cx="4267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Suite </a:t>
            </a:r>
            <a:endParaRPr/>
          </a:p>
          <a:p>
            <a:pPr indent="-279399" lvl="1" marL="7350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Runs multiple test cases or suites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Implemented as subclass of TestSuite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create a TestSuite</a:t>
            </a:r>
            <a:endParaRPr/>
          </a:p>
          <a:p>
            <a:pPr indent="-279399" lvl="1" marL="7350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your testing package</a:t>
            </a:r>
            <a:endParaRPr/>
          </a:p>
          <a:p>
            <a:pPr indent="-279399" lvl="1" marL="7350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 the context menu select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 🡪 Other… 🡪 Java  🡪 JUnit</a:t>
            </a:r>
            <a:endParaRPr/>
          </a:p>
          <a:p>
            <a:pPr indent="-279399" lvl="1" marL="7350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Then from the Wizard select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JUnit Test Suite</a:t>
            </a:r>
            <a:endParaRPr/>
          </a:p>
        </p:txBody>
      </p:sp>
      <p:sp>
        <p:nvSpPr>
          <p:cNvPr id="244" name="Google Shape;244;p34"/>
          <p:cNvSpPr txBox="1"/>
          <p:nvPr/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b="1" i="1" lang="en-US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5" name="Google Shape;245;p34"/>
          <p:cNvSpPr txBox="1"/>
          <p:nvPr/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pic>
        <p:nvPicPr>
          <p:cNvPr id="246" name="Google Shape;24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1066800"/>
            <a:ext cx="360045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b="1" i="1" lang="en-US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228600" y="2159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Content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4487" lvl="0" marL="344487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JUnit?</a:t>
            </a:r>
            <a:endParaRPr/>
          </a:p>
          <a:p>
            <a:pPr indent="-344487" lvl="0" marL="344487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Where Does it Come From?</a:t>
            </a:r>
            <a:endParaRPr/>
          </a:p>
          <a:p>
            <a:pPr indent="-344487" lvl="0" marL="344487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Working with TestCases</a:t>
            </a:r>
            <a:endParaRPr/>
          </a:p>
          <a:p>
            <a:pPr indent="-344487" lvl="0" marL="344487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Working with TestSuites</a:t>
            </a:r>
            <a:endParaRPr/>
          </a:p>
          <a:p>
            <a:pPr indent="-344487" lvl="0" marL="344487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JUnit Window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…Creating JUnit TestSuite</a:t>
            </a:r>
            <a:endParaRPr/>
          </a:p>
        </p:txBody>
      </p:sp>
      <p:sp>
        <p:nvSpPr>
          <p:cNvPr id="252" name="Google Shape;252;p35"/>
          <p:cNvSpPr txBox="1"/>
          <p:nvPr/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b="1" i="1" lang="en-US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3" name="Google Shape;253;p35"/>
          <p:cNvSpPr txBox="1"/>
          <p:nvPr/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pic>
        <p:nvPicPr>
          <p:cNvPr id="254" name="Google Shape;254;p35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184275"/>
            <a:ext cx="4249737" cy="455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5"/>
          <p:cNvSpPr txBox="1"/>
          <p:nvPr/>
        </p:nvSpPr>
        <p:spPr>
          <a:xfrm>
            <a:off x="304800" y="990600"/>
            <a:ext cx="4038600" cy="480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Fill in the name of your </a:t>
            </a:r>
            <a:r>
              <a:rPr b="0" i="0" lang="en-US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TestSuite</a:t>
            </a:r>
            <a:r>
              <a:rPr b="0" i="0" lang="en-US" sz="2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Class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the </a:t>
            </a:r>
            <a:r>
              <a:rPr b="0" i="0" lang="en-US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TestCases</a:t>
            </a:r>
            <a:r>
              <a:rPr b="0" i="0" lang="en-US" sz="2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include in your </a:t>
            </a:r>
            <a:r>
              <a:rPr b="0" i="0" lang="en-US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TestSuite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256" name="Google Shape;256;p35"/>
          <p:cNvCxnSpPr/>
          <p:nvPr/>
        </p:nvCxnSpPr>
        <p:spPr>
          <a:xfrm>
            <a:off x="4067175" y="1758950"/>
            <a:ext cx="1296987" cy="100965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57" name="Google Shape;257;p35"/>
          <p:cNvCxnSpPr/>
          <p:nvPr/>
        </p:nvCxnSpPr>
        <p:spPr>
          <a:xfrm>
            <a:off x="3851275" y="2913062"/>
            <a:ext cx="792162" cy="574675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TestSuite Template</a:t>
            </a:r>
            <a:endParaRPr/>
          </a:p>
        </p:txBody>
      </p:sp>
      <p:sp>
        <p:nvSpPr>
          <p:cNvPr id="263" name="Google Shape;263;p36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ts val="160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com.espirity.course.testing;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0055"/>
              </a:buClr>
              <a:buSzPts val="160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junit.framework.Test;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0055"/>
              </a:buClr>
              <a:buSzPts val="160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AllInclusiveTestSuite {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0055"/>
              </a:buClr>
              <a:buSzPts val="160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Test suite() {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TestSuite suite =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TestSuite(</a:t>
            </a:r>
            <a:r>
              <a:rPr b="0" i="0" lang="en-US" sz="1600" u="none" cap="none" strike="noStrik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"Test for com.espirity.course.testing"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F7F5F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		//$JUnit-BEGIN$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suite.addTestSuite(FirstTestCase.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suite.addTestSuite(SecondTestCase.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F7F5F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		//$JUnit-END$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0055"/>
              </a:buClr>
              <a:buSzPts val="160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return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suite;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64" name="Google Shape;264;p36"/>
          <p:cNvSpPr txBox="1"/>
          <p:nvPr/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b="1" i="1" lang="en-US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5" name="Google Shape;265;p36"/>
          <p:cNvSpPr txBox="1"/>
          <p:nvPr/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Running TestSuite</a:t>
            </a:r>
            <a:endParaRPr/>
          </a:p>
        </p:txBody>
      </p:sp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228600" y="914400"/>
            <a:ext cx="4267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TestSuite class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 the Run menu select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Run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🡪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Run As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🡪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JUnit Test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will run the test cases in your TestSuite class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 will then get a report in the JUnit Window</a:t>
            </a:r>
            <a:endParaRPr/>
          </a:p>
        </p:txBody>
      </p:sp>
      <p:sp>
        <p:nvSpPr>
          <p:cNvPr id="272" name="Google Shape;272;p37"/>
          <p:cNvSpPr txBox="1"/>
          <p:nvPr/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b="1" i="1" lang="en-US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3" name="Google Shape;273;p37"/>
          <p:cNvSpPr txBox="1"/>
          <p:nvPr/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pic>
        <p:nvPicPr>
          <p:cNvPr id="274" name="Google Shape;27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5800" y="990600"/>
            <a:ext cx="426720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Interesting Point</a:t>
            </a:r>
            <a:endParaRPr/>
          </a:p>
        </p:txBody>
      </p:sp>
      <p:sp>
        <p:nvSpPr>
          <p:cNvPr id="280" name="Google Shape;280;p38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JUnit classes TestCase and TestSuite both implement the JUnit Test interface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Therefore, you can add JUnit TestSuites to other TestSuites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0055"/>
              </a:buClr>
              <a:buSzPts val="160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Test suite() {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TestSuite suite =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TestSuite(</a:t>
            </a:r>
            <a:r>
              <a:rPr b="0" i="0" lang="en-US" sz="1400" u="none" cap="none" strike="noStrik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"Test for testing"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7F5F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		//$JUnit-BEGIN$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suite.addTestSuite(FirstTestCase.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suite.addTestSuite(SecondTestCase.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2800" u="none" cap="none" strike="noStrike">
                <a:solidFill>
                  <a:srgbClr val="6600FF"/>
                </a:solidFill>
                <a:latin typeface="Courier New"/>
                <a:ea typeface="Courier New"/>
                <a:cs typeface="Courier New"/>
                <a:sym typeface="Courier New"/>
              </a:rPr>
              <a:t>suite.addTest(AllTests.suite());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7F5F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		//$JUnit-END$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2" lvl="0" marL="341312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0055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return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suite;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  <p:sp>
        <p:nvSpPr>
          <p:cNvPr id="281" name="Google Shape;281;p38"/>
          <p:cNvSpPr txBox="1"/>
          <p:nvPr/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b="1" i="1" lang="en-US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2" name="Google Shape;282;p38"/>
          <p:cNvSpPr txBox="1"/>
          <p:nvPr/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Summary</a:t>
            </a:r>
            <a:endParaRPr/>
          </a:p>
        </p:txBody>
      </p:sp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 have learned: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JUnit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it is integrated into Eclipse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to write Test Cases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to write Test Suites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do use JUnit in Eclipse</a:t>
            </a:r>
            <a:endParaRPr/>
          </a:p>
        </p:txBody>
      </p:sp>
      <p:sp>
        <p:nvSpPr>
          <p:cNvPr id="289" name="Google Shape;289;p39"/>
          <p:cNvSpPr txBox="1"/>
          <p:nvPr/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b="1" i="1" lang="en-US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0" name="Google Shape;290;p39"/>
          <p:cNvSpPr txBox="1"/>
          <p:nvPr/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/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b="1" i="1" lang="en-US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6" name="Google Shape;296;p40"/>
          <p:cNvSpPr txBox="1"/>
          <p:nvPr/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297" name="Google Shape;297;p40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 and Answer</a:t>
            </a:r>
            <a:endParaRPr/>
          </a:p>
        </p:txBody>
      </p:sp>
      <p:pic>
        <p:nvPicPr>
          <p:cNvPr descr="BD00028_" id="298" name="Google Shape;298;p4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7437" y="1676400"/>
            <a:ext cx="4179887" cy="3525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Exercise / Questionnaire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/>
          <p:nvPr/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b="1" i="1" lang="en-US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9" name="Google Shape;309;p42"/>
          <p:cNvSpPr txBox="1"/>
          <p:nvPr/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310" name="Google Shape;310;p42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6454"/>
                </a:solidFill>
                <a:latin typeface="Arial"/>
                <a:ea typeface="Arial"/>
                <a:cs typeface="Arial"/>
                <a:sym typeface="Arial"/>
              </a:rPr>
              <a:t>Appendix: Course detail form</a:t>
            </a:r>
            <a:endParaRPr/>
          </a:p>
        </p:txBody>
      </p:sp>
      <p:graphicFrame>
        <p:nvGraphicFramePr>
          <p:cNvPr id="311" name="Google Shape;311;p42"/>
          <p:cNvGraphicFramePr/>
          <p:nvPr/>
        </p:nvGraphicFramePr>
        <p:xfrm>
          <a:off x="53340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{C6A176D3-CA46-4155-A272-12DCA5333A3E}</a:tableStyleId>
              </a:tblPr>
              <a:tblGrid>
                <a:gridCol w="1187450"/>
                <a:gridCol w="2289175"/>
                <a:gridCol w="941375"/>
                <a:gridCol w="3659175"/>
              </a:tblGrid>
              <a:tr h="3254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Tuan Hoang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Duration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 Hours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Software Engineering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Theory / Theory and Practice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2" name="Google Shape;312;p42"/>
          <p:cNvGraphicFramePr/>
          <p:nvPr/>
        </p:nvGraphicFramePr>
        <p:xfrm>
          <a:off x="533400" y="20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{C6A176D3-CA46-4155-A272-12DCA5333A3E}</a:tableStyleId>
              </a:tblPr>
              <a:tblGrid>
                <a:gridCol w="2038350"/>
                <a:gridCol w="6038850"/>
              </a:tblGrid>
              <a:tr h="803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Examination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Review questions / quiz will be at the end of the course. The purpose is to review the awareness of all attendees on some important points of this course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</a:tcPr>
                </a:tc>
              </a:tr>
              <a:tr h="8016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Intended Audience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Any software technician, engineer, project leader, project manager, manager who are working in software related projects.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Pre-requisites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Those who have basic knowledge of programming language and unit testing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Completion criteria for the course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Attendee must join at least 80% of course length and finish the review questions section with score rate of 75% or higher.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Criteria for granting training waivers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Those who has experience on JUnit, or already attended similar courses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b="1" i="1" lang="en-US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228600" y="2159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Content by Staff Level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4487" lvl="0" marL="344487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1-year engineer (junior engineer)</a:t>
            </a:r>
            <a:endParaRPr/>
          </a:p>
          <a:p>
            <a:pPr indent="-228600" lvl="1" marL="684212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JUnit?</a:t>
            </a:r>
            <a:endParaRPr/>
          </a:p>
          <a:p>
            <a:pPr indent="-228600" lvl="1" marL="684212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Where Does it Come From?</a:t>
            </a:r>
            <a:endParaRPr/>
          </a:p>
          <a:p>
            <a:pPr indent="-228600" lvl="1" marL="684212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Working with TestCases</a:t>
            </a:r>
            <a:endParaRPr/>
          </a:p>
          <a:p>
            <a:pPr indent="-228600" lvl="1" marL="684212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Working with TestSuites</a:t>
            </a:r>
            <a:endParaRPr/>
          </a:p>
          <a:p>
            <a:pPr indent="-228600" lvl="1" marL="684212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JUnit Window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b="1" i="1" lang="en-US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JUnit?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Open source Java testing framework used to write and run repeatable automated tests</a:t>
            </a:r>
            <a:endParaRPr/>
          </a:p>
          <a:p>
            <a:pPr indent="-341312" lvl="0" marL="341312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JUnit was written by Erich Gamma (of Design Patterns fame) and Kent Beck (creator of XP methodology)</a:t>
            </a:r>
            <a:endParaRPr/>
          </a:p>
          <a:p>
            <a:pPr indent="-341312" lvl="0" marL="341312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JUnit can be used as stand alone Java programs (from the command line) or within an IDE such as Eclipse</a:t>
            </a:r>
            <a:endParaRPr/>
          </a:p>
          <a:p>
            <a:pPr indent="-341312" lvl="0" marL="341312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Released under IBM's CPL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4600" y="3657600"/>
            <a:ext cx="160655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Where Does it Come From?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JUnit’s web site: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http://junit.org/index.htm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Eclipse includes JUnit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Eclipse provides new GUI to run JUnit test cases and suites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 can run your unit tests outside of Eclipse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you wish using </a:t>
            </a:r>
            <a:r>
              <a:rPr b="0" i="0" lang="en-US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TestRunner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JUnit’s Window</a:t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b="1" i="1" lang="en-US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Terminology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b="0" i="0" lang="en-US" sz="2400" u="none" cap="none" strike="noStrike">
                <a:solidFill>
                  <a:srgbClr val="CC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fixture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sets up the data (both objects and primitives) that are needed to run tests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Example: If you are testing code that updates an employee record, you need an employee record to test it on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b="0" i="0" lang="en-US" sz="2400" u="none" cap="none" strike="noStrike">
                <a:solidFill>
                  <a:srgbClr val="CC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case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tests the response of a single method to a particular set of inputs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b="0" i="0" lang="en-US" sz="2400" u="none" cap="none" strike="noStrike">
                <a:solidFill>
                  <a:srgbClr val="CC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suite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is a collection of test cases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b="0" i="0" lang="en-US" sz="2400" u="none" cap="none" strike="noStrike">
                <a:solidFill>
                  <a:srgbClr val="CC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runner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is software that runs tests and reports results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</a:t>
            </a:r>
            <a:r>
              <a:rPr b="0" i="0" lang="en-US" sz="2400" u="none" cap="none" strike="noStrike">
                <a:solidFill>
                  <a:srgbClr val="CC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integration 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is a test of how well classes work together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JUnit provides some limited support for integration tests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JUnit Architecture</a:t>
            </a:r>
            <a:endParaRPr/>
          </a:p>
        </p:txBody>
      </p:sp>
      <p:pic>
        <p:nvPicPr>
          <p:cNvPr id="133" name="Google Shape;133;p2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1524000"/>
            <a:ext cx="5410200" cy="33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Eclipse JUnit Setup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228600" y="914400"/>
            <a:ext cx="4114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JUnit reference can be set in project’s properties dialog</a:t>
            </a:r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b="1" i="1" lang="en-US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3400" y="914400"/>
            <a:ext cx="4438650" cy="39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JUnit Test Cases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case 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Runs multiple tests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Implemented a subclass of TestCase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Define instance variables that store the state of the tests in the class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Initialize TestCase by overriding setUp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Clean-up after test case is done by overriding tearDown method</a:t>
            </a:r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b="1" i="1" lang="en-US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GCS_Presentation_Tmpl">
  <a:themeElements>
    <a:clrScheme name="GCS_Presentation_Tm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CS_Presentation_Tmpl">
  <a:themeElements>
    <a:clrScheme name="GCS_Presentation_Tm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