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8" r:id="rId3"/>
    <p:sldId id="270" r:id="rId4"/>
    <p:sldId id="273" r:id="rId5"/>
    <p:sldId id="276" r:id="rId6"/>
    <p:sldId id="272" r:id="rId7"/>
    <p:sldId id="274" r:id="rId8"/>
    <p:sldId id="271" r:id="rId9"/>
    <p:sldId id="278" r:id="rId10"/>
    <p:sldId id="275" r:id="rId11"/>
    <p:sldId id="27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4000"/>
    <a:srgbClr val="0EB1FA"/>
    <a:srgbClr val="42C0FB"/>
    <a:srgbClr val="6397CA"/>
    <a:srgbClr val="FF8D8D"/>
    <a:srgbClr val="A985E3"/>
    <a:srgbClr val="EEB819"/>
    <a:srgbClr val="ADC94A"/>
    <a:srgbClr val="FF8C40"/>
    <a:srgbClr val="3FB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4605" autoAdjust="0"/>
  </p:normalViewPr>
  <p:slideViewPr>
    <p:cSldViewPr snapToGrid="0">
      <p:cViewPr varScale="1">
        <p:scale>
          <a:sx n="83" d="100"/>
          <a:sy n="83" d="100"/>
        </p:scale>
        <p:origin x="288" y="192"/>
      </p:cViewPr>
      <p:guideLst>
        <p:guide orient="horz" pos="2160"/>
        <p:guide pos="384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-167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B375-9AF8-4A71-8ACD-1ECF248C5633}" type="datetimeFigureOut">
              <a:rPr lang="en-US" smtClean="0"/>
              <a:pPr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7A597-85E8-4276-BE62-162926130C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6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7A597-85E8-4276-BE62-162926130C9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0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7A597-85E8-4276-BE62-162926130C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94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7A597-85E8-4276-BE62-162926130C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9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7A597-85E8-4276-BE62-162926130C9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9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7A597-85E8-4276-BE62-162926130C9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916" y="3941771"/>
            <a:ext cx="10658168" cy="1967415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916" y="2802851"/>
            <a:ext cx="10658168" cy="1128988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1559-0DDD-4D29-8226-63EBDB9FBC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M&amp;C Holdings Inc. All rights reserved | https://mcholdings.co.jp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7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1559-0DDD-4D29-8226-63EBDB9FB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1559-0DDD-4D29-8226-63EBDB9FBC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M&amp;C Holdings Inc. All rights reserved | https://mcholdings.co.jp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5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914400"/>
            <a:ext cx="5852160" cy="5303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227" y="914400"/>
            <a:ext cx="5852160" cy="5303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1559-0DDD-4D29-8226-63EBDB9FB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2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1559-0DDD-4D29-8226-63EBDB9FBC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M&amp;C Holdings Inc. All rights reserved | https://mcholdings.co.jp</a:t>
            </a:r>
          </a:p>
        </p:txBody>
      </p:sp>
    </p:spTree>
    <p:extLst>
      <p:ext uri="{BB962C8B-B14F-4D97-AF65-F5344CB8AC3E}">
        <p14:creationId xmlns:p14="http://schemas.microsoft.com/office/powerpoint/2010/main" val="415740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1559-0DDD-4D29-8226-63EBDB9FBC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M&amp;C Holdings Inc. All rights reserved | https://mcholdings.co.jp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3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bsolu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82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806029"/>
            <a:ext cx="12188952" cy="45720"/>
            <a:chOff x="0" y="806029"/>
            <a:chExt cx="12188952" cy="4572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806029"/>
              <a:ext cx="5577840" cy="45720"/>
            </a:xfrm>
            <a:prstGeom prst="rect">
              <a:avLst/>
            </a:prstGeom>
            <a:solidFill>
              <a:srgbClr val="094D81"/>
            </a:solidFill>
            <a:ln w="15875">
              <a:solidFill>
                <a:srgbClr val="094D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577840" y="806029"/>
              <a:ext cx="3383280" cy="457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61120" y="806029"/>
              <a:ext cx="2286000" cy="457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1247120" y="806029"/>
              <a:ext cx="941832" cy="4572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2" y="67112"/>
            <a:ext cx="9700247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914400"/>
            <a:ext cx="11887200" cy="5303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74334"/>
            <a:ext cx="48768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1559-0DDD-4D29-8226-63EBDB9FB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038600" y="6474334"/>
            <a:ext cx="720852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M&amp;C Holdings Inc. All rights reserved | https://mcholdings.co.jp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812280"/>
            <a:ext cx="12198096" cy="4572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8969" y="205062"/>
            <a:ext cx="2311111" cy="45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2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  <p:sldLayoutId id="2147483660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94D8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795866"/>
            <a:ext cx="12192001" cy="320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4015264"/>
            <a:ext cx="9144000" cy="1421298"/>
          </a:xfrm>
        </p:spPr>
        <p:txBody>
          <a:bodyPr>
            <a:normAutofit/>
          </a:bodyPr>
          <a:lstStyle/>
          <a:p>
            <a:r>
              <a:rPr lang="en-US" b="1" dirty="0"/>
              <a:t>The Art of </a:t>
            </a:r>
            <a:r>
              <a:rPr lang="en-US" b="1" dirty="0" err="1"/>
              <a:t>QnA</a:t>
            </a:r>
            <a:br>
              <a:rPr lang="en-US" b="1" dirty="0"/>
            </a:br>
            <a:r>
              <a:rPr lang="en-US" b="1" dirty="0"/>
              <a:t>                              2022/4/18 Lien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2864506"/>
            <a:ext cx="9144000" cy="112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Enabling Digital Transformation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IT Consulting &amp; Software Development &amp; Outsourcing Services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63066"/>
              </p:ext>
            </p:extLst>
          </p:nvPr>
        </p:nvGraphicFramePr>
        <p:xfrm>
          <a:off x="79130" y="5673271"/>
          <a:ext cx="120457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9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noProof="1">
                          <a:solidFill>
                            <a:schemeClr val="accent6"/>
                          </a:solidFill>
                        </a:rPr>
                        <a:t>M&amp;C</a:t>
                      </a:r>
                      <a:r>
                        <a:rPr lang="en-US" sz="1200" baseline="0" noProof="1">
                          <a:solidFill>
                            <a:schemeClr val="accent6"/>
                          </a:solidFill>
                        </a:rPr>
                        <a:t> HOLDINGS INC</a:t>
                      </a: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2 Chome-2-15 Hamamatsu-cho, Minato-ku, Tokyo 105-0013, Japan</a:t>
                      </a: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+81 806 543 786</a:t>
                      </a: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https://mcholdings.co.jp</a:t>
                      </a:r>
                      <a:endParaRPr lang="en-US" sz="1100" b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1">
                          <a:solidFill>
                            <a:schemeClr val="accent6"/>
                          </a:solidFill>
                        </a:rPr>
                        <a:t>MBASE VIETNAM</a:t>
                      </a:r>
                      <a:endParaRPr lang="en-US" sz="1200" baseline="0" noProof="1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Slot 3 Floor 5 The Scetpa Building, 19A Cong Hoa Str., Tan Binh Dist., Ho Chi Minh City, Vietnam</a:t>
                      </a: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+84 286 296 7086</a:t>
                      </a: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http://www.mbasevn.com</a:t>
                      </a:r>
                      <a:endParaRPr lang="en-US" sz="1100" b="0" noProof="1">
                        <a:solidFill>
                          <a:schemeClr val="tx1"/>
                        </a:solidFill>
                      </a:endParaRPr>
                    </a:p>
                  </a:txBody>
                  <a:tcPr marL="155448" marR="6400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1">
                          <a:solidFill>
                            <a:schemeClr val="accent6"/>
                          </a:solidFill>
                        </a:rPr>
                        <a:t>CLOUD NINE</a:t>
                      </a:r>
                      <a:r>
                        <a:rPr lang="en-US" sz="1200" baseline="0" noProof="1">
                          <a:solidFill>
                            <a:schemeClr val="accent6"/>
                          </a:solidFill>
                        </a:rPr>
                        <a:t> SOLUTIONS</a:t>
                      </a: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Slot 1 &amp; 4 Floor 5 The Scetpa Building, 19A Cong Hoa Str., Tan Binh Dist., Ho Chi Minh City, Vietnam</a:t>
                      </a:r>
                    </a:p>
                    <a:p>
                      <a:r>
                        <a:rPr lang="en-US" sz="1100" b="0" noProof="1">
                          <a:solidFill>
                            <a:schemeClr val="tx1"/>
                          </a:solidFill>
                        </a:rPr>
                        <a:t>+84 286 296 7086</a:t>
                      </a:r>
                      <a:endParaRPr lang="en-US" sz="1200" b="0" noProof="1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00" b="0" noProof="1">
                          <a:solidFill>
                            <a:schemeClr val="tx1"/>
                          </a:solidFill>
                        </a:rPr>
                        <a:t>https://www.cloud9-solutions.com</a:t>
                      </a:r>
                      <a:endParaRPr lang="en-US" sz="1050" b="0" noProof="1">
                        <a:solidFill>
                          <a:schemeClr val="tx1"/>
                        </a:solidFill>
                      </a:endParaRPr>
                    </a:p>
                  </a:txBody>
                  <a:tcPr marL="155448" marR="6400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1">
                          <a:solidFill>
                            <a:schemeClr val="accent6"/>
                          </a:solidFill>
                        </a:rPr>
                        <a:t>NEAL TECHNOLOGY</a:t>
                      </a:r>
                      <a:endParaRPr lang="en-US" sz="1200" baseline="0" noProof="1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Slot C Floor 6, the Da Nang Software Park Building, 02 Quang Trung Str., Hai Chau Dist., Da Nang City, Vietnam</a:t>
                      </a: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https://neal-technology.com</a:t>
                      </a:r>
                      <a:endParaRPr lang="en-US" sz="1200" b="0" noProof="1">
                        <a:solidFill>
                          <a:schemeClr val="tx1"/>
                        </a:solidFill>
                      </a:endParaRPr>
                    </a:p>
                  </a:txBody>
                  <a:tcPr marL="155448" marR="6400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1">
                          <a:solidFill>
                            <a:schemeClr val="accent6"/>
                          </a:solidFill>
                        </a:rPr>
                        <a:t>FUJIGO SOFTWARE SOLUTIONS</a:t>
                      </a:r>
                      <a:endParaRPr lang="en-US" sz="1200" baseline="0" noProof="1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6th Floor,3 Alley, 78 Lane, Duy Tan Street, Cau Giay District, Ha Noi, Vietnam</a:t>
                      </a: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https://fujigo-soft.com</a:t>
                      </a:r>
                      <a:endParaRPr lang="en-US" sz="1100" b="0" noProof="1">
                        <a:solidFill>
                          <a:schemeClr val="tx1"/>
                        </a:solidFill>
                      </a:endParaRPr>
                    </a:p>
                  </a:txBody>
                  <a:tcPr marL="155448" marR="6400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054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a GOOD way of sending Questions to Customer?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496" y="1210962"/>
            <a:ext cx="7906677" cy="3641124"/>
          </a:xfrm>
        </p:spPr>
        <p:txBody>
          <a:bodyPr/>
          <a:lstStyle/>
          <a:p>
            <a:r>
              <a:rPr kumimoji="1" lang="en-US" altLang="ja-JP" dirty="0"/>
              <a:t>Gather the questions</a:t>
            </a:r>
          </a:p>
          <a:p>
            <a:r>
              <a:rPr kumimoji="1" lang="en-US" altLang="ja-JP" dirty="0"/>
              <a:t>Do not as so frequently</a:t>
            </a:r>
          </a:p>
          <a:p>
            <a:r>
              <a:rPr kumimoji="1" lang="en-US" altLang="ja-JP" dirty="0"/>
              <a:t>Ask as early as possible</a:t>
            </a:r>
          </a:p>
          <a:p>
            <a:r>
              <a:rPr kumimoji="1" lang="en-US" altLang="ja-JP" dirty="0"/>
              <a:t>Give the Customer a reasonable time to reply</a:t>
            </a:r>
          </a:p>
          <a:p>
            <a:r>
              <a:rPr kumimoji="1" lang="en-US" altLang="ja-JP" dirty="0"/>
              <a:t>Details (Related Specs…)</a:t>
            </a:r>
          </a:p>
          <a:p>
            <a:r>
              <a:rPr kumimoji="1" lang="en-US" altLang="ja-JP" dirty="0"/>
              <a:t>Do not just ask What or How</a:t>
            </a:r>
          </a:p>
          <a:p>
            <a:pPr>
              <a:buNone/>
            </a:pPr>
            <a:r>
              <a:rPr kumimoji="1" lang="en-US" altLang="ja-JP" dirty="0"/>
              <a:t>    Yes/No question, Options, Suggestion</a:t>
            </a:r>
          </a:p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1559-0DDD-4D29-8226-63EBDB9FBC4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M&amp;C Holdings Inc. All rights reserved | https://mcholdings.co.jp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After </a:t>
            </a:r>
            <a:r>
              <a:rPr kumimoji="1" lang="en-US" altLang="ja-JP" dirty="0" err="1"/>
              <a:t>QnAs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864" y="1812324"/>
            <a:ext cx="9043498" cy="1968843"/>
          </a:xfrm>
        </p:spPr>
        <p:txBody>
          <a:bodyPr/>
          <a:lstStyle/>
          <a:p>
            <a:r>
              <a:rPr kumimoji="1" lang="en-US" altLang="ja-JP" dirty="0"/>
              <a:t>Confirm the Answer to see if it help make clear the </a:t>
            </a:r>
            <a:r>
              <a:rPr kumimoji="1" lang="en-US" altLang="ja-JP" dirty="0" err="1"/>
              <a:t>reqs</a:t>
            </a:r>
            <a:r>
              <a:rPr kumimoji="1" lang="en-US" altLang="ja-JP" dirty="0"/>
              <a:t>/specs</a:t>
            </a:r>
          </a:p>
          <a:p>
            <a:r>
              <a:rPr kumimoji="1" lang="en-US" altLang="ja-JP" dirty="0"/>
              <a:t>Apply to similar cases (Confirm if necessary)</a:t>
            </a:r>
          </a:p>
          <a:p>
            <a:r>
              <a:rPr kumimoji="1" lang="en-US" altLang="ja-JP" dirty="0"/>
              <a:t>Share to other members</a:t>
            </a:r>
          </a:p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1559-0DDD-4D29-8226-63EBDB9FBC4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M&amp;C Holdings Inc. All rights reserved | https://mcholdings.co.jp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32837" y="4780151"/>
            <a:ext cx="10217409" cy="385463"/>
            <a:chOff x="932837" y="4780151"/>
            <a:chExt cx="10217409" cy="385463"/>
          </a:xfrm>
        </p:grpSpPr>
        <p:sp>
          <p:nvSpPr>
            <p:cNvPr id="8" name="TextBox 7"/>
            <p:cNvSpPr txBox="1"/>
            <p:nvPr/>
          </p:nvSpPr>
          <p:spPr>
            <a:xfrm>
              <a:off x="1302935" y="4780151"/>
              <a:ext cx="9847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sales@mcholdings.co.jp           |                 https://mcholdings.co.jp           |                     +81 806 543 786</a:t>
              </a:r>
            </a:p>
          </p:txBody>
        </p:sp>
        <p:pic>
          <p:nvPicPr>
            <p:cNvPr id="4114" name="Picture 18"/>
            <p:cNvPicPr>
              <a:picLocks noChangeAspect="1" noChangeArrowheads="1"/>
            </p:cNvPicPr>
            <p:nvPr/>
          </p:nvPicPr>
          <p:blipFill rotWithShape="1">
            <a:blip r:embed="rId3" cstate="email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67404"/>
            <a:stretch/>
          </p:blipFill>
          <p:spPr bwMode="auto">
            <a:xfrm>
              <a:off x="8952750" y="4801045"/>
              <a:ext cx="385073" cy="35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/>
            <p:cNvPicPr>
              <a:picLocks noChangeAspect="1" noChangeArrowheads="1"/>
            </p:cNvPicPr>
            <p:nvPr/>
          </p:nvPicPr>
          <p:blipFill rotWithShape="1">
            <a:blip r:embed="rId3" cstate="email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3095" r="32504"/>
            <a:stretch/>
          </p:blipFill>
          <p:spPr bwMode="auto">
            <a:xfrm>
              <a:off x="4805514" y="4794065"/>
              <a:ext cx="406400" cy="35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/>
            <p:cNvPicPr>
              <a:picLocks noChangeAspect="1" noChangeArrowheads="1"/>
            </p:cNvPicPr>
            <p:nvPr/>
          </p:nvPicPr>
          <p:blipFill rotWithShape="1">
            <a:blip r:embed="rId3" cstate="email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8672"/>
            <a:stretch/>
          </p:blipFill>
          <p:spPr bwMode="auto">
            <a:xfrm>
              <a:off x="932837" y="4809933"/>
              <a:ext cx="370098" cy="35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2986014" y="1129235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ook Antiqua" panose="02040602050305030304" pitchFamily="18" charset="0"/>
              </a:rPr>
              <a:t>CHALLENGE, WE FIND WAYS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9193"/>
              </p:ext>
            </p:extLst>
          </p:nvPr>
        </p:nvGraphicFramePr>
        <p:xfrm>
          <a:off x="79130" y="5673271"/>
          <a:ext cx="120457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9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noProof="1">
                          <a:solidFill>
                            <a:schemeClr val="accent6"/>
                          </a:solidFill>
                        </a:rPr>
                        <a:t>M&amp;C</a:t>
                      </a:r>
                      <a:r>
                        <a:rPr lang="en-US" sz="1200" baseline="0" noProof="1">
                          <a:solidFill>
                            <a:schemeClr val="accent6"/>
                          </a:solidFill>
                        </a:rPr>
                        <a:t> HOLDINGS INC</a:t>
                      </a: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2 Chome-2-15 Hamamatsu-cho, Minato-ku, Tokyo 105-0013, Japan</a:t>
                      </a: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+81 806 543 786</a:t>
                      </a: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https://mcholdings.co.jp</a:t>
                      </a:r>
                      <a:endParaRPr lang="en-US" sz="1100" b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1">
                          <a:solidFill>
                            <a:schemeClr val="accent6"/>
                          </a:solidFill>
                        </a:rPr>
                        <a:t>MBASE VIETNAM</a:t>
                      </a:r>
                      <a:endParaRPr lang="en-US" sz="1200" baseline="0" noProof="1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Slot 3 Floor 5 The Scetpa Building, 19A Cong Hoa Str., Tan Binh Dist., Ho Chi Minh City, Vietnam</a:t>
                      </a: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+84 286 296 7086</a:t>
                      </a: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http://www.mbasevn.com</a:t>
                      </a:r>
                      <a:endParaRPr lang="en-US" sz="1100" b="0" noProof="1">
                        <a:solidFill>
                          <a:schemeClr val="tx1"/>
                        </a:solidFill>
                      </a:endParaRPr>
                    </a:p>
                  </a:txBody>
                  <a:tcPr marL="155448" marR="6400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1">
                          <a:solidFill>
                            <a:schemeClr val="accent6"/>
                          </a:solidFill>
                        </a:rPr>
                        <a:t>CLOUD NINE</a:t>
                      </a:r>
                      <a:r>
                        <a:rPr lang="en-US" sz="1200" baseline="0" noProof="1">
                          <a:solidFill>
                            <a:schemeClr val="accent6"/>
                          </a:solidFill>
                        </a:rPr>
                        <a:t> SOLUTIONS</a:t>
                      </a: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Slot 1 &amp; 4 Floor 5 The Scetpa Building, 19A Cong Hoa Str., Tan Binh Dist., Ho Chi Minh City, Vietnam</a:t>
                      </a:r>
                    </a:p>
                    <a:p>
                      <a:r>
                        <a:rPr lang="en-US" sz="1100" b="0" noProof="1">
                          <a:solidFill>
                            <a:schemeClr val="tx1"/>
                          </a:solidFill>
                        </a:rPr>
                        <a:t>+84 286 296 7086</a:t>
                      </a:r>
                      <a:endParaRPr lang="en-US" sz="1200" b="0" noProof="1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00" b="0" noProof="1">
                          <a:solidFill>
                            <a:schemeClr val="tx1"/>
                          </a:solidFill>
                        </a:rPr>
                        <a:t>https://www.cloud9-solutions.com</a:t>
                      </a:r>
                      <a:endParaRPr lang="en-US" sz="1050" b="0" noProof="1">
                        <a:solidFill>
                          <a:schemeClr val="tx1"/>
                        </a:solidFill>
                      </a:endParaRPr>
                    </a:p>
                  </a:txBody>
                  <a:tcPr marL="155448" marR="6400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1">
                          <a:solidFill>
                            <a:schemeClr val="accent6"/>
                          </a:solidFill>
                        </a:rPr>
                        <a:t>NEAL TECHNOLOGY</a:t>
                      </a:r>
                      <a:endParaRPr lang="en-US" sz="1200" baseline="0" noProof="1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Slot C Floor 6, the Da Nang Software Park Building, 02 Quang Trung Str., Hai Chau Dist., Da Nang City, Vietnam</a:t>
                      </a: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https://neal-technology.com</a:t>
                      </a:r>
                      <a:endParaRPr lang="en-US" sz="1200" b="0" noProof="1">
                        <a:solidFill>
                          <a:schemeClr val="tx1"/>
                        </a:solidFill>
                      </a:endParaRPr>
                    </a:p>
                  </a:txBody>
                  <a:tcPr marL="155448" marR="6400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1">
                          <a:solidFill>
                            <a:schemeClr val="accent6"/>
                          </a:solidFill>
                        </a:rPr>
                        <a:t>FUJIGO SOFTWARE SOLUTIONS</a:t>
                      </a:r>
                      <a:endParaRPr lang="en-US" sz="1200" baseline="0" noProof="1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6th Floor,3 Alley, 78 Lane, Duy Tan Street, Cau Giay District, Ha Noi, Vietnam</a:t>
                      </a:r>
                    </a:p>
                    <a:p>
                      <a:r>
                        <a:rPr lang="en-US" sz="1100" b="0" baseline="0" noProof="1">
                          <a:solidFill>
                            <a:schemeClr val="tx1"/>
                          </a:solidFill>
                        </a:rPr>
                        <a:t>https://fujigo-soft.com</a:t>
                      </a:r>
                      <a:endParaRPr lang="en-US" sz="1100" b="0" noProof="1">
                        <a:solidFill>
                          <a:schemeClr val="tx1"/>
                        </a:solidFill>
                      </a:endParaRPr>
                    </a:p>
                  </a:txBody>
                  <a:tcPr marL="155448" marR="6400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4094" y="1744212"/>
            <a:ext cx="12070788" cy="2883772"/>
            <a:chOff x="54094" y="1744212"/>
            <a:chExt cx="11900162" cy="278563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5B22518B-911E-644F-812C-AE024A5826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9538" y="1744476"/>
              <a:ext cx="3159424" cy="2784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04814" y="1744213"/>
              <a:ext cx="2774724" cy="2785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/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094" y="1749462"/>
              <a:ext cx="1950720" cy="2780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7944418" y="1744212"/>
              <a:ext cx="4009838" cy="2785110"/>
              <a:chOff x="7944418" y="1744212"/>
              <a:chExt cx="3918505" cy="2730625"/>
            </a:xfrm>
          </p:grpSpPr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id="{913A8053-053B-47E2-8373-0B0236580F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88" r="4027"/>
              <a:stretch/>
            </p:blipFill>
            <p:spPr bwMode="auto">
              <a:xfrm>
                <a:off x="7949291" y="1744212"/>
                <a:ext cx="1983393" cy="1357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図 2" descr="屋内, 天井, 床, 部屋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6E4D828-6E87-4E83-AADD-D92AC074D7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906107" y="3037734"/>
                <a:ext cx="1956816" cy="1437103"/>
              </a:xfrm>
              <a:prstGeom prst="rect">
                <a:avLst/>
              </a:prstGeom>
            </p:spPr>
          </p:pic>
          <p:pic>
            <p:nvPicPr>
              <p:cNvPr id="20" name="図 4" descr="屋内, テーブル, 暮らし, 部屋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FAD928F-68FD-472D-987A-9F6002F59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906107" y="1751761"/>
                <a:ext cx="1956816" cy="1365421"/>
              </a:xfrm>
              <a:prstGeom prst="rect">
                <a:avLst/>
              </a:prstGeom>
            </p:spPr>
          </p:pic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FAC26DA0-4EEB-4E04-A6B2-80F733C77E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44418" y="3109413"/>
                <a:ext cx="1956816" cy="1365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69654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1559-0DDD-4D29-8226-63EBDB9FBC4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18486" y="2702011"/>
            <a:ext cx="3832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rgbClr val="002060"/>
                </a:solidFill>
              </a:rPr>
              <a:t>What is </a:t>
            </a:r>
            <a:r>
              <a:rPr kumimoji="1" lang="en-US" altLang="ja-JP" sz="4800" dirty="0" err="1">
                <a:solidFill>
                  <a:srgbClr val="002060"/>
                </a:solidFill>
              </a:rPr>
              <a:t>QnAs</a:t>
            </a:r>
            <a:r>
              <a:rPr kumimoji="1" lang="en-US" altLang="ja-JP" sz="4800" dirty="0">
                <a:solidFill>
                  <a:srgbClr val="002060"/>
                </a:solidFill>
              </a:rPr>
              <a:t>?</a:t>
            </a:r>
          </a:p>
          <a:p>
            <a:r>
              <a:rPr kumimoji="1" lang="en-US" altLang="ja-JP" sz="4800" dirty="0">
                <a:solidFill>
                  <a:srgbClr val="002060"/>
                </a:solidFill>
              </a:rPr>
              <a:t>What for?</a:t>
            </a:r>
            <a:endParaRPr kumimoji="1" lang="ja-JP" altLang="en-US" sz="48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5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</a:t>
            </a:r>
            <a:r>
              <a:rPr kumimoji="1" lang="en-US" altLang="ja-JP" dirty="0" err="1"/>
              <a:t>QnAs</a:t>
            </a:r>
            <a:r>
              <a:rPr kumimoji="1" lang="en-US" altLang="ja-JP" dirty="0"/>
              <a:t>? What for?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02" y="1326300"/>
            <a:ext cx="11259474" cy="36081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Q for Question, A for Answer</a:t>
            </a:r>
          </a:p>
          <a:p>
            <a:pPr>
              <a:buNone/>
            </a:pPr>
            <a:r>
              <a:rPr kumimoji="1" lang="en-US" altLang="ja-JP" dirty="0"/>
              <a:t>        Ex: What does </a:t>
            </a:r>
            <a:r>
              <a:rPr kumimoji="1" lang="en-US" altLang="ja-JP" dirty="0" err="1"/>
              <a:t>NealTech</a:t>
            </a:r>
            <a:r>
              <a:rPr kumimoji="1" lang="en-US" altLang="ja-JP" dirty="0"/>
              <a:t> stand for?</a:t>
            </a:r>
          </a:p>
          <a:p>
            <a:r>
              <a:rPr kumimoji="1" lang="en-US" altLang="ja-JP" dirty="0"/>
              <a:t>To make sure of correct understanding</a:t>
            </a:r>
          </a:p>
          <a:p>
            <a:r>
              <a:rPr kumimoji="1" lang="en-US" altLang="ja-JP" dirty="0"/>
              <a:t>To be able to develop a software/system which</a:t>
            </a:r>
          </a:p>
          <a:p>
            <a:pPr lvl="1"/>
            <a:r>
              <a:rPr kumimoji="1" lang="en-US" altLang="ja-JP" sz="2400" dirty="0"/>
              <a:t>BE STABLE (No abnormal cases left)</a:t>
            </a:r>
          </a:p>
          <a:p>
            <a:pPr lvl="1"/>
            <a:r>
              <a:rPr kumimoji="1" lang="en-US" altLang="ja-JP" sz="2400" dirty="0"/>
              <a:t>BEHAVE AS THE CUSTOMERS EXPECT</a:t>
            </a:r>
            <a:endParaRPr kumimoji="1" lang="en-US" altLang="ja-JP" dirty="0"/>
          </a:p>
          <a:p>
            <a:r>
              <a:rPr kumimoji="1" lang="en-US" altLang="ja-JP" dirty="0"/>
              <a:t>To have a deeper and more thorough understanding</a:t>
            </a:r>
          </a:p>
          <a:p>
            <a:pPr>
              <a:buNone/>
            </a:pPr>
            <a:r>
              <a:rPr kumimoji="1" lang="en-US" altLang="ja-JP" dirty="0"/>
              <a:t>     (of the task, system, business, customers… )</a:t>
            </a:r>
          </a:p>
          <a:p>
            <a:pPr>
              <a:buNone/>
            </a:pP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1559-0DDD-4D29-8226-63EBDB9FBC4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M&amp;C Holdings Inc. All rights reserved | https://mcholdings.co.jp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Exercise 1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ja-JP" dirty="0"/>
              <a:t>[Requirements]</a:t>
            </a:r>
          </a:p>
          <a:p>
            <a:pPr>
              <a:buNone/>
            </a:pP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lương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tháng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nhân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cuối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tháng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thông</a:t>
            </a:r>
            <a:r>
              <a:rPr kumimoji="1" lang="en-US" altLang="ja-JP" dirty="0"/>
              <a:t> qua </a:t>
            </a:r>
            <a:r>
              <a:rPr kumimoji="1" lang="en-US" altLang="ja-JP" dirty="0" err="1"/>
              <a:t>chuyển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khoản</a:t>
            </a:r>
            <a:r>
              <a:rPr kumimoji="1" lang="en-US" altLang="ja-JP" dirty="0"/>
              <a:t>.</a:t>
            </a:r>
          </a:p>
          <a:p>
            <a:pPr>
              <a:buNone/>
            </a:pPr>
            <a:endParaRPr kumimoji="1" lang="en-US" altLang="ja-JP" dirty="0"/>
          </a:p>
          <a:p>
            <a:pPr>
              <a:buNone/>
            </a:pPr>
            <a:r>
              <a:rPr kumimoji="1" lang="en-US" altLang="ja-JP" dirty="0"/>
              <a:t>[</a:t>
            </a:r>
            <a:r>
              <a:rPr kumimoji="1" lang="en-US" altLang="ja-JP" dirty="0" err="1"/>
              <a:t>QnAs</a:t>
            </a:r>
            <a:r>
              <a:rPr kumimoji="1" lang="en-US" altLang="ja-JP" dirty="0"/>
              <a:t>]</a:t>
            </a:r>
          </a:p>
          <a:p>
            <a:pPr>
              <a:buNone/>
            </a:pPr>
            <a:r>
              <a:rPr kumimoji="1" lang="en-US" altLang="ja-JP" dirty="0"/>
              <a:t>1. </a:t>
            </a:r>
          </a:p>
          <a:p>
            <a:pPr>
              <a:buNone/>
            </a:pPr>
            <a:r>
              <a:rPr kumimoji="1" lang="en-US" altLang="ja-JP" dirty="0"/>
              <a:t>2. </a:t>
            </a:r>
          </a:p>
          <a:p>
            <a:pPr>
              <a:buNone/>
            </a:pPr>
            <a:r>
              <a:rPr kumimoji="1" lang="en-US" altLang="ja-JP" dirty="0"/>
              <a:t>3. </a:t>
            </a:r>
          </a:p>
          <a:p>
            <a:pPr>
              <a:buNone/>
            </a:pPr>
            <a:r>
              <a:rPr kumimoji="1" lang="en-US" altLang="ja-JP" dirty="0"/>
              <a:t>4. </a:t>
            </a:r>
          </a:p>
          <a:p>
            <a:pPr>
              <a:buNone/>
            </a:pPr>
            <a:r>
              <a:rPr kumimoji="1" lang="en-US" altLang="ja-JP" dirty="0"/>
              <a:t>5. 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1559-0DDD-4D29-8226-63EBDB9FBC4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M&amp;C Holdings Inc. All rights reserved | https://mcholdings.co.jp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1559-0DDD-4D29-8226-63EBDB9FBC4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18486" y="2702011"/>
            <a:ext cx="6430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rgbClr val="002060"/>
                </a:solidFill>
              </a:rPr>
              <a:t>How to make Questions?</a:t>
            </a:r>
          </a:p>
        </p:txBody>
      </p:sp>
    </p:spTree>
    <p:extLst>
      <p:ext uri="{BB962C8B-B14F-4D97-AF65-F5344CB8AC3E}">
        <p14:creationId xmlns:p14="http://schemas.microsoft.com/office/powerpoint/2010/main" val="394655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make Questions?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713" y="1318054"/>
            <a:ext cx="10056752" cy="3608173"/>
          </a:xfrm>
        </p:spPr>
        <p:txBody>
          <a:bodyPr/>
          <a:lstStyle/>
          <a:p>
            <a:r>
              <a:rPr kumimoji="1" lang="en-US" altLang="ja-JP" dirty="0"/>
              <a:t>Take time to consider </a:t>
            </a:r>
          </a:p>
          <a:p>
            <a:r>
              <a:rPr kumimoji="1" lang="en-US" altLang="ja-JP" dirty="0"/>
              <a:t>Logically</a:t>
            </a:r>
          </a:p>
          <a:p>
            <a:r>
              <a:rPr kumimoji="1" lang="en-US" altLang="ja-JP" dirty="0"/>
              <a:t>Systematically</a:t>
            </a:r>
          </a:p>
          <a:p>
            <a:r>
              <a:rPr kumimoji="1" lang="en-US" altLang="ja-JP" dirty="0"/>
              <a:t>Break down to details</a:t>
            </a:r>
          </a:p>
          <a:p>
            <a:r>
              <a:rPr kumimoji="1" lang="en-US" altLang="ja-JP" dirty="0"/>
              <a:t>Abnormal cases</a:t>
            </a:r>
          </a:p>
          <a:p>
            <a:r>
              <a:rPr kumimoji="1" lang="en-US" altLang="ja-JP" dirty="0"/>
              <a:t>Try to know your customer: business, organization, system/software users</a:t>
            </a:r>
          </a:p>
          <a:p>
            <a:r>
              <a:rPr kumimoji="1" lang="en-US" altLang="ja-JP" dirty="0"/>
              <a:t>Critically</a:t>
            </a:r>
          </a:p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1559-0DDD-4D29-8226-63EBDB9FBC4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M&amp;C Holdings Inc. All rights reserved | https://mcholdings.co.jp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Exercise 2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17" y="955589"/>
            <a:ext cx="10831109" cy="53035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kumimoji="1" lang="en-US" altLang="ja-JP" dirty="0"/>
              <a:t>[Requirements]</a:t>
            </a:r>
          </a:p>
          <a:p>
            <a:pPr>
              <a:buNone/>
            </a:pPr>
            <a:r>
              <a:rPr kumimoji="1" lang="en-US" altLang="ja-JP" dirty="0" err="1">
                <a:solidFill>
                  <a:srgbClr val="FF0000"/>
                </a:solidFill>
              </a:rPr>
              <a:t>Hàng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ngày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 </a:t>
            </a:r>
            <a:r>
              <a:rPr kumimoji="1" lang="en-US" altLang="ja-JP" dirty="0" err="1"/>
              <a:t>nhận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thông</a:t>
            </a:r>
            <a:r>
              <a:rPr kumimoji="1" lang="en-US" altLang="ja-JP" dirty="0"/>
              <a:t> tin </a:t>
            </a:r>
            <a:r>
              <a:rPr kumimoji="1" lang="en-US" altLang="ja-JP" dirty="0" err="1">
                <a:solidFill>
                  <a:srgbClr val="FF0000"/>
                </a:solidFill>
              </a:rPr>
              <a:t>hợp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đồng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thuê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nhà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thông</a:t>
            </a:r>
            <a:r>
              <a:rPr kumimoji="1" lang="en-US" altLang="ja-JP" dirty="0">
                <a:solidFill>
                  <a:srgbClr val="FF0000"/>
                </a:solidFill>
              </a:rPr>
              <a:t> tin </a:t>
            </a:r>
            <a:r>
              <a:rPr kumimoji="1" lang="en-US" altLang="ja-JP" dirty="0" err="1">
                <a:solidFill>
                  <a:srgbClr val="FF0000"/>
                </a:solidFill>
              </a:rPr>
              <a:t>cá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nhân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</a:p>
          <a:p>
            <a:pPr>
              <a:buNone/>
            </a:pPr>
            <a:r>
              <a:rPr kumimoji="1" lang="en-US" altLang="ja-JP" dirty="0" err="1"/>
              <a:t>người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thuê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được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đồng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sang </a:t>
            </a:r>
            <a:r>
              <a:rPr kumimoji="1" lang="en-US" altLang="ja-JP" dirty="0" err="1"/>
              <a:t>từ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FF0000"/>
                </a:solidFill>
              </a:rPr>
              <a:t>system </a:t>
            </a:r>
            <a:r>
              <a:rPr kumimoji="1" lang="en-US" altLang="ja-JP" dirty="0" err="1">
                <a:solidFill>
                  <a:srgbClr val="FF0000"/>
                </a:solidFill>
              </a:rPr>
              <a:t>chính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khách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hàng</a:t>
            </a:r>
            <a:r>
              <a:rPr kumimoji="1" lang="en-US" altLang="ja-JP" dirty="0"/>
              <a:t>.</a:t>
            </a:r>
          </a:p>
          <a:p>
            <a:pPr>
              <a:buNone/>
            </a:pPr>
            <a:endParaRPr kumimoji="1" lang="en-US" altLang="ja-JP" dirty="0"/>
          </a:p>
          <a:p>
            <a:pPr>
              <a:buNone/>
            </a:pPr>
            <a:r>
              <a:rPr kumimoji="1" lang="en-US" altLang="ja-JP" dirty="0" err="1"/>
              <a:t>Dựa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thông</a:t>
            </a:r>
            <a:r>
              <a:rPr kumimoji="1" lang="en-US" altLang="ja-JP" dirty="0"/>
              <a:t> tin </a:t>
            </a:r>
            <a:r>
              <a:rPr kumimoji="1" lang="en-US" altLang="ja-JP" dirty="0" err="1"/>
              <a:t>này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gởi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hướng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dẫn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nhận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căn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hộ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cho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người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thuê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nhà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FF0000"/>
                </a:solidFill>
              </a:rPr>
              <a:t>email hay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FF0000"/>
                </a:solidFill>
              </a:rPr>
              <a:t>SMS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FF0000"/>
                </a:solidFill>
              </a:rPr>
              <a:t>3 </a:t>
            </a:r>
            <a:r>
              <a:rPr kumimoji="1" lang="en-US" altLang="ja-JP" dirty="0" err="1">
                <a:solidFill>
                  <a:srgbClr val="FF0000"/>
                </a:solidFill>
              </a:rPr>
              <a:t>ngày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trước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khi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người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thuê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nhận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nhà</a:t>
            </a:r>
            <a:r>
              <a:rPr kumimoji="1" lang="en-US" altLang="ja-JP" dirty="0"/>
              <a:t>.</a:t>
            </a:r>
          </a:p>
          <a:p>
            <a:pPr>
              <a:buNone/>
            </a:pPr>
            <a:endParaRPr kumimoji="1" lang="en-US" altLang="ja-JP" dirty="0"/>
          </a:p>
          <a:p>
            <a:pPr>
              <a:buNone/>
            </a:pPr>
            <a:r>
              <a:rPr kumimoji="1" lang="en-US" altLang="ja-JP" dirty="0"/>
              <a:t>[</a:t>
            </a:r>
            <a:r>
              <a:rPr kumimoji="1" lang="en-US" altLang="ja-JP" dirty="0" err="1"/>
              <a:t>QnAs</a:t>
            </a:r>
            <a:r>
              <a:rPr kumimoji="1" lang="en-US" altLang="ja-JP" dirty="0"/>
              <a:t>]</a:t>
            </a:r>
          </a:p>
          <a:p>
            <a:pPr>
              <a:buNone/>
            </a:pPr>
            <a:r>
              <a:rPr kumimoji="1" lang="en-US" altLang="ja-JP" dirty="0"/>
              <a:t>1. </a:t>
            </a:r>
          </a:p>
          <a:p>
            <a:pPr>
              <a:buNone/>
            </a:pPr>
            <a:r>
              <a:rPr kumimoji="1" lang="en-US" altLang="ja-JP" dirty="0"/>
              <a:t>2. </a:t>
            </a:r>
          </a:p>
          <a:p>
            <a:pPr>
              <a:buNone/>
            </a:pPr>
            <a:r>
              <a:rPr kumimoji="1" lang="en-US" altLang="ja-JP" dirty="0"/>
              <a:t>3. </a:t>
            </a:r>
          </a:p>
          <a:p>
            <a:pPr>
              <a:buNone/>
            </a:pPr>
            <a:r>
              <a:rPr kumimoji="1" lang="en-US" altLang="ja-JP" dirty="0"/>
              <a:t>4. </a:t>
            </a:r>
          </a:p>
          <a:p>
            <a:pPr>
              <a:buNone/>
            </a:pPr>
            <a:r>
              <a:rPr kumimoji="1" lang="en-US" altLang="ja-JP" dirty="0"/>
              <a:t>5. 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1559-0DDD-4D29-8226-63EBDB9FBC4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M&amp;C Holdings Inc. All rights reserved | https://mcholdings.co.jp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When is the GOOD timing for </a:t>
            </a:r>
            <a:r>
              <a:rPr kumimoji="1" lang="en-US" altLang="ja-JP" dirty="0" err="1"/>
              <a:t>QnAs</a:t>
            </a:r>
            <a:r>
              <a:rPr kumimoji="1" lang="en-US" altLang="ja-JP" dirty="0"/>
              <a:t>? 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2826" y="1169773"/>
            <a:ext cx="6044925" cy="5303520"/>
          </a:xfrm>
        </p:spPr>
        <p:txBody>
          <a:bodyPr/>
          <a:lstStyle/>
          <a:p>
            <a:r>
              <a:rPr kumimoji="1" lang="en-US" altLang="ja-JP" dirty="0"/>
              <a:t>Anytime, before and during the project</a:t>
            </a:r>
          </a:p>
          <a:p>
            <a:pPr lvl="1"/>
            <a:r>
              <a:rPr kumimoji="1" lang="en-US" altLang="ja-JP" sz="2400" dirty="0"/>
              <a:t>Estimation</a:t>
            </a:r>
          </a:p>
          <a:p>
            <a:pPr lvl="1"/>
            <a:r>
              <a:rPr kumimoji="1" lang="en-US" altLang="ja-JP" sz="2400" dirty="0"/>
              <a:t>Investigation</a:t>
            </a:r>
          </a:p>
          <a:p>
            <a:pPr lvl="1"/>
            <a:r>
              <a:rPr kumimoji="1" lang="en-US" altLang="ja-JP" sz="2400" dirty="0"/>
              <a:t>Basic Design</a:t>
            </a:r>
          </a:p>
          <a:p>
            <a:pPr lvl="1"/>
            <a:r>
              <a:rPr kumimoji="1" lang="en-US" altLang="ja-JP" sz="2400" dirty="0"/>
              <a:t>Detail Design</a:t>
            </a:r>
          </a:p>
          <a:p>
            <a:pPr lvl="1"/>
            <a:r>
              <a:rPr kumimoji="1" lang="en-US" altLang="ja-JP" sz="2400" dirty="0"/>
              <a:t>Test Case Design</a:t>
            </a:r>
          </a:p>
          <a:p>
            <a:pPr lvl="1"/>
            <a:r>
              <a:rPr kumimoji="1" lang="en-US" altLang="ja-JP" sz="2400" dirty="0"/>
              <a:t>Implementation</a:t>
            </a:r>
          </a:p>
          <a:p>
            <a:pPr lvl="1"/>
            <a:r>
              <a:rPr kumimoji="1" lang="en-US" altLang="ja-JP" sz="2400" dirty="0"/>
              <a:t>Test</a:t>
            </a:r>
          </a:p>
          <a:p>
            <a:pPr lvl="1"/>
            <a:r>
              <a:rPr kumimoji="1" lang="en-US" altLang="ja-JP" sz="2400" dirty="0"/>
              <a:t>….</a:t>
            </a:r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The earlier the better</a:t>
            </a:r>
          </a:p>
          <a:p>
            <a:r>
              <a:rPr kumimoji="1" lang="en-US" altLang="ja-JP" b="1" dirty="0"/>
              <a:t>Better late than never</a:t>
            </a:r>
            <a:endParaRPr kumimoji="1" lang="ja-JP" alt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1559-0DDD-4D29-8226-63EBDB9FBC4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M&amp;C Holdings Inc. All rights reserved | https://mcholdings.co.jp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1559-0DDD-4D29-8226-63EBDB9FBC4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2280" y="2265406"/>
            <a:ext cx="8443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/>
              <a:t>What is a GOOD way of</a:t>
            </a:r>
          </a:p>
          <a:p>
            <a:r>
              <a:rPr kumimoji="1" lang="en-US" altLang="ja-JP" sz="4800" dirty="0"/>
              <a:t> sending Questions to Customer?</a:t>
            </a:r>
            <a:endParaRPr kumimoji="1" lang="en-US" altLang="ja-JP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5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loud Nine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14902</TotalTime>
  <Words>876</Words>
  <Application>Microsoft Macintosh PowerPoint</Application>
  <PresentationFormat>Widescreen</PresentationFormat>
  <Paragraphs>133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 Antiqua</vt:lpstr>
      <vt:lpstr>Calibri</vt:lpstr>
      <vt:lpstr>Office Theme</vt:lpstr>
      <vt:lpstr>The Art of QnA                               2022/4/18 Lien</vt:lpstr>
      <vt:lpstr>PowerPoint Presentation</vt:lpstr>
      <vt:lpstr>What is QnAs? What for?</vt:lpstr>
      <vt:lpstr>Exercise 1</vt:lpstr>
      <vt:lpstr>PowerPoint Presentation</vt:lpstr>
      <vt:lpstr>How to make Questions?</vt:lpstr>
      <vt:lpstr>Exercise 2</vt:lpstr>
      <vt:lpstr>When is the GOOD timing for QnAs? </vt:lpstr>
      <vt:lpstr>PowerPoint Presentation</vt:lpstr>
      <vt:lpstr>What is a GOOD way of sending Questions to Customer?</vt:lpstr>
      <vt:lpstr>After QnAs</vt:lpstr>
      <vt:lpstr>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M&amp;C Holdings  Inc</dc:creator>
  <cp:keywords>company profile</cp:keywords>
  <cp:lastModifiedBy>安野 けん</cp:lastModifiedBy>
  <cp:revision>696</cp:revision>
  <dcterms:created xsi:type="dcterms:W3CDTF">2018-09-07T04:22:56Z</dcterms:created>
  <dcterms:modified xsi:type="dcterms:W3CDTF">2022-05-10T09:54:40Z</dcterms:modified>
</cp:coreProperties>
</file>