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85" r:id="rId3"/>
    <p:sldId id="257" r:id="rId4"/>
    <p:sldId id="258" r:id="rId5"/>
    <p:sldId id="265" r:id="rId6"/>
    <p:sldId id="295" r:id="rId7"/>
    <p:sldId id="259" r:id="rId8"/>
    <p:sldId id="280" r:id="rId9"/>
    <p:sldId id="296" r:id="rId10"/>
    <p:sldId id="262" r:id="rId11"/>
    <p:sldId id="263" r:id="rId12"/>
    <p:sldId id="278" r:id="rId13"/>
    <p:sldId id="279" r:id="rId14"/>
    <p:sldId id="273" r:id="rId15"/>
    <p:sldId id="274" r:id="rId16"/>
    <p:sldId id="261" r:id="rId17"/>
    <p:sldId id="287" r:id="rId18"/>
    <p:sldId id="275" r:id="rId19"/>
    <p:sldId id="277" r:id="rId20"/>
    <p:sldId id="286" r:id="rId21"/>
    <p:sldId id="284" r:id="rId22"/>
    <p:sldId id="291" r:id="rId23"/>
    <p:sldId id="292" r:id="rId24"/>
    <p:sldId id="288" r:id="rId25"/>
    <p:sldId id="290" r:id="rId26"/>
    <p:sldId id="293" r:id="rId27"/>
    <p:sldId id="294" r:id="rId28"/>
    <p:sldId id="283" r:id="rId29"/>
    <p:sldId id="282" r:id="rId30"/>
    <p:sldId id="271"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93456" autoAdjust="0"/>
  </p:normalViewPr>
  <p:slideViewPr>
    <p:cSldViewPr snapToGrid="0" snapToObjects="1">
      <p:cViewPr varScale="1">
        <p:scale>
          <a:sx n="71" d="100"/>
          <a:sy n="71" d="100"/>
        </p:scale>
        <p:origin x="3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039C8-2174-1C49-A480-C115216329B9}"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80FD1-748E-CD45-9EFB-F397E410331F}" type="slidenum">
              <a:rPr lang="en-US" smtClean="0"/>
              <a:t>‹#›</a:t>
            </a:fld>
            <a:endParaRPr lang="en-US"/>
          </a:p>
        </p:txBody>
      </p:sp>
    </p:spTree>
    <p:extLst>
      <p:ext uri="{BB962C8B-B14F-4D97-AF65-F5344CB8AC3E}">
        <p14:creationId xmlns:p14="http://schemas.microsoft.com/office/powerpoint/2010/main" val="1194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security.techtarget.com/definition/firewall" TargetMode="External"/><Relationship Id="rId7" Type="http://schemas.openxmlformats.org/officeDocument/2006/relationships/hyperlink" Target="http://searchenterprisewan.techtarget.com/definition/tunnelin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archenterprisewan.techtarget.com/definition/virtual-private-network" TargetMode="External"/><Relationship Id="rId5" Type="http://schemas.openxmlformats.org/officeDocument/2006/relationships/hyperlink" Target="http://searchsecurity.techtarget.com/definition/encryption" TargetMode="External"/><Relationship Id="rId4" Type="http://schemas.openxmlformats.org/officeDocument/2006/relationships/hyperlink" Target="http://searchsecurity.techtarget.com/definition/digital-certifica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This slide contains concepts so lecturer ask students to discuss the the related problems for excercise</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1</a:t>
            </a:fld>
            <a:endParaRPr lang="en-US"/>
          </a:p>
        </p:txBody>
      </p:sp>
    </p:spTree>
    <p:extLst>
      <p:ext uri="{BB962C8B-B14F-4D97-AF65-F5344CB8AC3E}">
        <p14:creationId xmlns:p14="http://schemas.microsoft.com/office/powerpoint/2010/main" val="60075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other things? =&gt;</a:t>
            </a:r>
            <a:r>
              <a:rPr lang="en-US" baseline="0" dirty="0" smtClean="0"/>
              <a:t> Cloud, Internet of Things</a:t>
            </a:r>
          </a:p>
          <a:p>
            <a:r>
              <a:rPr lang="en-US" baseline="0" dirty="0" smtClean="0"/>
              <a:t>What other protocols do you know? (FTP, SMTP, HTTPS, POP, TCP/IP)</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3</a:t>
            </a:fld>
            <a:endParaRPr lang="en-US"/>
          </a:p>
        </p:txBody>
      </p:sp>
    </p:spTree>
    <p:extLst>
      <p:ext uri="{BB962C8B-B14F-4D97-AF65-F5344CB8AC3E}">
        <p14:creationId xmlns:p14="http://schemas.microsoft.com/office/powerpoint/2010/main" val="409940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5</a:t>
            </a:fld>
            <a:endParaRPr lang="en-US"/>
          </a:p>
        </p:txBody>
      </p:sp>
    </p:spTree>
    <p:extLst>
      <p:ext uri="{BB962C8B-B14F-4D97-AF65-F5344CB8AC3E}">
        <p14:creationId xmlns:p14="http://schemas.microsoft.com/office/powerpoint/2010/main" val="34310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kind of other servers do you know?</a:t>
            </a:r>
          </a:p>
          <a:p>
            <a:r>
              <a:rPr lang="en-US" dirty="0" smtClean="0"/>
              <a:t>(File server, Database server, Domain Name server, Mail server …)</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7</a:t>
            </a:fld>
            <a:endParaRPr lang="en-US"/>
          </a:p>
        </p:txBody>
      </p:sp>
    </p:spTree>
    <p:extLst>
      <p:ext uri="{BB962C8B-B14F-4D97-AF65-F5344CB8AC3E}">
        <p14:creationId xmlns:p14="http://schemas.microsoft.com/office/powerpoint/2010/main" val="284944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extranet requires security and privacy. These can include </a:t>
            </a:r>
            <a:r>
              <a:rPr lang="en-US" sz="1200" b="0" i="0" u="sng" kern="1200" dirty="0" smtClean="0">
                <a:solidFill>
                  <a:schemeClr val="tx1"/>
                </a:solidFill>
                <a:effectLst/>
                <a:latin typeface="+mn-lt"/>
                <a:ea typeface="+mn-ea"/>
                <a:cs typeface="+mn-cs"/>
                <a:hlinkClick r:id="rId3"/>
              </a:rPr>
              <a:t>firewall</a:t>
            </a:r>
            <a:r>
              <a:rPr lang="en-US" sz="1200" b="0" i="0" kern="1200" dirty="0" smtClean="0">
                <a:solidFill>
                  <a:schemeClr val="tx1"/>
                </a:solidFill>
                <a:effectLst/>
                <a:latin typeface="+mn-lt"/>
                <a:ea typeface="+mn-ea"/>
                <a:cs typeface="+mn-cs"/>
              </a:rPr>
              <a:t> server management, the issuance and use of </a:t>
            </a:r>
            <a:r>
              <a:rPr lang="en-US" sz="1200" b="0" i="0" u="sng" kern="1200" dirty="0" smtClean="0">
                <a:solidFill>
                  <a:schemeClr val="tx1"/>
                </a:solidFill>
                <a:effectLst/>
                <a:latin typeface="+mn-lt"/>
                <a:ea typeface="+mn-ea"/>
                <a:cs typeface="+mn-cs"/>
                <a:hlinkClick r:id="rId4"/>
              </a:rPr>
              <a:t>digital certificate</a:t>
            </a:r>
            <a:r>
              <a:rPr lang="en-US" sz="1200" b="0" i="0" kern="1200" dirty="0" smtClean="0">
                <a:solidFill>
                  <a:schemeClr val="tx1"/>
                </a:solidFill>
                <a:effectLst/>
                <a:latin typeface="+mn-lt"/>
                <a:ea typeface="+mn-ea"/>
                <a:cs typeface="+mn-cs"/>
              </a:rPr>
              <a:t>s or similar means of user authentication, </a:t>
            </a:r>
            <a:r>
              <a:rPr lang="en-US" sz="1200" b="0" i="0" u="sng" kern="1200" dirty="0" err="1" smtClean="0">
                <a:solidFill>
                  <a:schemeClr val="tx1"/>
                </a:solidFill>
                <a:effectLst/>
                <a:latin typeface="+mn-lt"/>
                <a:ea typeface="+mn-ea"/>
                <a:cs typeface="+mn-cs"/>
                <a:hlinkClick r:id="rId5"/>
              </a:rPr>
              <a:t>encryption</a:t>
            </a:r>
            <a:r>
              <a:rPr lang="en-US" sz="1200" b="0" i="0" kern="1200" dirty="0" err="1" smtClean="0">
                <a:solidFill>
                  <a:schemeClr val="tx1"/>
                </a:solidFill>
                <a:effectLst/>
                <a:latin typeface="+mn-lt"/>
                <a:ea typeface="+mn-ea"/>
                <a:cs typeface="+mn-cs"/>
              </a:rPr>
              <a:t>of</a:t>
            </a:r>
            <a:r>
              <a:rPr lang="en-US" sz="1200" b="0" i="0" kern="1200" dirty="0" smtClean="0">
                <a:solidFill>
                  <a:schemeClr val="tx1"/>
                </a:solidFill>
                <a:effectLst/>
                <a:latin typeface="+mn-lt"/>
                <a:ea typeface="+mn-ea"/>
                <a:cs typeface="+mn-cs"/>
              </a:rPr>
              <a:t> messages, and the use of virtual private networks (</a:t>
            </a:r>
            <a:r>
              <a:rPr lang="en-US" sz="1200" b="0" i="0" u="sng" kern="1200" dirty="0" smtClean="0">
                <a:solidFill>
                  <a:schemeClr val="tx1"/>
                </a:solidFill>
                <a:effectLst/>
                <a:latin typeface="+mn-lt"/>
                <a:ea typeface="+mn-ea"/>
                <a:cs typeface="+mn-cs"/>
                <a:hlinkClick r:id="rId6"/>
              </a:rPr>
              <a:t>VPNs</a:t>
            </a:r>
            <a:r>
              <a:rPr lang="en-US" sz="1200" b="0" i="0" kern="1200" dirty="0" smtClean="0">
                <a:solidFill>
                  <a:schemeClr val="tx1"/>
                </a:solidFill>
                <a:effectLst/>
                <a:latin typeface="+mn-lt"/>
                <a:ea typeface="+mn-ea"/>
                <a:cs typeface="+mn-cs"/>
              </a:rPr>
              <a:t>) that </a:t>
            </a:r>
            <a:r>
              <a:rPr lang="en-US" sz="1200" b="0" i="0" u="sng" kern="1200" dirty="0" smtClean="0">
                <a:solidFill>
                  <a:schemeClr val="tx1"/>
                </a:solidFill>
                <a:effectLst/>
                <a:latin typeface="+mn-lt"/>
                <a:ea typeface="+mn-ea"/>
                <a:cs typeface="+mn-cs"/>
                <a:hlinkClick r:id="rId7"/>
              </a:rPr>
              <a:t>tunnel</a:t>
            </a:r>
            <a:r>
              <a:rPr lang="en-US" sz="1200" b="0" i="0" kern="1200" dirty="0" smtClean="0">
                <a:solidFill>
                  <a:schemeClr val="tx1"/>
                </a:solidFill>
                <a:effectLst/>
                <a:latin typeface="+mn-lt"/>
                <a:ea typeface="+mn-ea"/>
                <a:cs typeface="+mn-cs"/>
              </a:rPr>
              <a:t> through the public network.</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10</a:t>
            </a:fld>
            <a:endParaRPr lang="en-US"/>
          </a:p>
        </p:txBody>
      </p:sp>
    </p:spTree>
    <p:extLst>
      <p:ext uri="{BB962C8B-B14F-4D97-AF65-F5344CB8AC3E}">
        <p14:creationId xmlns:p14="http://schemas.microsoft.com/office/powerpoint/2010/main" val="158178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top level domain do you know?</a:t>
            </a:r>
          </a:p>
          <a:p>
            <a:r>
              <a:rPr lang="en-US" dirty="0" smtClean="0"/>
              <a:t>.com, .org, </a:t>
            </a:r>
            <a:r>
              <a:rPr lang="en-US" dirty="0" err="1" smtClean="0"/>
              <a:t>.net</a:t>
            </a:r>
            <a:r>
              <a:rPr lang="en-US" dirty="0" smtClean="0"/>
              <a:t>, .</a:t>
            </a:r>
            <a:r>
              <a:rPr lang="en-US" dirty="0" err="1" smtClean="0"/>
              <a:t>gov</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11</a:t>
            </a:fld>
            <a:endParaRPr lang="en-US"/>
          </a:p>
        </p:txBody>
      </p:sp>
    </p:spTree>
    <p:extLst>
      <p:ext uri="{BB962C8B-B14F-4D97-AF65-F5344CB8AC3E}">
        <p14:creationId xmlns:p14="http://schemas.microsoft.com/office/powerpoint/2010/main" val="276613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13</a:t>
            </a:fld>
            <a:endParaRPr lang="en-US"/>
          </a:p>
        </p:txBody>
      </p:sp>
    </p:spTree>
    <p:extLst>
      <p:ext uri="{BB962C8B-B14F-4D97-AF65-F5344CB8AC3E}">
        <p14:creationId xmlns:p14="http://schemas.microsoft.com/office/powerpoint/2010/main" val="3270981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to discuss</a:t>
            </a:r>
          </a:p>
          <a:p>
            <a:pPr marL="171450" indent="-171450">
              <a:buFontTx/>
              <a:buChar char="-"/>
            </a:pPr>
            <a:r>
              <a:rPr lang="en-US" dirty="0" smtClean="0"/>
              <a:t>Static web page</a:t>
            </a:r>
          </a:p>
          <a:p>
            <a:pPr marL="171450" indent="-171450">
              <a:buFontTx/>
              <a:buChar char="-"/>
            </a:pPr>
            <a:r>
              <a:rPr lang="en-US" dirty="0" smtClean="0"/>
              <a:t>Dynamic web page: multimedia</a:t>
            </a:r>
          </a:p>
          <a:p>
            <a:pPr marL="171450" indent="-171450">
              <a:buFontTx/>
              <a:buChar char="-"/>
            </a:pPr>
            <a:r>
              <a:rPr lang="en-US" dirty="0" smtClean="0"/>
              <a:t>Play</a:t>
            </a:r>
            <a:r>
              <a:rPr lang="en-US" baseline="0" dirty="0" smtClean="0"/>
              <a:t> game</a:t>
            </a:r>
          </a:p>
          <a:p>
            <a:pPr marL="171450" indent="-171450">
              <a:buFontTx/>
              <a:buChar char="-"/>
            </a:pPr>
            <a:r>
              <a:rPr lang="en-US" baseline="0" dirty="0" smtClean="0"/>
              <a:t>Programming</a:t>
            </a:r>
          </a:p>
          <a:p>
            <a:pPr marL="171450" indent="-171450">
              <a:buFontTx/>
              <a:buChar char="-"/>
            </a:pPr>
            <a:r>
              <a:rPr lang="en-US" baseline="0" dirty="0" smtClean="0"/>
              <a:t>Word/Excel/</a:t>
            </a:r>
            <a:r>
              <a:rPr lang="en-US" baseline="0" dirty="0" err="1" smtClean="0"/>
              <a:t>Powerpoint</a:t>
            </a:r>
            <a:r>
              <a:rPr lang="en-US" baseline="0" dirty="0" smtClean="0"/>
              <a:t> editor</a:t>
            </a:r>
          </a:p>
          <a:p>
            <a:pPr marL="171450" indent="-171450">
              <a:buFontTx/>
              <a:buChar char="-"/>
            </a:pPr>
            <a:r>
              <a:rPr lang="en-US" baseline="0" dirty="0" smtClean="0"/>
              <a:t>Email</a:t>
            </a:r>
          </a:p>
          <a:p>
            <a:pPr marL="171450" indent="-171450">
              <a:buFontTx/>
              <a:buChar char="-"/>
            </a:pPr>
            <a:r>
              <a:rPr lang="en-US" baseline="0" dirty="0" smtClean="0"/>
              <a:t>Manage database</a:t>
            </a:r>
          </a:p>
          <a:p>
            <a:pPr marL="171450" indent="-171450">
              <a:buFontTx/>
              <a:buChar char="-"/>
            </a:pPr>
            <a:r>
              <a:rPr lang="en-US" baseline="0" dirty="0" smtClean="0"/>
              <a:t>Graphical design</a:t>
            </a:r>
            <a:endParaRPr lang="en-US" dirty="0"/>
          </a:p>
        </p:txBody>
      </p:sp>
      <p:sp>
        <p:nvSpPr>
          <p:cNvPr id="4" name="Slide Number Placeholder 3"/>
          <p:cNvSpPr>
            <a:spLocks noGrp="1"/>
          </p:cNvSpPr>
          <p:nvPr>
            <p:ph type="sldNum" sz="quarter" idx="10"/>
          </p:nvPr>
        </p:nvSpPr>
        <p:spPr/>
        <p:txBody>
          <a:bodyPr/>
          <a:lstStyle/>
          <a:p>
            <a:fld id="{9B380FD1-748E-CD45-9EFB-F397E410331F}" type="slidenum">
              <a:rPr lang="en-US" smtClean="0"/>
              <a:t>16</a:t>
            </a:fld>
            <a:endParaRPr lang="en-US"/>
          </a:p>
        </p:txBody>
      </p:sp>
    </p:spTree>
    <p:extLst>
      <p:ext uri="{BB962C8B-B14F-4D97-AF65-F5344CB8AC3E}">
        <p14:creationId xmlns:p14="http://schemas.microsoft.com/office/powerpoint/2010/main" val="47479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dirty="0"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smtClean="0"/>
              <a:t>Click to edit Master subtitle style</a:t>
            </a:r>
            <a:endParaRPr lang="en-US" dirty="0"/>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803213302"/>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153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2317BA-DFFA-FC47-95D4-4F19787205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6997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Click to edit Master text styles</a:t>
            </a:r>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01865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Click to edit Master text styles</a:t>
            </a:r>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2317BA-DFFA-FC47-95D4-4F19787205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6481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Click to edit Master text styles</a:t>
            </a:r>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31179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24840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98560311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89101" y="624110"/>
            <a:ext cx="9815512" cy="823690"/>
          </a:xfrm>
        </p:spPr>
        <p:txBody>
          <a:bodyPr>
            <a:normAutofit/>
          </a:bodyPr>
          <a:lstStyle>
            <a:lvl1pPr>
              <a:defRPr sz="2800" b="1"/>
            </a:lvl1pPr>
          </a:lstStyle>
          <a:p>
            <a:r>
              <a:rPr lang="vi-VN" dirty="0" smtClean="0"/>
              <a:t>Click to edit Master title style</a:t>
            </a:r>
            <a:endParaRPr lang="en-US" dirty="0"/>
          </a:p>
        </p:txBody>
      </p:sp>
      <p:sp>
        <p:nvSpPr>
          <p:cNvPr id="3" name="Content Placeholder 2"/>
          <p:cNvSpPr>
            <a:spLocks noGrp="1"/>
          </p:cNvSpPr>
          <p:nvPr>
            <p:ph idx="1"/>
          </p:nvPr>
        </p:nvSpPr>
        <p:spPr>
          <a:xfrm>
            <a:off x="1689101" y="1562100"/>
            <a:ext cx="9815511" cy="4991100"/>
          </a:xfrm>
        </p:spPr>
        <p:txBody>
          <a:bodyPr>
            <a:normAutofit/>
          </a:bodyPr>
          <a:lstStyle>
            <a:lvl1pPr>
              <a:defRPr sz="2400"/>
            </a:lvl1pPr>
            <a:lvl2pPr>
              <a:defRPr sz="2000"/>
            </a:lvl2pPr>
            <a:lvl3pPr>
              <a:defRPr sz="1800"/>
            </a:lvl3pPr>
            <a:lvl4pPr>
              <a:defRPr sz="1600"/>
            </a:lvl4pPr>
            <a:lvl5pPr>
              <a:defRPr sz="1400"/>
            </a:lvl5pPr>
          </a:lstStyle>
          <a:p>
            <a:pPr lvl="0"/>
            <a:r>
              <a:rPr lang="vi-VN" dirty="0" err="1" smtClean="0"/>
              <a:t>Click</a:t>
            </a:r>
            <a:r>
              <a:rPr lang="vi-VN" dirty="0" smtClean="0"/>
              <a:t> to </a:t>
            </a:r>
            <a:r>
              <a:rPr lang="vi-VN" dirty="0" err="1" smtClean="0"/>
              <a:t>edit</a:t>
            </a:r>
            <a:r>
              <a:rPr lang="vi-VN" dirty="0" smtClean="0"/>
              <a:t> </a:t>
            </a:r>
            <a:r>
              <a:rPr lang="vi-VN" dirty="0" err="1" smtClean="0"/>
              <a:t>Master</a:t>
            </a:r>
            <a:r>
              <a:rPr lang="vi-VN" dirty="0" smtClean="0"/>
              <a:t> </a:t>
            </a:r>
            <a:r>
              <a:rPr lang="vi-VN" dirty="0" err="1" smtClean="0"/>
              <a:t>text</a:t>
            </a:r>
            <a:r>
              <a:rPr lang="vi-VN" dirty="0" smtClean="0"/>
              <a:t> </a:t>
            </a:r>
            <a:r>
              <a:rPr lang="vi-VN" dirty="0" err="1" smtClean="0"/>
              <a:t>styles</a:t>
            </a:r>
            <a:endParaRPr lang="vi-VN" dirty="0" smtClean="0"/>
          </a:p>
          <a:p>
            <a:pPr lvl="1"/>
            <a:r>
              <a:rPr lang="vi-VN" dirty="0" err="1" smtClean="0"/>
              <a:t>Second</a:t>
            </a:r>
            <a:r>
              <a:rPr lang="vi-VN" dirty="0" smtClean="0"/>
              <a:t> </a:t>
            </a:r>
            <a:r>
              <a:rPr lang="vi-VN" dirty="0" err="1" smtClean="0"/>
              <a:t>level</a:t>
            </a:r>
            <a:endParaRPr lang="vi-VN" dirty="0" smtClean="0"/>
          </a:p>
          <a:p>
            <a:pPr lvl="2"/>
            <a:r>
              <a:rPr lang="vi-VN" dirty="0" err="1" smtClean="0"/>
              <a:t>Third</a:t>
            </a:r>
            <a:r>
              <a:rPr lang="vi-VN" dirty="0" smtClean="0"/>
              <a:t> </a:t>
            </a:r>
            <a:r>
              <a:rPr lang="vi-VN" dirty="0" err="1" smtClean="0"/>
              <a:t>level</a:t>
            </a:r>
            <a:endParaRPr lang="vi-VN" dirty="0" smtClean="0"/>
          </a:p>
          <a:p>
            <a:pPr lvl="3"/>
            <a:r>
              <a:rPr lang="vi-VN" dirty="0" err="1" smtClean="0"/>
              <a:t>Fourth</a:t>
            </a:r>
            <a:r>
              <a:rPr lang="vi-VN" dirty="0" smtClean="0"/>
              <a:t> </a:t>
            </a:r>
            <a:r>
              <a:rPr lang="vi-VN" dirty="0" err="1" smtClean="0"/>
              <a:t>level</a:t>
            </a:r>
            <a:endParaRPr lang="vi-VN" dirty="0" smtClean="0"/>
          </a:p>
          <a:p>
            <a:pPr lvl="4"/>
            <a:r>
              <a:rPr lang="vi-VN" dirty="0" err="1" smtClean="0"/>
              <a:t>Fifth</a:t>
            </a:r>
            <a:r>
              <a:rPr lang="vi-VN" dirty="0" smtClean="0"/>
              <a:t> </a:t>
            </a:r>
            <a:r>
              <a:rPr lang="vi-VN" dirty="0" err="1" smtClean="0"/>
              <a:t>level</a:t>
            </a:r>
            <a:endParaRPr lang="en-US" dirty="0"/>
          </a:p>
        </p:txBody>
      </p:sp>
      <p:sp>
        <p:nvSpPr>
          <p:cNvPr id="5" name="Footer Placeholder 4"/>
          <p:cNvSpPr>
            <a:spLocks noGrp="1"/>
          </p:cNvSpPr>
          <p:nvPr>
            <p:ph type="ftr" sz="quarter" idx="11"/>
          </p:nvPr>
        </p:nvSpPr>
        <p:spPr>
          <a:xfrm>
            <a:off x="1689102" y="144785"/>
            <a:ext cx="9815510" cy="365025"/>
          </a:xfrm>
        </p:spPr>
        <p:txBody>
          <a:bodyPr/>
          <a:lstStyle>
            <a:lvl1pPr>
              <a:defRPr sz="1050"/>
            </a:lvl1p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31674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7580" y="2058750"/>
            <a:ext cx="9657031" cy="1468800"/>
          </a:xfrm>
        </p:spPr>
        <p:txBody>
          <a:bodyPr anchor="b"/>
          <a:lstStyle>
            <a:lvl1pPr algn="l">
              <a:defRPr sz="4000" b="0" cap="none"/>
            </a:lvl1pPr>
          </a:lstStyle>
          <a:p>
            <a:r>
              <a:rPr lang="vi-VN" smtClean="0"/>
              <a:t>Click to edit Master title style</a:t>
            </a:r>
            <a:endParaRPr lang="en-US" dirty="0"/>
          </a:p>
        </p:txBody>
      </p:sp>
      <p:sp>
        <p:nvSpPr>
          <p:cNvPr id="3" name="Text Placeholder 2"/>
          <p:cNvSpPr>
            <a:spLocks noGrp="1"/>
          </p:cNvSpPr>
          <p:nvPr>
            <p:ph type="body" idx="1"/>
          </p:nvPr>
        </p:nvSpPr>
        <p:spPr>
          <a:xfrm>
            <a:off x="1847580" y="3530129"/>
            <a:ext cx="9657031"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A2F597FD-215A-2742-92C1-1D07474A3AD2}"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63439941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9466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A2F597FD-215A-2742-92C1-1D07474A3AD2}"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82196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Date Placeholder 2"/>
          <p:cNvSpPr>
            <a:spLocks noGrp="1"/>
          </p:cNvSpPr>
          <p:nvPr>
            <p:ph type="dt" sz="half" idx="10"/>
          </p:nvPr>
        </p:nvSpPr>
        <p:spPr/>
        <p:txBody>
          <a:bodyPr/>
          <a:lstStyle/>
          <a:p>
            <a:fld id="{A2F597FD-215A-2742-92C1-1D07474A3AD2}"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79760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597FD-215A-2742-92C1-1D07474A3AD2}"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82014344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60083366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A2F597FD-215A-2742-92C1-1D07474A3AD2}"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2317BA-DFFA-FC47-95D4-4F19787205A9}" type="slidenum">
              <a:rPr lang="en-US" smtClean="0"/>
              <a:t>‹#›</a:t>
            </a:fld>
            <a:endParaRPr lang="en-US"/>
          </a:p>
        </p:txBody>
      </p:sp>
    </p:spTree>
    <p:extLst>
      <p:ext uri="{BB962C8B-B14F-4D97-AF65-F5344CB8AC3E}">
        <p14:creationId xmlns:p14="http://schemas.microsoft.com/office/powerpoint/2010/main" val="153634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F597FD-215A-2742-92C1-1D07474A3AD2}" type="datetimeFigureOut">
              <a:rPr lang="en-US" smtClean="0"/>
              <a:t>12/6/2018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2317BA-DFFA-FC47-95D4-4F19787205A9}" type="slidenum">
              <a:rPr lang="en-US" smtClean="0"/>
              <a:t>‹#›</a:t>
            </a:fld>
            <a:endParaRPr lang="en-US"/>
          </a:p>
        </p:txBody>
      </p:sp>
    </p:spTree>
    <p:extLst>
      <p:ext uri="{BB962C8B-B14F-4D97-AF65-F5344CB8AC3E}">
        <p14:creationId xmlns:p14="http://schemas.microsoft.com/office/powerpoint/2010/main" val="621468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nb-NO" sz="4800" dirty="0" smtClean="0"/>
              <a:t>How </a:t>
            </a:r>
            <a:r>
              <a:rPr lang="nb-NO" sz="4800" dirty="0" err="1" smtClean="0"/>
              <a:t>the</a:t>
            </a:r>
            <a:r>
              <a:rPr lang="nb-NO" sz="4800" dirty="0" smtClean="0"/>
              <a:t> web </a:t>
            </a:r>
            <a:r>
              <a:rPr lang="nb-NO" sz="4800" dirty="0" err="1" smtClean="0"/>
              <a:t>works</a:t>
            </a:r>
            <a:r>
              <a:rPr lang="nb-NO" sz="4800" dirty="0" smtClean="0"/>
              <a:t>?</a:t>
            </a:r>
            <a:br>
              <a:rPr lang="nb-NO" sz="4800" dirty="0" smtClean="0"/>
            </a:br>
            <a:r>
              <a:rPr lang="nb-NO" sz="4800" dirty="0" smtClean="0"/>
              <a:t>Some basic concepts you need to know</a:t>
            </a:r>
            <a:endParaRPr lang="en-US" sz="4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53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Intranets and </a:t>
            </a:r>
            <a:r>
              <a:rPr lang="en-US" b="1" dirty="0" smtClean="0"/>
              <a:t>Extranets</a:t>
            </a:r>
            <a:endParaRPr lang="en-US" dirty="0"/>
          </a:p>
        </p:txBody>
      </p:sp>
      <p:pic>
        <p:nvPicPr>
          <p:cNvPr id="4" name="Content Placeholder 3"/>
          <p:cNvPicPr>
            <a:picLocks noGrp="1" noChangeAspect="1"/>
          </p:cNvPicPr>
          <p:nvPr>
            <p:ph idx="1"/>
          </p:nvPr>
        </p:nvPicPr>
        <p:blipFill>
          <a:blip r:embed="rId3"/>
          <a:stretch>
            <a:fillRect/>
          </a:stretch>
        </p:blipFill>
        <p:spPr>
          <a:xfrm>
            <a:off x="1975757" y="1339205"/>
            <a:ext cx="9528855" cy="5518795"/>
          </a:xfrm>
          <a:prstGeom prst="rect">
            <a:avLst/>
          </a:prstGeom>
        </p:spPr>
      </p:pic>
      <p:pic>
        <p:nvPicPr>
          <p:cNvPr id="5122" name="Picture 2" descr="http://images.digopaul.com/wp-content/uploads/related_images/2015/10/28/intranet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956" y="2620095"/>
            <a:ext cx="4118919"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mbaskool.com/images/stories/business_concepts/extrane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550" y="2171699"/>
            <a:ext cx="6498008" cy="441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Page Addresses (URLs) </a:t>
            </a:r>
            <a:endParaRPr lang="en-US" dirty="0"/>
          </a:p>
        </p:txBody>
      </p:sp>
      <p:sp>
        <p:nvSpPr>
          <p:cNvPr id="3" name="Content Placeholder 2"/>
          <p:cNvSpPr>
            <a:spLocks noGrp="1"/>
          </p:cNvSpPr>
          <p:nvPr>
            <p:ph idx="1"/>
          </p:nvPr>
        </p:nvSpPr>
        <p:spPr/>
        <p:txBody>
          <a:bodyPr>
            <a:normAutofit lnSpcReduction="10000"/>
          </a:bodyPr>
          <a:lstStyle/>
          <a:p>
            <a:r>
              <a:rPr lang="en-US" dirty="0" smtClean="0"/>
              <a:t>URL’s parts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Default files</a:t>
            </a:r>
          </a:p>
          <a:p>
            <a:pPr lvl="1"/>
            <a:r>
              <a:rPr lang="en-US" dirty="0"/>
              <a:t>http://www.oreilly.com/</a:t>
            </a:r>
            <a:r>
              <a:rPr lang="en-US" dirty="0">
                <a:solidFill>
                  <a:schemeClr val="accent2">
                    <a:lumMod val="75000"/>
                  </a:schemeClr>
                </a:solidFill>
              </a:rPr>
              <a:t>index.html</a:t>
            </a:r>
            <a:r>
              <a:rPr lang="en-US" dirty="0"/>
              <a:t> </a:t>
            </a:r>
          </a:p>
          <a:p>
            <a:pPr lvl="1"/>
            <a:r>
              <a:rPr lang="en-US" dirty="0"/>
              <a:t>http://www.jendesign.com/resume/</a:t>
            </a:r>
            <a:r>
              <a:rPr lang="en-US" dirty="0">
                <a:solidFill>
                  <a:schemeClr val="accent2">
                    <a:lumMod val="75000"/>
                  </a:schemeClr>
                </a:solidFill>
              </a:rPr>
              <a:t>index.jsp</a:t>
            </a:r>
          </a:p>
          <a:p>
            <a:pPr lvl="1"/>
            <a:r>
              <a:rPr lang="en-US" dirty="0">
                <a:solidFill>
                  <a:schemeClr val="tx1"/>
                </a:solidFill>
              </a:rPr>
              <a:t>http://www.cms.greenwich.edu.vn/</a:t>
            </a:r>
            <a:r>
              <a:rPr lang="en-US" dirty="0">
                <a:solidFill>
                  <a:srgbClr val="A53010"/>
                </a:solidFill>
              </a:rPr>
              <a:t>index.php</a:t>
            </a:r>
            <a:r>
              <a:rPr lang="en-US" dirty="0">
                <a:solidFill>
                  <a:srgbClr val="C00000"/>
                </a:solidFill>
              </a:rPr>
              <a:t> </a:t>
            </a:r>
          </a:p>
        </p:txBody>
      </p:sp>
      <p:pic>
        <p:nvPicPr>
          <p:cNvPr id="6146" name="Picture 2" descr="http://kvrwebtech.com/wp-content/uploads/2013/03/url-optimization-tips-seo-friendly-url-structure-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536" y="1866734"/>
            <a:ext cx="7483475" cy="329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61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role of HTML/CSS/JS</a:t>
            </a:r>
            <a:endParaRPr lang="en-US" b="1" dirty="0"/>
          </a:p>
        </p:txBody>
      </p:sp>
      <p:sp>
        <p:nvSpPr>
          <p:cNvPr id="3" name="Content Placeholder 2"/>
          <p:cNvSpPr>
            <a:spLocks noGrp="1"/>
          </p:cNvSpPr>
          <p:nvPr>
            <p:ph idx="1"/>
          </p:nvPr>
        </p:nvSpPr>
        <p:spPr/>
        <p:txBody>
          <a:bodyPr/>
          <a:lstStyle/>
          <a:p>
            <a:r>
              <a:rPr lang="en-US" altLang="en-US" dirty="0"/>
              <a:t>W3C is an organization that maintains the standards of technologies used to develop web pages and web sites.</a:t>
            </a:r>
          </a:p>
          <a:p>
            <a:r>
              <a:rPr lang="en-US" altLang="en-US" dirty="0"/>
              <a:t>HTML is a Hypertext Markup Language</a:t>
            </a:r>
          </a:p>
          <a:p>
            <a:r>
              <a:rPr lang="en-US" altLang="en-US" dirty="0"/>
              <a:t>HTML allows the web designers to create various web sites.</a:t>
            </a:r>
          </a:p>
          <a:p>
            <a:r>
              <a:rPr lang="en-US" altLang="en-US" dirty="0"/>
              <a:t>CSS (Cascading Style Sheets) is created to separate the structure and presentation of an HTML.</a:t>
            </a:r>
          </a:p>
          <a:p>
            <a:r>
              <a:rPr lang="en-US" altLang="en-US" dirty="0"/>
              <a:t>JavaScript is the programming language of HTML and the Web.</a:t>
            </a:r>
          </a:p>
          <a:p>
            <a:r>
              <a:rPr lang="en-US" altLang="en-US" dirty="0"/>
              <a:t>Programming makes computers do what you want them to do.</a:t>
            </a:r>
          </a:p>
          <a:p>
            <a:r>
              <a:rPr lang="en-US" altLang="en-US" dirty="0"/>
              <a:t>JavaScript is easy to learn.</a:t>
            </a:r>
          </a:p>
          <a:p>
            <a:endParaRPr lang="en-US" altLang="en-US" dirty="0"/>
          </a:p>
          <a:p>
            <a:pPr marL="0" indent="0">
              <a:buNone/>
            </a:pPr>
            <a:endParaRPr lang="en-US" dirty="0"/>
          </a:p>
        </p:txBody>
      </p:sp>
    </p:spTree>
    <p:extLst>
      <p:ext uri="{BB962C8B-B14F-4D97-AF65-F5344CB8AC3E}">
        <p14:creationId xmlns:p14="http://schemas.microsoft.com/office/powerpoint/2010/main" val="2733819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 small HTML example</a:t>
            </a:r>
            <a:endParaRPr lang="en-US" b="1" dirty="0"/>
          </a:p>
        </p:txBody>
      </p:sp>
      <p:sp>
        <p:nvSpPr>
          <p:cNvPr id="3" name="Content Placeholder 2"/>
          <p:cNvSpPr>
            <a:spLocks noGrp="1"/>
          </p:cNvSpPr>
          <p:nvPr>
            <p:ph idx="1"/>
          </p:nvPr>
        </p:nvSpPr>
        <p:spPr/>
        <p:txBody>
          <a:bodyPr/>
          <a:lstStyle/>
          <a:p>
            <a:endParaRPr lang="en-US" dirty="0"/>
          </a:p>
        </p:txBody>
      </p:sp>
      <p:sp>
        <p:nvSpPr>
          <p:cNvPr id="4" name="Content Placeholder 5"/>
          <p:cNvSpPr txBox="1">
            <a:spLocks/>
          </p:cNvSpPr>
          <p:nvPr/>
        </p:nvSpPr>
        <p:spPr>
          <a:xfrm>
            <a:off x="2754813" y="1562100"/>
            <a:ext cx="7111081" cy="4991100"/>
          </a:xfrm>
          <a:prstGeom prst="rect">
            <a:avLst/>
          </a:prstGeom>
          <a:ln>
            <a:solidFill>
              <a:schemeClr val="tx1"/>
            </a:solidFill>
            <a:miter lim="800000"/>
            <a:headEnd/>
            <a:tailEnd/>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None/>
            </a:pPr>
            <a:r>
              <a:rPr lang="en-US" altLang="en-US" dirty="0" smtClean="0"/>
              <a:t>&lt;!DOCTYPE html&gt;</a:t>
            </a:r>
            <a:br>
              <a:rPr lang="en-US" altLang="en-US" dirty="0" smtClean="0"/>
            </a:br>
            <a:r>
              <a:rPr lang="en-US" altLang="en-US" dirty="0" smtClean="0"/>
              <a:t>&lt;html&gt;</a:t>
            </a:r>
            <a:br>
              <a:rPr lang="en-US" altLang="en-US" dirty="0" smtClean="0"/>
            </a:br>
            <a:r>
              <a:rPr lang="en-US" altLang="en-US" dirty="0" smtClean="0"/>
              <a:t>&lt;head&gt;</a:t>
            </a:r>
            <a:br>
              <a:rPr lang="en-US" altLang="en-US" dirty="0" smtClean="0"/>
            </a:br>
            <a:r>
              <a:rPr lang="en-US" altLang="en-US" dirty="0" smtClean="0"/>
              <a:t>  &lt;title&gt;Page Title&lt;/title&gt;</a:t>
            </a:r>
            <a:br>
              <a:rPr lang="en-US" altLang="en-US" dirty="0" smtClean="0"/>
            </a:br>
            <a:r>
              <a:rPr lang="en-US" altLang="en-US" dirty="0" smtClean="0"/>
              <a:t>&lt;/head&gt;</a:t>
            </a:r>
            <a:br>
              <a:rPr lang="en-US" altLang="en-US" dirty="0" smtClean="0"/>
            </a:br>
            <a:r>
              <a:rPr lang="en-US" altLang="en-US" dirty="0" smtClean="0"/>
              <a:t/>
            </a:r>
            <a:br>
              <a:rPr lang="en-US" altLang="en-US" dirty="0" smtClean="0"/>
            </a:br>
            <a:r>
              <a:rPr lang="en-US" altLang="en-US" dirty="0" smtClean="0"/>
              <a:t>&lt;body&gt;</a:t>
            </a:r>
            <a:br>
              <a:rPr lang="en-US" altLang="en-US" dirty="0" smtClean="0"/>
            </a:br>
            <a:r>
              <a:rPr lang="en-US" altLang="en-US" dirty="0" smtClean="0"/>
              <a:t>  &lt;h1&gt;My First Heading&lt;/h1&gt;</a:t>
            </a:r>
            <a:br>
              <a:rPr lang="en-US" altLang="en-US" dirty="0" smtClean="0"/>
            </a:br>
            <a:r>
              <a:rPr lang="en-US" altLang="en-US" dirty="0" smtClean="0"/>
              <a:t>  &lt;p&gt;My first paragraph.&lt;/p&gt;</a:t>
            </a:r>
            <a:br>
              <a:rPr lang="en-US" altLang="en-US" dirty="0" smtClean="0"/>
            </a:br>
            <a:r>
              <a:rPr lang="en-US" altLang="en-US" dirty="0" smtClean="0"/>
              <a:t>&lt;/body&gt;</a:t>
            </a:r>
            <a:br>
              <a:rPr lang="en-US" altLang="en-US" dirty="0" smtClean="0"/>
            </a:br>
            <a:r>
              <a:rPr lang="en-US" altLang="en-US" dirty="0" smtClean="0"/>
              <a:t>&lt;/html&gt;</a:t>
            </a:r>
          </a:p>
          <a:p>
            <a:pPr>
              <a:buFont typeface="Wingdings" panose="05000000000000000000" pitchFamily="2" charset="2"/>
              <a:buNone/>
            </a:pPr>
            <a:endParaRPr lang="en-US" altLang="en-US" dirty="0" smtClean="0"/>
          </a:p>
          <a:p>
            <a:pPr>
              <a:buFont typeface="Wingdings" panose="05000000000000000000" pitchFamily="2" charset="2"/>
              <a:buNone/>
            </a:pPr>
            <a:r>
              <a:rPr lang="en-US" altLang="en-US" b="1" dirty="0" smtClean="0">
                <a:solidFill>
                  <a:srgbClr val="C00000"/>
                </a:solidFill>
              </a:rPr>
              <a:t>Try it Yourself</a:t>
            </a:r>
          </a:p>
        </p:txBody>
      </p:sp>
    </p:spTree>
    <p:extLst>
      <p:ext uri="{BB962C8B-B14F-4D97-AF65-F5344CB8AC3E}">
        <p14:creationId xmlns:p14="http://schemas.microsoft.com/office/powerpoint/2010/main" val="590052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operation system</a:t>
            </a:r>
            <a:endParaRPr lang="en-US" dirty="0"/>
          </a:p>
        </p:txBody>
      </p:sp>
      <p:sp>
        <p:nvSpPr>
          <p:cNvPr id="3" name="Content Placeholder 2"/>
          <p:cNvSpPr>
            <a:spLocks noGrp="1"/>
          </p:cNvSpPr>
          <p:nvPr>
            <p:ph idx="1"/>
          </p:nvPr>
        </p:nvSpPr>
        <p:spPr/>
        <p:txBody>
          <a:bodyPr>
            <a:normAutofit fontScale="92500"/>
          </a:bodyPr>
          <a:lstStyle/>
          <a:p>
            <a:r>
              <a:rPr lang="en-US" dirty="0" smtClean="0"/>
              <a:t>Server OS is an operating system specifically designed to run on servers, which are specialized computers that operate within a client/server architecture to serve request of client on the network</a:t>
            </a:r>
          </a:p>
          <a:p>
            <a:r>
              <a:rPr lang="en-US" dirty="0" smtClean="0"/>
              <a:t>Type of Server OS:</a:t>
            </a:r>
          </a:p>
          <a:p>
            <a:pPr lvl="1"/>
            <a:r>
              <a:rPr lang="en-US" dirty="0" smtClean="0"/>
              <a:t>Windows server (2000, 2003 R3, 2008…)</a:t>
            </a:r>
          </a:p>
          <a:p>
            <a:pPr lvl="1"/>
            <a:r>
              <a:rPr lang="en-US" dirty="0" smtClean="0"/>
              <a:t>Unix (Red Hat)</a:t>
            </a:r>
          </a:p>
          <a:p>
            <a:pPr lvl="1"/>
            <a:r>
              <a:rPr lang="en-US" dirty="0" smtClean="0"/>
              <a:t>Mac OS X Server</a:t>
            </a:r>
          </a:p>
          <a:p>
            <a:r>
              <a:rPr lang="en-US" dirty="0" smtClean="0"/>
              <a:t>Some applications, which typically run on server</a:t>
            </a:r>
          </a:p>
          <a:p>
            <a:pPr lvl="1"/>
            <a:r>
              <a:rPr lang="en-US" dirty="0" smtClean="0"/>
              <a:t>Web server</a:t>
            </a:r>
          </a:p>
          <a:p>
            <a:pPr lvl="1"/>
            <a:r>
              <a:rPr lang="en-US" dirty="0" smtClean="0"/>
              <a:t>Database server</a:t>
            </a:r>
          </a:p>
          <a:p>
            <a:pPr lvl="1"/>
            <a:r>
              <a:rPr lang="en-US" dirty="0" smtClean="0"/>
              <a:t>Mail server</a:t>
            </a:r>
          </a:p>
          <a:p>
            <a:pPr lvl="1"/>
            <a:r>
              <a:rPr lang="en-US" dirty="0" smtClean="0"/>
              <a:t>DNS server</a:t>
            </a:r>
            <a:endParaRPr lang="en-US" dirty="0"/>
          </a:p>
        </p:txBody>
      </p:sp>
    </p:spTree>
    <p:extLst>
      <p:ext uri="{BB962C8B-B14F-4D97-AF65-F5344CB8AC3E}">
        <p14:creationId xmlns:p14="http://schemas.microsoft.com/office/powerpoint/2010/main" val="118515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applications, which typically run on server</a:t>
            </a:r>
            <a:br>
              <a:rPr lang="en-US" dirty="0"/>
            </a:br>
            <a:endParaRPr lang="en-US" dirty="0"/>
          </a:p>
        </p:txBody>
      </p:sp>
      <p:sp>
        <p:nvSpPr>
          <p:cNvPr id="3" name="Content Placeholder 2"/>
          <p:cNvSpPr>
            <a:spLocks noGrp="1"/>
          </p:cNvSpPr>
          <p:nvPr>
            <p:ph idx="1"/>
          </p:nvPr>
        </p:nvSpPr>
        <p:spPr/>
        <p:txBody>
          <a:bodyPr/>
          <a:lstStyle/>
          <a:p>
            <a:r>
              <a:rPr lang="en-US" dirty="0"/>
              <a:t>Web server: Hosts web pages. A web server is what makes the World Wide Web possible. Each website has one or more web servers.</a:t>
            </a:r>
          </a:p>
          <a:p>
            <a:r>
              <a:rPr lang="en-US" dirty="0"/>
              <a:t>Database server: Maintains and shares any form of database (organized collections of data with predefined properties that may be displayed in a table) over a network.</a:t>
            </a:r>
          </a:p>
          <a:p>
            <a:r>
              <a:rPr lang="en-US" dirty="0"/>
              <a:t>Mail </a:t>
            </a:r>
            <a:r>
              <a:rPr lang="en-US" dirty="0" smtClean="0"/>
              <a:t>server</a:t>
            </a:r>
            <a:r>
              <a:rPr lang="en-US" dirty="0"/>
              <a:t>: Makes email communication possible in the same way that a post office makes snail mail communication possible</a:t>
            </a:r>
          </a:p>
          <a:p>
            <a:r>
              <a:rPr lang="en-US" dirty="0" smtClean="0"/>
              <a:t>DNS</a:t>
            </a:r>
            <a:r>
              <a:rPr lang="en-US" dirty="0"/>
              <a:t>:  is a hierarchical decentralized naming system for computers, services, or other resources connected to the Internet or a private network</a:t>
            </a:r>
          </a:p>
        </p:txBody>
      </p:sp>
    </p:spTree>
    <p:extLst>
      <p:ext uri="{BB962C8B-B14F-4D97-AF65-F5344CB8AC3E}">
        <p14:creationId xmlns:p14="http://schemas.microsoft.com/office/powerpoint/2010/main" val="4090839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web brow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100" y="1967162"/>
            <a:ext cx="5249863" cy="2010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a:t>A Word About Browsers </a:t>
            </a:r>
            <a:endParaRPr lang="en-US" dirty="0"/>
          </a:p>
        </p:txBody>
      </p:sp>
      <p:sp>
        <p:nvSpPr>
          <p:cNvPr id="3" name="Content Placeholder 2"/>
          <p:cNvSpPr>
            <a:spLocks noGrp="1"/>
          </p:cNvSpPr>
          <p:nvPr>
            <p:ph idx="1"/>
          </p:nvPr>
        </p:nvSpPr>
        <p:spPr/>
        <p:txBody>
          <a:bodyPr/>
          <a:lstStyle/>
          <a:p>
            <a:r>
              <a:rPr lang="en-US" dirty="0" smtClean="0"/>
              <a:t>State what a web browser can do?</a:t>
            </a:r>
          </a:p>
          <a:p>
            <a:pPr lvl="1"/>
            <a:r>
              <a:rPr lang="is-IS" dirty="0" smtClean="0"/>
              <a:t>…</a:t>
            </a:r>
          </a:p>
          <a:p>
            <a:pPr lvl="1"/>
            <a:r>
              <a:rPr lang="is-IS" dirty="0" smtClean="0"/>
              <a:t>...</a:t>
            </a:r>
          </a:p>
          <a:p>
            <a:pPr lvl="1"/>
            <a:r>
              <a:rPr lang="is-IS" dirty="0" smtClean="0"/>
              <a:t>...</a:t>
            </a:r>
          </a:p>
          <a:p>
            <a:pPr lvl="1"/>
            <a:r>
              <a:rPr lang="is-IS" dirty="0" smtClean="0"/>
              <a:t>...</a:t>
            </a:r>
          </a:p>
          <a:p>
            <a:r>
              <a:rPr lang="is-IS" dirty="0" smtClean="0"/>
              <a:t>Some popular web browser</a:t>
            </a:r>
          </a:p>
          <a:p>
            <a:pPr lvl="1"/>
            <a:r>
              <a:rPr lang="is-IS" dirty="0" smtClean="0"/>
              <a:t>Internet Explorer</a:t>
            </a:r>
          </a:p>
          <a:p>
            <a:pPr lvl="1"/>
            <a:r>
              <a:rPr lang="is-IS" dirty="0" smtClean="0"/>
              <a:t>Firefox</a:t>
            </a:r>
          </a:p>
          <a:p>
            <a:pPr lvl="1"/>
            <a:r>
              <a:rPr lang="is-IS" dirty="0" smtClean="0"/>
              <a:t>Safari</a:t>
            </a:r>
          </a:p>
          <a:p>
            <a:pPr lvl="1"/>
            <a:r>
              <a:rPr lang="is-IS" dirty="0" smtClean="0"/>
              <a:t>Opera</a:t>
            </a:r>
          </a:p>
          <a:p>
            <a:pPr lvl="1"/>
            <a:r>
              <a:rPr lang="is-IS" dirty="0" smtClean="0"/>
              <a:t>Chrome</a:t>
            </a:r>
          </a:p>
        </p:txBody>
      </p:sp>
    </p:spTree>
    <p:extLst>
      <p:ext uri="{BB962C8B-B14F-4D97-AF65-F5344CB8AC3E}">
        <p14:creationId xmlns:p14="http://schemas.microsoft.com/office/powerpoint/2010/main" val="1088415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p>
        </p:txBody>
      </p:sp>
      <p:sp>
        <p:nvSpPr>
          <p:cNvPr id="3" name="Content Placeholder 2"/>
          <p:cNvSpPr>
            <a:spLocks noGrp="1"/>
          </p:cNvSpPr>
          <p:nvPr>
            <p:ph idx="1"/>
          </p:nvPr>
        </p:nvSpPr>
        <p:spPr/>
        <p:txBody>
          <a:bodyPr/>
          <a:lstStyle/>
          <a:p>
            <a:r>
              <a:rPr lang="en-US" dirty="0"/>
              <a:t>Hypertext Transfer Protocol</a:t>
            </a:r>
          </a:p>
          <a:p>
            <a:pPr lvl="1"/>
            <a:r>
              <a:rPr lang="en-US" dirty="0"/>
              <a:t>Set of rules about the content/format and sequence of messages for requesting/responding Web pages</a:t>
            </a:r>
          </a:p>
          <a:p>
            <a:r>
              <a:rPr lang="en-US" dirty="0"/>
              <a:t>A communication standard </a:t>
            </a:r>
          </a:p>
          <a:p>
            <a:pPr lvl="1"/>
            <a:r>
              <a:rPr lang="en-US" dirty="0"/>
              <a:t>Governing the requests and responses between browser and the web server</a:t>
            </a:r>
          </a:p>
          <a:p>
            <a:pPr lvl="1"/>
            <a:r>
              <a:rPr lang="en-US" dirty="0"/>
              <a:t>The client makes a request for a page</a:t>
            </a:r>
          </a:p>
          <a:p>
            <a:pPr lvl="1"/>
            <a:r>
              <a:rPr lang="en-US" dirty="0"/>
              <a:t>The server is to accept request from client and serve a page</a:t>
            </a:r>
          </a:p>
          <a:p>
            <a:endParaRPr lang="en-US" dirty="0"/>
          </a:p>
        </p:txBody>
      </p:sp>
    </p:spTree>
    <p:extLst>
      <p:ext uri="{BB962C8B-B14F-4D97-AF65-F5344CB8AC3E}">
        <p14:creationId xmlns:p14="http://schemas.microsoft.com/office/powerpoint/2010/main" val="3242752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web</a:t>
            </a:r>
          </a:p>
        </p:txBody>
      </p:sp>
      <p:sp>
        <p:nvSpPr>
          <p:cNvPr id="3" name="Content Placeholder 2"/>
          <p:cNvSpPr>
            <a:spLocks noGrp="1"/>
          </p:cNvSpPr>
          <p:nvPr>
            <p:ph idx="1"/>
          </p:nvPr>
        </p:nvSpPr>
        <p:spPr>
          <a:xfrm>
            <a:off x="1689102" y="1562100"/>
            <a:ext cx="4631488" cy="4991100"/>
          </a:xfrm>
        </p:spPr>
        <p:txBody>
          <a:bodyPr>
            <a:normAutofit fontScale="92500" lnSpcReduction="10000"/>
          </a:bodyPr>
          <a:lstStyle/>
          <a:p>
            <a:r>
              <a:rPr lang="en-US" dirty="0" smtClean="0"/>
              <a:t>Static web</a:t>
            </a:r>
          </a:p>
          <a:p>
            <a:pPr lvl="1"/>
            <a:r>
              <a:rPr lang="en-US" dirty="0"/>
              <a:t>Made with HTML</a:t>
            </a:r>
          </a:p>
          <a:p>
            <a:pPr lvl="1"/>
            <a:r>
              <a:rPr lang="en-US" dirty="0"/>
              <a:t>Pages of text and graphics with hyperlinks to navigate from one to </a:t>
            </a:r>
            <a:r>
              <a:rPr lang="en-US" dirty="0" smtClean="0"/>
              <a:t>another</a:t>
            </a:r>
          </a:p>
          <a:p>
            <a:r>
              <a:rPr lang="en-US" dirty="0" smtClean="0"/>
              <a:t>Limitations</a:t>
            </a:r>
          </a:p>
          <a:p>
            <a:pPr lvl="1"/>
            <a:r>
              <a:rPr lang="en-US" altLang="en-US" dirty="0" smtClean="0"/>
              <a:t>Difficult </a:t>
            </a:r>
            <a:r>
              <a:rPr lang="en-US" altLang="en-US" dirty="0"/>
              <a:t>to maintain.</a:t>
            </a:r>
          </a:p>
          <a:p>
            <a:pPr lvl="1"/>
            <a:r>
              <a:rPr lang="en-US" altLang="en-US" dirty="0"/>
              <a:t>Updated manually.</a:t>
            </a:r>
          </a:p>
          <a:p>
            <a:pPr lvl="1"/>
            <a:r>
              <a:rPr lang="en-US" altLang="en-US" dirty="0"/>
              <a:t>Inconsistency.</a:t>
            </a:r>
          </a:p>
          <a:p>
            <a:pPr lvl="1"/>
            <a:r>
              <a:rPr lang="en-US" altLang="en-US" dirty="0"/>
              <a:t>Don’t allow any user interaction</a:t>
            </a:r>
            <a:r>
              <a:rPr lang="en-US" altLang="en-US" dirty="0" smtClean="0"/>
              <a:t>.</a:t>
            </a:r>
            <a:endParaRPr lang="en-US" altLang="en-US" dirty="0"/>
          </a:p>
          <a:p>
            <a:pPr lvl="1"/>
            <a:r>
              <a:rPr lang="en-US" dirty="0"/>
              <a:t>The results didn’t meet the needs of each user with dynamically changing </a:t>
            </a:r>
            <a:r>
              <a:rPr lang="en-US" dirty="0" smtClean="0"/>
              <a:t>content</a:t>
            </a:r>
            <a:endParaRPr lang="en-US" dirty="0"/>
          </a:p>
        </p:txBody>
      </p:sp>
      <p:pic>
        <p:nvPicPr>
          <p:cNvPr id="5" name="Picture 4"/>
          <p:cNvPicPr>
            <a:picLocks noChangeAspect="1"/>
          </p:cNvPicPr>
          <p:nvPr/>
        </p:nvPicPr>
        <p:blipFill>
          <a:blip r:embed="rId2"/>
          <a:stretch>
            <a:fillRect/>
          </a:stretch>
        </p:blipFill>
        <p:spPr>
          <a:xfrm>
            <a:off x="5566611" y="1463842"/>
            <a:ext cx="6625389" cy="3484320"/>
          </a:xfrm>
          <a:prstGeom prst="rect">
            <a:avLst/>
          </a:prstGeom>
        </p:spPr>
      </p:pic>
    </p:spTree>
    <p:extLst>
      <p:ext uri="{BB962C8B-B14F-4D97-AF65-F5344CB8AC3E}">
        <p14:creationId xmlns:p14="http://schemas.microsoft.com/office/powerpoint/2010/main" val="1795789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a:t>
            </a:r>
          </a:p>
        </p:txBody>
      </p:sp>
      <p:sp>
        <p:nvSpPr>
          <p:cNvPr id="3" name="Content Placeholder 2"/>
          <p:cNvSpPr>
            <a:spLocks noGrp="1"/>
          </p:cNvSpPr>
          <p:nvPr>
            <p:ph idx="1"/>
          </p:nvPr>
        </p:nvSpPr>
        <p:spPr>
          <a:xfrm>
            <a:off x="1689101" y="1562100"/>
            <a:ext cx="10182057" cy="4991100"/>
          </a:xfrm>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Dynamic web</a:t>
            </a:r>
          </a:p>
          <a:p>
            <a:pPr lvl="1">
              <a:defRPr/>
            </a:pPr>
            <a:r>
              <a:rPr lang="en-US" sz="1800" dirty="0"/>
              <a:t>Allows customizing the content and its appearance in the browser.</a:t>
            </a:r>
          </a:p>
          <a:p>
            <a:pPr lvl="1">
              <a:defRPr/>
            </a:pPr>
            <a:r>
              <a:rPr lang="en-US" sz="1800" dirty="0"/>
              <a:t>Generates content “on-demand”.</a:t>
            </a:r>
          </a:p>
          <a:p>
            <a:pPr lvl="1">
              <a:defRPr/>
            </a:pPr>
            <a:r>
              <a:rPr lang="en-US" sz="1800" dirty="0"/>
              <a:t>Accepts the user inputs through web browser.</a:t>
            </a:r>
          </a:p>
          <a:p>
            <a:pPr lvl="1">
              <a:defRPr/>
            </a:pPr>
            <a:r>
              <a:rPr lang="en-US" sz="1800" dirty="0"/>
              <a:t>Several technologies evolved to make web sites more flexible and dynamic.</a:t>
            </a:r>
          </a:p>
          <a:p>
            <a:pPr lvl="1">
              <a:defRPr/>
            </a:pPr>
            <a:r>
              <a:rPr lang="en-US" sz="1800" dirty="0"/>
              <a:t>Variety device such as PDAs, Cell phones, and so on is used </a:t>
            </a:r>
            <a:r>
              <a:rPr lang="en-US" sz="1800" dirty="0" smtClean="0"/>
              <a:t>XHTML </a:t>
            </a:r>
            <a:r>
              <a:rPr lang="en-US" sz="1800" dirty="0"/>
              <a:t>Documents</a:t>
            </a:r>
          </a:p>
          <a:p>
            <a:pPr lvl="1"/>
            <a:endParaRPr lang="en-US" sz="1800" dirty="0"/>
          </a:p>
        </p:txBody>
      </p:sp>
      <p:pic>
        <p:nvPicPr>
          <p:cNvPr id="5" name="Picture 4"/>
          <p:cNvPicPr>
            <a:picLocks noChangeAspect="1"/>
          </p:cNvPicPr>
          <p:nvPr/>
        </p:nvPicPr>
        <p:blipFill>
          <a:blip r:embed="rId2"/>
          <a:stretch>
            <a:fillRect/>
          </a:stretch>
        </p:blipFill>
        <p:spPr>
          <a:xfrm>
            <a:off x="2185855" y="672236"/>
            <a:ext cx="8979450" cy="3387170"/>
          </a:xfrm>
          <a:prstGeom prst="rect">
            <a:avLst/>
          </a:prstGeom>
        </p:spPr>
      </p:pic>
    </p:spTree>
    <p:extLst>
      <p:ext uri="{BB962C8B-B14F-4D97-AF65-F5344CB8AC3E}">
        <p14:creationId xmlns:p14="http://schemas.microsoft.com/office/powerpoint/2010/main" val="130152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History of world wide web</a:t>
            </a:r>
          </a:p>
          <a:p>
            <a:r>
              <a:rPr lang="en-US" dirty="0" smtClean="0"/>
              <a:t>Web application architecture</a:t>
            </a:r>
          </a:p>
          <a:p>
            <a:r>
              <a:rPr lang="en-US" dirty="0" smtClean="0"/>
              <a:t>Some basic concepts: IP address</a:t>
            </a:r>
            <a:r>
              <a:rPr lang="en-US" dirty="0"/>
              <a:t>, Domain Name System and default </a:t>
            </a:r>
            <a:r>
              <a:rPr lang="en-US" dirty="0" smtClean="0"/>
              <a:t>URL, Client-Server Architecture, Server, Web Server, Database Server, Static/Dynamic Web…</a:t>
            </a:r>
          </a:p>
          <a:p>
            <a:r>
              <a:rPr lang="en-US" dirty="0" smtClean="0"/>
              <a:t>Introduction of website development technologies</a:t>
            </a:r>
          </a:p>
          <a:p>
            <a:r>
              <a:rPr lang="en-US" dirty="0" smtClean="0"/>
              <a:t>Some </a:t>
            </a:r>
            <a:r>
              <a:rPr lang="en-US" dirty="0"/>
              <a:t>applications, which typically run on </a:t>
            </a:r>
            <a:r>
              <a:rPr lang="en-US" dirty="0" smtClean="0"/>
              <a:t>server</a:t>
            </a:r>
          </a:p>
          <a:p>
            <a:endParaRPr lang="en-US" dirty="0"/>
          </a:p>
        </p:txBody>
      </p:sp>
    </p:spTree>
    <p:extLst>
      <p:ext uri="{BB962C8B-B14F-4D97-AF65-F5344CB8AC3E}">
        <p14:creationId xmlns:p14="http://schemas.microsoft.com/office/powerpoint/2010/main" val="2638532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&amp; Dynamic website</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334257" y="2006933"/>
            <a:ext cx="4034117" cy="4756103"/>
          </a:xfrm>
          <a:prstGeom prst="rect">
            <a:avLst/>
          </a:prstGeom>
        </p:spPr>
      </p:pic>
      <p:pic>
        <p:nvPicPr>
          <p:cNvPr id="8" name="Picture 7"/>
          <p:cNvPicPr>
            <a:picLocks noChangeAspect="1"/>
          </p:cNvPicPr>
          <p:nvPr/>
        </p:nvPicPr>
        <p:blipFill>
          <a:blip r:embed="rId3"/>
          <a:stretch>
            <a:fillRect/>
          </a:stretch>
        </p:blipFill>
        <p:spPr>
          <a:xfrm>
            <a:off x="2441923" y="1466815"/>
            <a:ext cx="2528471" cy="660563"/>
          </a:xfrm>
          <a:prstGeom prst="rect">
            <a:avLst/>
          </a:prstGeom>
        </p:spPr>
      </p:pic>
      <p:pic>
        <p:nvPicPr>
          <p:cNvPr id="9" name="Picture 8"/>
          <p:cNvPicPr>
            <a:picLocks noChangeAspect="1"/>
          </p:cNvPicPr>
          <p:nvPr/>
        </p:nvPicPr>
        <p:blipFill>
          <a:blip r:embed="rId4"/>
          <a:stretch>
            <a:fillRect/>
          </a:stretch>
        </p:blipFill>
        <p:spPr>
          <a:xfrm>
            <a:off x="7726091" y="1485783"/>
            <a:ext cx="2528471" cy="660563"/>
          </a:xfrm>
          <a:prstGeom prst="rect">
            <a:avLst/>
          </a:prstGeom>
        </p:spPr>
      </p:pic>
      <p:pic>
        <p:nvPicPr>
          <p:cNvPr id="11" name="Picture 10"/>
          <p:cNvPicPr>
            <a:picLocks noChangeAspect="1"/>
          </p:cNvPicPr>
          <p:nvPr/>
        </p:nvPicPr>
        <p:blipFill>
          <a:blip r:embed="rId5"/>
          <a:stretch>
            <a:fillRect/>
          </a:stretch>
        </p:blipFill>
        <p:spPr>
          <a:xfrm>
            <a:off x="5783024" y="2098177"/>
            <a:ext cx="6172415" cy="3794878"/>
          </a:xfrm>
          <a:prstGeom prst="rect">
            <a:avLst/>
          </a:prstGeom>
        </p:spPr>
      </p:pic>
    </p:spTree>
    <p:extLst>
      <p:ext uri="{BB962C8B-B14F-4D97-AF65-F5344CB8AC3E}">
        <p14:creationId xmlns:p14="http://schemas.microsoft.com/office/powerpoint/2010/main" val="391712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4014" y="1562100"/>
            <a:ext cx="9706088" cy="5179527"/>
          </a:xfrm>
          <a:prstGeom prst="rect">
            <a:avLst/>
          </a:prstGeom>
        </p:spPr>
      </p:pic>
    </p:spTree>
    <p:extLst>
      <p:ext uri="{BB962C8B-B14F-4D97-AF65-F5344CB8AC3E}">
        <p14:creationId xmlns:p14="http://schemas.microsoft.com/office/powerpoint/2010/main" val="2623102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Scripting Language</a:t>
            </a:r>
          </a:p>
        </p:txBody>
      </p:sp>
      <p:sp>
        <p:nvSpPr>
          <p:cNvPr id="3" name="Content Placeholder 2"/>
          <p:cNvSpPr>
            <a:spLocks noGrp="1"/>
          </p:cNvSpPr>
          <p:nvPr>
            <p:ph idx="1"/>
          </p:nvPr>
        </p:nvSpPr>
        <p:spPr/>
        <p:txBody>
          <a:bodyPr/>
          <a:lstStyle/>
          <a:p>
            <a:r>
              <a:rPr lang="en-US" dirty="0"/>
              <a:t>Dynamic web server are often created with server-side languages</a:t>
            </a:r>
          </a:p>
          <a:p>
            <a:pPr lvl="1"/>
            <a:r>
              <a:rPr lang="en-US" dirty="0"/>
              <a:t>Examples: Perl, PHP, Ruby, </a:t>
            </a:r>
            <a:r>
              <a:rPr lang="en-US" dirty="0" err="1"/>
              <a:t>etc</a:t>
            </a:r>
            <a:endParaRPr lang="en-US" dirty="0"/>
          </a:p>
          <a:p>
            <a:pPr lvl="1"/>
            <a:r>
              <a:rPr lang="en-US" dirty="0"/>
              <a:t>They use Common Gateway Interface (CGI) to produce dynamic web pages</a:t>
            </a:r>
          </a:p>
          <a:p>
            <a:pPr marL="0" indent="0">
              <a:buNone/>
            </a:pPr>
            <a:endParaRPr lang="en-US" dirty="0"/>
          </a:p>
        </p:txBody>
      </p:sp>
    </p:spTree>
    <p:extLst>
      <p:ext uri="{BB962C8B-B14F-4D97-AF65-F5344CB8AC3E}">
        <p14:creationId xmlns:p14="http://schemas.microsoft.com/office/powerpoint/2010/main" val="118881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
            </a:r>
            <a:r>
              <a:rPr lang="en-US" dirty="0" smtClean="0"/>
              <a:t>scripting language</a:t>
            </a:r>
            <a:endParaRPr lang="en-US" dirty="0"/>
          </a:p>
        </p:txBody>
      </p:sp>
      <p:sp>
        <p:nvSpPr>
          <p:cNvPr id="3" name="Content Placeholder 2"/>
          <p:cNvSpPr>
            <a:spLocks noGrp="1"/>
          </p:cNvSpPr>
          <p:nvPr>
            <p:ph idx="1"/>
          </p:nvPr>
        </p:nvSpPr>
        <p:spPr/>
        <p:txBody>
          <a:bodyPr/>
          <a:lstStyle/>
          <a:p>
            <a:r>
              <a:rPr lang="en-US" dirty="0"/>
              <a:t>Client-side scripting is changing interface behaviors within a specific web page </a:t>
            </a:r>
          </a:p>
          <a:p>
            <a:pPr lvl="1"/>
            <a:r>
              <a:rPr lang="en-US" dirty="0"/>
              <a:t>In response to mouse or keyboard action, or at specified timing events</a:t>
            </a:r>
          </a:p>
          <a:p>
            <a:pPr lvl="1"/>
            <a:r>
              <a:rPr lang="en-US" dirty="0"/>
              <a:t>The dynamic behavior occurs within the presentation</a:t>
            </a:r>
          </a:p>
          <a:p>
            <a:pPr lvl="1"/>
            <a:r>
              <a:rPr lang="en-US" dirty="0"/>
              <a:t>The client-side content is generated on the user’s local computer system</a:t>
            </a:r>
          </a:p>
          <a:p>
            <a:endParaRPr lang="en-US" dirty="0"/>
          </a:p>
        </p:txBody>
      </p:sp>
    </p:spTree>
    <p:extLst>
      <p:ext uri="{BB962C8B-B14F-4D97-AF65-F5344CB8AC3E}">
        <p14:creationId xmlns:p14="http://schemas.microsoft.com/office/powerpoint/2010/main" val="270259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dynamic web page</a:t>
            </a:r>
          </a:p>
        </p:txBody>
      </p:sp>
      <p:sp>
        <p:nvSpPr>
          <p:cNvPr id="3" name="Content Placeholder 2"/>
          <p:cNvSpPr>
            <a:spLocks noGrp="1"/>
          </p:cNvSpPr>
          <p:nvPr>
            <p:ph idx="1"/>
          </p:nvPr>
        </p:nvSpPr>
        <p:spPr/>
        <p:txBody>
          <a:bodyPr/>
          <a:lstStyle/>
          <a:p>
            <a:r>
              <a:rPr lang="en-US" dirty="0"/>
              <a:t>It is a web page whose construction is controlled by an application server processing</a:t>
            </a:r>
          </a:p>
          <a:p>
            <a:r>
              <a:rPr lang="en-US" dirty="0"/>
              <a:t>In server-side scripting</a:t>
            </a:r>
          </a:p>
          <a:p>
            <a:pPr lvl="1"/>
            <a:r>
              <a:rPr lang="en-US" dirty="0"/>
              <a:t>Parameters determine how the assembly of every new web page proceeds</a:t>
            </a:r>
          </a:p>
          <a:p>
            <a:pPr lvl="1"/>
            <a:r>
              <a:rPr lang="en-US" dirty="0"/>
              <a:t>Including setting up of more client-side processing</a:t>
            </a:r>
          </a:p>
          <a:p>
            <a:r>
              <a:rPr lang="en-US" dirty="0"/>
              <a:t>Why do we need scripting language for the server side?</a:t>
            </a:r>
          </a:p>
          <a:p>
            <a:pPr lvl="1"/>
            <a:r>
              <a:rPr lang="en-US" dirty="0"/>
              <a:t>HTML is for displaying purpose only</a:t>
            </a:r>
          </a:p>
          <a:p>
            <a:pPr lvl="1"/>
            <a:r>
              <a:rPr lang="en-US" dirty="0"/>
              <a:t>It’s not capable of complicated business processing (accessing to files, database, network, etc.) -&gt; why not? -&gt; Security</a:t>
            </a:r>
            <a:r>
              <a:rPr lang="en-US" dirty="0" smtClean="0"/>
              <a:t>.</a:t>
            </a:r>
            <a:endParaRPr lang="en-US" dirty="0"/>
          </a:p>
        </p:txBody>
      </p:sp>
    </p:spTree>
    <p:extLst>
      <p:ext uri="{BB962C8B-B14F-4D97-AF65-F5344CB8AC3E}">
        <p14:creationId xmlns:p14="http://schemas.microsoft.com/office/powerpoint/2010/main" val="3853015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dynamic web </a:t>
            </a:r>
            <a:r>
              <a:rPr lang="en-US" dirty="0" smtClean="0"/>
              <a:t>page with PHP</a:t>
            </a:r>
            <a:endParaRPr lang="en-US" dirty="0"/>
          </a:p>
        </p:txBody>
      </p:sp>
      <p:sp>
        <p:nvSpPr>
          <p:cNvPr id="3" name="Content Placeholder 2"/>
          <p:cNvSpPr>
            <a:spLocks noGrp="1"/>
          </p:cNvSpPr>
          <p:nvPr>
            <p:ph idx="1"/>
          </p:nvPr>
        </p:nvSpPr>
        <p:spPr/>
        <p:txBody>
          <a:bodyPr/>
          <a:lstStyle/>
          <a:p>
            <a:r>
              <a:rPr lang="en-US" dirty="0"/>
              <a:t>Accessing this page at different time you will have different </a:t>
            </a:r>
            <a:r>
              <a:rPr lang="en-US" dirty="0" smtClean="0"/>
              <a:t>result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20583760"/>
              </p:ext>
            </p:extLst>
          </p:nvPr>
        </p:nvGraphicFramePr>
        <p:xfrm>
          <a:off x="2071221" y="2659342"/>
          <a:ext cx="9287706" cy="2796615"/>
        </p:xfrm>
        <a:graphic>
          <a:graphicData uri="http://schemas.openxmlformats.org/presentationml/2006/ole">
            <mc:AlternateContent xmlns:mc="http://schemas.openxmlformats.org/markup-compatibility/2006">
              <mc:Choice xmlns:v="urn:schemas-microsoft-com:vml" Requires="v">
                <p:oleObj spid="_x0000_s1062" name="Document" r:id="rId3" imgW="8013700" imgH="2413000" progId="Word.Document.12">
                  <p:embed/>
                </p:oleObj>
              </mc:Choice>
              <mc:Fallback>
                <p:oleObj name="Document" r:id="rId3" imgW="8013700" imgH="2413000" progId="Word.Document.12">
                  <p:embed/>
                  <p:pic>
                    <p:nvPicPr>
                      <p:cNvPr id="0" name=""/>
                      <p:cNvPicPr/>
                      <p:nvPr/>
                    </p:nvPicPr>
                    <p:blipFill>
                      <a:blip r:embed="rId4"/>
                      <a:stretch>
                        <a:fillRect/>
                      </a:stretch>
                    </p:blipFill>
                    <p:spPr>
                      <a:xfrm>
                        <a:off x="2071221" y="2659342"/>
                        <a:ext cx="9287706" cy="2796615"/>
                      </a:xfrm>
                      <a:prstGeom prst="rect">
                        <a:avLst/>
                      </a:prstGeom>
                    </p:spPr>
                  </p:pic>
                </p:oleObj>
              </mc:Fallback>
            </mc:AlternateContent>
          </a:graphicData>
        </a:graphic>
      </p:graphicFrame>
    </p:spTree>
    <p:extLst>
      <p:ext uri="{BB962C8B-B14F-4D97-AF65-F5344CB8AC3E}">
        <p14:creationId xmlns:p14="http://schemas.microsoft.com/office/powerpoint/2010/main" val="262515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a:t>
            </a:r>
            <a:r>
              <a:rPr lang="en-US" dirty="0" smtClean="0"/>
              <a:t>dynamic </a:t>
            </a:r>
            <a:r>
              <a:rPr lang="en-US" dirty="0"/>
              <a:t>w</a:t>
            </a:r>
            <a:r>
              <a:rPr lang="en-US" dirty="0" smtClean="0"/>
              <a:t>eb page</a:t>
            </a:r>
            <a:endParaRPr lang="en-US" b="0" dirty="0"/>
          </a:p>
        </p:txBody>
      </p:sp>
      <p:sp>
        <p:nvSpPr>
          <p:cNvPr id="3" name="Content Placeholder 2"/>
          <p:cNvSpPr>
            <a:spLocks noGrp="1"/>
          </p:cNvSpPr>
          <p:nvPr>
            <p:ph idx="1"/>
          </p:nvPr>
        </p:nvSpPr>
        <p:spPr/>
        <p:txBody>
          <a:bodyPr/>
          <a:lstStyle/>
          <a:p>
            <a:r>
              <a:rPr lang="en-US" dirty="0"/>
              <a:t>It processes the web page using HTML scripting running in the browser</a:t>
            </a:r>
          </a:p>
          <a:p>
            <a:pPr lvl="1"/>
            <a:r>
              <a:rPr lang="en-US" dirty="0"/>
              <a:t>Client scripting language (e.g., JavaScript) determine the way HTML in the received page is parsed into the Document Object Model (DOM)</a:t>
            </a:r>
          </a:p>
          <a:p>
            <a:pPr lvl="1"/>
            <a:r>
              <a:rPr lang="en-US" dirty="0"/>
              <a:t>DOM represent the loaded page</a:t>
            </a:r>
          </a:p>
          <a:p>
            <a:pPr lvl="1"/>
            <a:r>
              <a:rPr lang="en-US" dirty="0"/>
              <a:t>The client-side techniques can dynamically update or change the DOM</a:t>
            </a:r>
          </a:p>
        </p:txBody>
      </p:sp>
    </p:spTree>
    <p:extLst>
      <p:ext uri="{BB962C8B-B14F-4D97-AF65-F5344CB8AC3E}">
        <p14:creationId xmlns:p14="http://schemas.microsoft.com/office/powerpoint/2010/main" val="328816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d</a:t>
            </a:r>
            <a:r>
              <a:rPr lang="en-US" dirty="0" smtClean="0"/>
              <a:t>ynamic web page </a:t>
            </a:r>
            <a:r>
              <a:rPr lang="en-US" dirty="0"/>
              <a:t>with JavaScript</a:t>
            </a:r>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02965659"/>
              </p:ext>
            </p:extLst>
          </p:nvPr>
        </p:nvGraphicFramePr>
        <p:xfrm>
          <a:off x="2071221" y="3084512"/>
          <a:ext cx="8995708" cy="3392993"/>
        </p:xfrm>
        <a:graphic>
          <a:graphicData uri="http://schemas.openxmlformats.org/presentationml/2006/ole">
            <mc:AlternateContent xmlns:mc="http://schemas.openxmlformats.org/markup-compatibility/2006">
              <mc:Choice xmlns:v="urn:schemas-microsoft-com:vml" Requires="v">
                <p:oleObj spid="_x0000_s2079" name="Document" r:id="rId3" imgW="8013700" imgH="3022600" progId="Word.Document.12">
                  <p:embed/>
                </p:oleObj>
              </mc:Choice>
              <mc:Fallback>
                <p:oleObj name="Document" r:id="rId3" imgW="8013700" imgH="3022600" progId="Word.Document.12">
                  <p:embed/>
                  <p:pic>
                    <p:nvPicPr>
                      <p:cNvPr id="0" name=""/>
                      <p:cNvPicPr/>
                      <p:nvPr/>
                    </p:nvPicPr>
                    <p:blipFill>
                      <a:blip r:embed="rId4"/>
                      <a:stretch>
                        <a:fillRect/>
                      </a:stretch>
                    </p:blipFill>
                    <p:spPr>
                      <a:xfrm>
                        <a:off x="2071221" y="3084512"/>
                        <a:ext cx="8995708" cy="3392993"/>
                      </a:xfrm>
                      <a:prstGeom prst="rect">
                        <a:avLst/>
                      </a:prstGeom>
                    </p:spPr>
                  </p:pic>
                </p:oleObj>
              </mc:Fallback>
            </mc:AlternateContent>
          </a:graphicData>
        </a:graphic>
      </p:graphicFrame>
    </p:spTree>
    <p:extLst>
      <p:ext uri="{BB962C8B-B14F-4D97-AF65-F5344CB8AC3E}">
        <p14:creationId xmlns:p14="http://schemas.microsoft.com/office/powerpoint/2010/main" val="293895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server-side scripting technologies</a:t>
            </a:r>
            <a:endParaRPr lang="en-US" dirty="0"/>
          </a:p>
        </p:txBody>
      </p:sp>
      <p:sp>
        <p:nvSpPr>
          <p:cNvPr id="3" name="Content Placeholder 2"/>
          <p:cNvSpPr>
            <a:spLocks noGrp="1"/>
          </p:cNvSpPr>
          <p:nvPr>
            <p:ph idx="1"/>
          </p:nvPr>
        </p:nvSpPr>
        <p:spPr/>
        <p:txBody>
          <a:bodyPr>
            <a:normAutofit lnSpcReduction="10000"/>
          </a:bodyPr>
          <a:lstStyle/>
          <a:p>
            <a:r>
              <a:rPr lang="en-US" dirty="0" smtClean="0"/>
              <a:t>PHP: usually be used to develop web application, which can run on Apache server. But now, IIS also supports PHP. Web applications developed by </a:t>
            </a:r>
            <a:r>
              <a:rPr lang="en-US" dirty="0" err="1" smtClean="0"/>
              <a:t>php</a:t>
            </a:r>
            <a:r>
              <a:rPr lang="en-US" dirty="0" smtClean="0"/>
              <a:t> languages includes files in .</a:t>
            </a:r>
            <a:r>
              <a:rPr lang="en-US" dirty="0" err="1" smtClean="0"/>
              <a:t>php</a:t>
            </a:r>
            <a:r>
              <a:rPr lang="en-US" dirty="0" smtClean="0"/>
              <a:t> extension</a:t>
            </a:r>
          </a:p>
          <a:p>
            <a:r>
              <a:rPr lang="en-US" dirty="0" err="1" smtClean="0"/>
              <a:t>ASP.Net</a:t>
            </a:r>
            <a:r>
              <a:rPr lang="en-US" dirty="0" smtClean="0"/>
              <a:t>: </a:t>
            </a:r>
            <a:r>
              <a:rPr lang="en-US" dirty="0"/>
              <a:t>developed by </a:t>
            </a:r>
            <a:r>
              <a:rPr lang="en-US" dirty="0" smtClean="0"/>
              <a:t>Microsoft. This technology uses .</a:t>
            </a:r>
            <a:r>
              <a:rPr lang="en-US" dirty="0" err="1" smtClean="0"/>
              <a:t>aspx</a:t>
            </a:r>
            <a:r>
              <a:rPr lang="en-US" dirty="0" smtClean="0"/>
              <a:t> files to work with applications written by C# or Visual Basic language, which can be run on IIS server.</a:t>
            </a:r>
          </a:p>
          <a:p>
            <a:r>
              <a:rPr lang="en-US" dirty="0" smtClean="0"/>
              <a:t>Pearl: developed for text processing in command line mode of UNIX and for web development. Perl uses .</a:t>
            </a:r>
            <a:r>
              <a:rPr lang="en-US" dirty="0" err="1" smtClean="0"/>
              <a:t>pl</a:t>
            </a:r>
            <a:r>
              <a:rPr lang="en-US" dirty="0" smtClean="0"/>
              <a:t> files</a:t>
            </a:r>
          </a:p>
          <a:p>
            <a:r>
              <a:rPr lang="en-US" dirty="0" smtClean="0"/>
              <a:t>JSP: Needs more server application called Tomcat Server, is open source software developed by Apache Software Foundation. The web pages are written in .</a:t>
            </a:r>
            <a:r>
              <a:rPr lang="en-US" dirty="0" err="1" smtClean="0"/>
              <a:t>jsp</a:t>
            </a:r>
            <a:r>
              <a:rPr lang="en-US" dirty="0" smtClean="0"/>
              <a:t> extension files and almost work with servlets written by Java language.</a:t>
            </a:r>
            <a:endParaRPr lang="en-US" dirty="0"/>
          </a:p>
        </p:txBody>
      </p:sp>
    </p:spTree>
    <p:extLst>
      <p:ext uri="{BB962C8B-B14F-4D97-AF65-F5344CB8AC3E}">
        <p14:creationId xmlns:p14="http://schemas.microsoft.com/office/powerpoint/2010/main" val="3836957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server</a:t>
            </a:r>
            <a:endParaRPr lang="en-US" dirty="0"/>
          </a:p>
        </p:txBody>
      </p:sp>
      <p:sp>
        <p:nvSpPr>
          <p:cNvPr id="3" name="Content Placeholder 2"/>
          <p:cNvSpPr>
            <a:spLocks noGrp="1"/>
          </p:cNvSpPr>
          <p:nvPr>
            <p:ph idx="1"/>
          </p:nvPr>
        </p:nvSpPr>
        <p:spPr/>
        <p:txBody>
          <a:bodyPr/>
          <a:lstStyle/>
          <a:p>
            <a:r>
              <a:rPr lang="en-US" dirty="0" smtClean="0"/>
              <a:t>My SQL: A popular </a:t>
            </a:r>
            <a:r>
              <a:rPr lang="en-US" dirty="0"/>
              <a:t>o</a:t>
            </a:r>
            <a:r>
              <a:rPr lang="en-US" dirty="0" smtClean="0"/>
              <a:t>pen source database server, support almost popular operating systems</a:t>
            </a:r>
          </a:p>
          <a:p>
            <a:r>
              <a:rPr lang="en-US" dirty="0" smtClean="0"/>
              <a:t>Oracle: A popular huge database server developed by Oracle. There are versions for almost popular operating systems.</a:t>
            </a:r>
          </a:p>
          <a:p>
            <a:r>
              <a:rPr lang="en-US" dirty="0" smtClean="0"/>
              <a:t>DB2: This is database server product of IBM, supports various operating systems.</a:t>
            </a:r>
          </a:p>
          <a:p>
            <a:r>
              <a:rPr lang="en-US" dirty="0" smtClean="0"/>
              <a:t>Microsoft SQL Server: Database server produced by Microsoft, only can runs on Windows OS</a:t>
            </a:r>
            <a:endParaRPr lang="en-US" dirty="0"/>
          </a:p>
        </p:txBody>
      </p:sp>
    </p:spTree>
    <p:extLst>
      <p:ext uri="{BB962C8B-B14F-4D97-AF65-F5344CB8AC3E}">
        <p14:creationId xmlns:p14="http://schemas.microsoft.com/office/powerpoint/2010/main" val="2178722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Internet Versus the Web </a:t>
            </a:r>
            <a:endParaRPr lang="en-US" dirty="0"/>
          </a:p>
        </p:txBody>
      </p:sp>
      <p:sp>
        <p:nvSpPr>
          <p:cNvPr id="3" name="Content Placeholder 2"/>
          <p:cNvSpPr>
            <a:spLocks noGrp="1"/>
          </p:cNvSpPr>
          <p:nvPr>
            <p:ph idx="1"/>
          </p:nvPr>
        </p:nvSpPr>
        <p:spPr>
          <a:xfrm>
            <a:off x="520139" y="1520824"/>
            <a:ext cx="9384273" cy="4920317"/>
          </a:xfrm>
          <a:solidFill>
            <a:schemeClr val="bg1"/>
          </a:solidFill>
        </p:spPr>
        <p:txBody>
          <a:bodyPr>
            <a:normAutofit fontScale="92500" lnSpcReduction="10000"/>
          </a:bodyPr>
          <a:lstStyle/>
          <a:p>
            <a:r>
              <a:rPr lang="en-US" dirty="0"/>
              <a:t>The Internet </a:t>
            </a:r>
            <a:endParaRPr lang="en-US" dirty="0" smtClean="0">
              <a:effectLst/>
            </a:endParaRPr>
          </a:p>
          <a:p>
            <a:pPr lvl="1"/>
            <a:r>
              <a:rPr lang="en-US" dirty="0"/>
              <a:t>is a network of connected computers </a:t>
            </a:r>
            <a:r>
              <a:rPr lang="en-US" dirty="0" smtClean="0"/>
              <a:t>in the world</a:t>
            </a:r>
            <a:endParaRPr lang="en-US" dirty="0" smtClean="0">
              <a:effectLst/>
            </a:endParaRPr>
          </a:p>
          <a:p>
            <a:pPr lvl="1"/>
            <a:r>
              <a:rPr lang="en-US" dirty="0"/>
              <a:t>n</a:t>
            </a:r>
            <a:r>
              <a:rPr lang="en-US" dirty="0" smtClean="0"/>
              <a:t>o </a:t>
            </a:r>
            <a:r>
              <a:rPr lang="en-US" dirty="0"/>
              <a:t>company owns the Internet </a:t>
            </a:r>
            <a:endParaRPr lang="en-US" dirty="0" smtClean="0"/>
          </a:p>
          <a:p>
            <a:pPr lvl="1"/>
            <a:r>
              <a:rPr lang="en-US" dirty="0"/>
              <a:t>governed by a system of standards and rules </a:t>
            </a:r>
          </a:p>
          <a:p>
            <a:pPr lvl="1"/>
            <a:r>
              <a:rPr lang="en-US" dirty="0"/>
              <a:t>There are many ways information can be passed between computers, including email, file transfer (FTP), and many more specialized modes upon which the Internet is built. These standardized methods for transferring data or documents over a network are known as protocols </a:t>
            </a:r>
          </a:p>
          <a:p>
            <a:r>
              <a:rPr lang="en-US" dirty="0"/>
              <a:t>The Web </a:t>
            </a:r>
            <a:endParaRPr lang="en-US" dirty="0" smtClean="0">
              <a:effectLst/>
            </a:endParaRPr>
          </a:p>
          <a:p>
            <a:pPr lvl="1"/>
            <a:r>
              <a:rPr lang="en-US" dirty="0"/>
              <a:t>is just one of the ways information </a:t>
            </a:r>
            <a:r>
              <a:rPr lang="en-US" dirty="0" smtClean="0"/>
              <a:t>(or other things) can </a:t>
            </a:r>
            <a:r>
              <a:rPr lang="en-US" dirty="0"/>
              <a:t>be shared over the Internet </a:t>
            </a:r>
            <a:endParaRPr lang="en-US" dirty="0" smtClean="0">
              <a:effectLst/>
            </a:endParaRPr>
          </a:p>
          <a:p>
            <a:pPr lvl="1"/>
            <a:r>
              <a:rPr lang="en-US" dirty="0"/>
              <a:t>allows documents to be linked to one another </a:t>
            </a:r>
            <a:r>
              <a:rPr lang="en-US" dirty="0" smtClean="0"/>
              <a:t>using hyper links</a:t>
            </a:r>
            <a:endParaRPr lang="en-US" dirty="0" smtClean="0">
              <a:effectLst/>
            </a:endParaRPr>
          </a:p>
          <a:p>
            <a:pPr lvl="1"/>
            <a:r>
              <a:rPr lang="en-US" dirty="0"/>
              <a:t>The Web uses a protocol called HTTP </a:t>
            </a:r>
            <a:endParaRPr lang="en-US" dirty="0" smtClean="0">
              <a:effectLst/>
            </a:endParaRPr>
          </a:p>
          <a:p>
            <a:pPr lvl="1"/>
            <a:endParaRPr lang="en-US" dirty="0" smtClean="0">
              <a:effectLst/>
            </a:endParaRPr>
          </a:p>
          <a:p>
            <a:pPr lvl="1"/>
            <a:endParaRPr lang="en-US" dirty="0"/>
          </a:p>
        </p:txBody>
      </p:sp>
      <p:pic>
        <p:nvPicPr>
          <p:cNvPr id="1030" name="Picture 6" descr="http://rhembo.co.uk/wp-content/uploads/2015/12/interne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345" y="1399801"/>
            <a:ext cx="3035767" cy="1749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3dreamsolutions.com/images/Standard-Website-Design-Pack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5246" y="5054657"/>
            <a:ext cx="2822575" cy="174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69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The history of </a:t>
            </a:r>
            <a:r>
              <a:rPr lang="en-US" dirty="0" smtClean="0"/>
              <a:t>web application</a:t>
            </a:r>
          </a:p>
          <a:p>
            <a:r>
              <a:rPr lang="en-US" dirty="0"/>
              <a:t>Introduce some concepts: </a:t>
            </a:r>
            <a:r>
              <a:rPr lang="en-US" dirty="0" smtClean="0"/>
              <a:t>IP address, </a:t>
            </a:r>
            <a:r>
              <a:rPr lang="en-US" dirty="0"/>
              <a:t>Domain Name </a:t>
            </a:r>
            <a:r>
              <a:rPr lang="en-US" dirty="0" smtClean="0"/>
              <a:t>System, intranet</a:t>
            </a:r>
            <a:r>
              <a:rPr lang="en-US" dirty="0"/>
              <a:t>, extranet, URL, default file, client server mechanism  </a:t>
            </a:r>
          </a:p>
          <a:p>
            <a:r>
              <a:rPr lang="en-US" dirty="0"/>
              <a:t>Introduction of </a:t>
            </a:r>
            <a:r>
              <a:rPr lang="en-US" dirty="0" smtClean="0"/>
              <a:t>website development </a:t>
            </a:r>
            <a:r>
              <a:rPr lang="en-US" dirty="0"/>
              <a:t>technologies</a:t>
            </a:r>
          </a:p>
          <a:p>
            <a:r>
              <a:rPr lang="en-US" dirty="0"/>
              <a:t>Some applications, which typically run on server</a:t>
            </a:r>
          </a:p>
        </p:txBody>
      </p:sp>
    </p:spTree>
    <p:extLst>
      <p:ext uri="{BB962C8B-B14F-4D97-AF65-F5344CB8AC3E}">
        <p14:creationId xmlns:p14="http://schemas.microsoft.com/office/powerpoint/2010/main" val="1598174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Jennifer </a:t>
            </a:r>
            <a:r>
              <a:rPr lang="en-US" dirty="0" err="1" smtClean="0"/>
              <a:t>Niederst</a:t>
            </a:r>
            <a:r>
              <a:rPr lang="en-US" smtClean="0"/>
              <a:t> Robbins, 2012. </a:t>
            </a:r>
            <a:r>
              <a:rPr lang="en-US" dirty="0"/>
              <a:t>Learning </a:t>
            </a:r>
            <a:r>
              <a:rPr lang="en-US" dirty="0" smtClean="0"/>
              <a:t>Web Design </a:t>
            </a:r>
            <a:r>
              <a:rPr lang="en-US" dirty="0"/>
              <a:t>4th ed. </a:t>
            </a:r>
            <a:r>
              <a:rPr lang="en-US" dirty="0" err="1"/>
              <a:t>Oreilly</a:t>
            </a:r>
            <a:r>
              <a:rPr lang="en-US" dirty="0"/>
              <a:t>.</a:t>
            </a:r>
          </a:p>
          <a:p>
            <a:endParaRPr lang="en-US" dirty="0"/>
          </a:p>
        </p:txBody>
      </p:sp>
    </p:spTree>
    <p:extLst>
      <p:ext uri="{BB962C8B-B14F-4D97-AF65-F5344CB8AC3E}">
        <p14:creationId xmlns:p14="http://schemas.microsoft.com/office/powerpoint/2010/main" val="217171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Brief History </a:t>
            </a:r>
            <a:r>
              <a:rPr lang="en-US" b="1" dirty="0" smtClean="0"/>
              <a:t>of </a:t>
            </a:r>
            <a:r>
              <a:rPr lang="en-US" b="1" dirty="0"/>
              <a:t>the Web </a:t>
            </a:r>
            <a:endParaRPr lang="en-US" dirty="0"/>
          </a:p>
        </p:txBody>
      </p:sp>
      <p:sp>
        <p:nvSpPr>
          <p:cNvPr id="3" name="Content Placeholder 2"/>
          <p:cNvSpPr>
            <a:spLocks noGrp="1"/>
          </p:cNvSpPr>
          <p:nvPr>
            <p:ph idx="1"/>
          </p:nvPr>
        </p:nvSpPr>
        <p:spPr>
          <a:xfrm>
            <a:off x="1891739" y="1714500"/>
            <a:ext cx="9384273" cy="4419600"/>
          </a:xfrm>
        </p:spPr>
        <p:txBody>
          <a:bodyPr>
            <a:normAutofit fontScale="92500" lnSpcReduction="10000"/>
          </a:bodyPr>
          <a:lstStyle/>
          <a:p>
            <a:r>
              <a:rPr lang="en-US" dirty="0"/>
              <a:t>The Web was born in a particle physics laboratory (CERN) in Geneva, Switzerland in </a:t>
            </a:r>
            <a:r>
              <a:rPr lang="en-US" dirty="0" smtClean="0"/>
              <a:t>1989. Tim Berners-Lee </a:t>
            </a:r>
            <a:r>
              <a:rPr lang="en-US" dirty="0"/>
              <a:t>devised a method for navigating between files using</a:t>
            </a:r>
          </a:p>
          <a:p>
            <a:pPr lvl="1"/>
            <a:r>
              <a:rPr lang="en-US" dirty="0"/>
              <a:t>Hyperlink Framework (is later called HTTP)</a:t>
            </a:r>
          </a:p>
          <a:p>
            <a:pPr lvl="1"/>
            <a:r>
              <a:rPr lang="en-US" dirty="0"/>
              <a:t>Hyper Text Markup Language (HTML)</a:t>
            </a:r>
          </a:p>
          <a:p>
            <a:pPr lvl="1"/>
            <a:r>
              <a:rPr lang="en-US" dirty="0"/>
              <a:t>Web browser and web </a:t>
            </a:r>
            <a:r>
              <a:rPr lang="en-US" dirty="0" smtClean="0"/>
              <a:t>server</a:t>
            </a:r>
          </a:p>
          <a:p>
            <a:r>
              <a:rPr lang="en-US" dirty="0" smtClean="0"/>
              <a:t>For </a:t>
            </a:r>
            <a:r>
              <a:rPr lang="en-US" dirty="0"/>
              <a:t>the first several years, web pages were </a:t>
            </a:r>
            <a:r>
              <a:rPr lang="en-US" b="1" dirty="0"/>
              <a:t>text-only</a:t>
            </a:r>
            <a:r>
              <a:rPr lang="en-US" dirty="0"/>
              <a:t>. </a:t>
            </a:r>
            <a:endParaRPr lang="en-US" dirty="0" smtClean="0"/>
          </a:p>
          <a:p>
            <a:r>
              <a:rPr lang="en-US" dirty="0" smtClean="0"/>
              <a:t>The </a:t>
            </a:r>
            <a:r>
              <a:rPr lang="en-US" dirty="0"/>
              <a:t>ongoing development of web technologies</a:t>
            </a:r>
            <a:br>
              <a:rPr lang="en-US" dirty="0"/>
            </a:br>
            <a:r>
              <a:rPr lang="en-US" dirty="0"/>
              <a:t>is overseen by the </a:t>
            </a:r>
            <a:r>
              <a:rPr lang="en-US" b="1" dirty="0"/>
              <a:t>World Wide Web Consortium </a:t>
            </a:r>
            <a:r>
              <a:rPr lang="en-US" dirty="0"/>
              <a:t>(W3C). </a:t>
            </a:r>
            <a:endParaRPr lang="en-US" dirty="0" smtClean="0"/>
          </a:p>
          <a:p>
            <a:r>
              <a:rPr lang="en-US" i="1" dirty="0"/>
              <a:t>W3C’s History Archives </a:t>
            </a:r>
            <a:r>
              <a:rPr lang="en-US" i="1" dirty="0" smtClean="0"/>
              <a:t>	</a:t>
            </a:r>
          </a:p>
          <a:p>
            <a:pPr lvl="1"/>
            <a:r>
              <a:rPr lang="en-US" i="1" dirty="0"/>
              <a:t>www.w3.org/</a:t>
            </a:r>
            <a:r>
              <a:rPr lang="en-US" i="1" dirty="0" err="1"/>
              <a:t>History.html</a:t>
            </a:r>
            <a:r>
              <a:rPr lang="en-US" i="1" dirty="0"/>
              <a:t> </a:t>
            </a: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213363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989" y="605060"/>
            <a:ext cx="2382077" cy="3643090"/>
          </a:xfrm>
        </p:spPr>
        <p:txBody>
          <a:bodyPr/>
          <a:lstStyle/>
          <a:p>
            <a:r>
              <a:rPr lang="en-US" dirty="0" smtClean="0"/>
              <a:t>How  the web works</a:t>
            </a:r>
            <a:endParaRPr lang="en-US" dirty="0"/>
          </a:p>
        </p:txBody>
      </p:sp>
      <p:pic>
        <p:nvPicPr>
          <p:cNvPr id="4" name="Content Placeholder 3"/>
          <p:cNvPicPr>
            <a:picLocks noGrp="1" noChangeAspect="1"/>
          </p:cNvPicPr>
          <p:nvPr>
            <p:ph idx="1"/>
          </p:nvPr>
        </p:nvPicPr>
        <p:blipFill rotWithShape="1">
          <a:blip r:embed="rId3"/>
          <a:srcRect b="8144"/>
          <a:stretch/>
        </p:blipFill>
        <p:spPr>
          <a:xfrm>
            <a:off x="4485370" y="310286"/>
            <a:ext cx="7706630" cy="6214840"/>
          </a:xfrm>
          <a:prstGeom prst="rect">
            <a:avLst/>
          </a:prstGeom>
        </p:spPr>
      </p:pic>
      <p:pic>
        <p:nvPicPr>
          <p:cNvPr id="5" name="Picture 4"/>
          <p:cNvPicPr>
            <a:picLocks noChangeAspect="1"/>
          </p:cNvPicPr>
          <p:nvPr/>
        </p:nvPicPr>
        <p:blipFill>
          <a:blip r:embed="rId4"/>
          <a:stretch>
            <a:fillRect/>
          </a:stretch>
        </p:blipFill>
        <p:spPr>
          <a:xfrm>
            <a:off x="230853" y="1726237"/>
            <a:ext cx="4354593" cy="2692488"/>
          </a:xfrm>
          <a:prstGeom prst="rect">
            <a:avLst/>
          </a:prstGeom>
        </p:spPr>
      </p:pic>
    </p:spTree>
    <p:extLst>
      <p:ext uri="{BB962C8B-B14F-4D97-AF65-F5344CB8AC3E}">
        <p14:creationId xmlns:p14="http://schemas.microsoft.com/office/powerpoint/2010/main" val="1477467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web works</a:t>
            </a:r>
            <a:endParaRPr lang="en-US" b="0"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computers that make up the </a:t>
            </a:r>
            <a:r>
              <a:rPr lang="en-US" dirty="0" smtClean="0"/>
              <a:t>Internet, “serve </a:t>
            </a:r>
            <a:r>
              <a:rPr lang="en-US" dirty="0"/>
              <a:t>up” documents upon </a:t>
            </a:r>
            <a:r>
              <a:rPr lang="en-US" dirty="0" smtClean="0"/>
              <a:t>request are </a:t>
            </a:r>
            <a:r>
              <a:rPr lang="en-US" dirty="0"/>
              <a:t>known as </a:t>
            </a:r>
            <a:r>
              <a:rPr lang="en-US" dirty="0" smtClean="0"/>
              <a:t>servers. More </a:t>
            </a:r>
            <a:r>
              <a:rPr lang="en-US" dirty="0"/>
              <a:t>accurately, the server is the software (not the computer itself) </a:t>
            </a:r>
            <a:r>
              <a:rPr lang="en-US" dirty="0" smtClean="0"/>
              <a:t>that </a:t>
            </a:r>
            <a:r>
              <a:rPr lang="en-US" dirty="0"/>
              <a:t>allows the computer to communicate with other </a:t>
            </a:r>
            <a:r>
              <a:rPr lang="en-US" dirty="0" smtClean="0"/>
              <a:t>computers.</a:t>
            </a:r>
          </a:p>
          <a:p>
            <a:r>
              <a:rPr lang="en-US" dirty="0"/>
              <a:t>The </a:t>
            </a:r>
            <a:r>
              <a:rPr lang="en-US" dirty="0" smtClean="0"/>
              <a:t>role of </a:t>
            </a:r>
            <a:r>
              <a:rPr lang="en-US" dirty="0"/>
              <a:t>server software is to wait for a request for information, then retrieve </a:t>
            </a:r>
            <a:r>
              <a:rPr lang="en-US" dirty="0" smtClean="0"/>
              <a:t>and send </a:t>
            </a:r>
            <a:r>
              <a:rPr lang="en-US" dirty="0"/>
              <a:t>that information back as quickly as possible</a:t>
            </a:r>
            <a:r>
              <a:rPr lang="en-US" dirty="0" smtClean="0"/>
              <a:t>.</a:t>
            </a:r>
          </a:p>
          <a:p>
            <a:r>
              <a:rPr lang="en-US" dirty="0"/>
              <a:t>In order for a computer to be </a:t>
            </a:r>
            <a:r>
              <a:rPr lang="en-US" dirty="0" smtClean="0"/>
              <a:t>part of </a:t>
            </a:r>
            <a:r>
              <a:rPr lang="en-US" dirty="0"/>
              <a:t>the Web, it must be running special web server software that allows it </a:t>
            </a:r>
            <a:r>
              <a:rPr lang="en-US" dirty="0" smtClean="0"/>
              <a:t>to handle </a:t>
            </a:r>
            <a:r>
              <a:rPr lang="en-US" dirty="0"/>
              <a:t>Hypertext Transfer Protocol transactions. Web servers are also </a:t>
            </a:r>
            <a:r>
              <a:rPr lang="en-US" dirty="0" smtClean="0"/>
              <a:t>called “HTTP </a:t>
            </a:r>
            <a:r>
              <a:rPr lang="en-US" dirty="0"/>
              <a:t>servers.”</a:t>
            </a:r>
          </a:p>
        </p:txBody>
      </p:sp>
    </p:spTree>
    <p:extLst>
      <p:ext uri="{BB962C8B-B14F-4D97-AF65-F5344CB8AC3E}">
        <p14:creationId xmlns:p14="http://schemas.microsoft.com/office/powerpoint/2010/main" val="384860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idx="1"/>
          </p:nvPr>
        </p:nvSpPr>
        <p:spPr>
          <a:xfrm>
            <a:off x="1282139" y="1638300"/>
            <a:ext cx="5856598" cy="4778542"/>
          </a:xfrm>
          <a:solidFill>
            <a:schemeClr val="bg1"/>
          </a:solidFill>
        </p:spPr>
        <p:txBody>
          <a:bodyPr>
            <a:normAutofit/>
          </a:bodyPr>
          <a:lstStyle/>
          <a:p>
            <a:r>
              <a:rPr lang="en-US" dirty="0" smtClean="0"/>
              <a:t>The </a:t>
            </a:r>
            <a:r>
              <a:rPr lang="en-US" dirty="0"/>
              <a:t>server is the </a:t>
            </a:r>
            <a:r>
              <a:rPr lang="en-US" b="1" dirty="0">
                <a:solidFill>
                  <a:srgbClr val="A53010"/>
                </a:solidFill>
              </a:rPr>
              <a:t>software</a:t>
            </a:r>
            <a:r>
              <a:rPr lang="en-US" dirty="0">
                <a:solidFill>
                  <a:srgbClr val="A53010"/>
                </a:solidFill>
              </a:rPr>
              <a:t> </a:t>
            </a:r>
            <a:r>
              <a:rPr lang="en-US" dirty="0"/>
              <a:t>(not the computer itself) </a:t>
            </a:r>
            <a:r>
              <a:rPr lang="en-US" dirty="0" smtClean="0"/>
              <a:t>that:</a:t>
            </a:r>
          </a:p>
          <a:p>
            <a:pPr lvl="1"/>
            <a:r>
              <a:rPr lang="en-US" dirty="0"/>
              <a:t>allows the computer to communicate with other computers </a:t>
            </a:r>
            <a:endParaRPr lang="en-US" dirty="0" smtClean="0">
              <a:effectLst/>
            </a:endParaRPr>
          </a:p>
          <a:p>
            <a:pPr lvl="1"/>
            <a:r>
              <a:rPr lang="en-US" dirty="0" smtClean="0"/>
              <a:t> waits </a:t>
            </a:r>
            <a:r>
              <a:rPr lang="en-US" dirty="0"/>
              <a:t>for a request for information, then retrieve and send that information back as quickly as possible </a:t>
            </a:r>
            <a:endParaRPr lang="en-US" dirty="0" smtClean="0"/>
          </a:p>
          <a:p>
            <a:r>
              <a:rPr lang="en-US" dirty="0" smtClean="0">
                <a:effectLst/>
              </a:rPr>
              <a:t>This software is installed In the actual computer, which is installed server operating system and called </a:t>
            </a:r>
            <a:r>
              <a:rPr lang="en-US" b="1" dirty="0" smtClean="0">
                <a:solidFill>
                  <a:srgbClr val="C00000"/>
                </a:solidFill>
                <a:effectLst/>
              </a:rPr>
              <a:t>host</a:t>
            </a:r>
          </a:p>
          <a:p>
            <a:pPr lvl="1"/>
            <a:endParaRPr lang="en-US" dirty="0" smtClean="0">
              <a:effectLst/>
            </a:endParaRPr>
          </a:p>
          <a:p>
            <a:endParaRPr lang="en-US" dirty="0"/>
          </a:p>
        </p:txBody>
      </p:sp>
      <p:pic>
        <p:nvPicPr>
          <p:cNvPr id="3074" name="Picture 2" descr="http://www.resultantsys.com/wp-content/uploads/webserv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271" y="1905000"/>
            <a:ext cx="5040825" cy="273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5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popular web server</a:t>
            </a:r>
            <a:endParaRPr lang="en-US" b="1" dirty="0"/>
          </a:p>
        </p:txBody>
      </p:sp>
      <p:sp>
        <p:nvSpPr>
          <p:cNvPr id="3" name="Content Placeholder 2"/>
          <p:cNvSpPr>
            <a:spLocks noGrp="1"/>
          </p:cNvSpPr>
          <p:nvPr>
            <p:ph idx="1"/>
          </p:nvPr>
        </p:nvSpPr>
        <p:spPr/>
        <p:txBody>
          <a:bodyPr/>
          <a:lstStyle/>
          <a:p>
            <a:r>
              <a:rPr lang="en-US" dirty="0" smtClean="0"/>
              <a:t>Apache: </a:t>
            </a:r>
            <a:r>
              <a:rPr lang="en-US" dirty="0"/>
              <a:t>​One of the most popular web server in the world developed by the Apache Software Foundation. Apache is an open source software which supports almost all operating systems including Linux, Unix, Windows, FreeBSD, Mac OS X and </a:t>
            </a:r>
            <a:r>
              <a:rPr lang="en-US" dirty="0" smtClean="0"/>
              <a:t>more</a:t>
            </a:r>
          </a:p>
          <a:p>
            <a:r>
              <a:rPr lang="en-US" dirty="0" smtClean="0"/>
              <a:t>IIS (Internet Information Services) </a:t>
            </a:r>
            <a:r>
              <a:rPr lang="en-US" dirty="0"/>
              <a:t>is a Microsoft product. This server has all the features just like apache. But it is not an open source and more over adding personal modules is not easy and modification becomes a little difficult job.</a:t>
            </a:r>
          </a:p>
        </p:txBody>
      </p:sp>
    </p:spTree>
    <p:extLst>
      <p:ext uri="{BB962C8B-B14F-4D97-AF65-F5344CB8AC3E}">
        <p14:creationId xmlns:p14="http://schemas.microsoft.com/office/powerpoint/2010/main" val="3060840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 (DNS)</a:t>
            </a:r>
            <a:endParaRPr lang="en-US" dirty="0"/>
          </a:p>
        </p:txBody>
      </p:sp>
      <p:sp>
        <p:nvSpPr>
          <p:cNvPr id="3" name="Content Placeholder 2"/>
          <p:cNvSpPr>
            <a:spLocks noGrp="1"/>
          </p:cNvSpPr>
          <p:nvPr>
            <p:ph idx="1"/>
          </p:nvPr>
        </p:nvSpPr>
        <p:spPr/>
        <p:txBody>
          <a:bodyPr>
            <a:normAutofit/>
          </a:bodyPr>
          <a:lstStyle/>
          <a:p>
            <a:r>
              <a:rPr lang="en-US" dirty="0"/>
              <a:t>Every computer and device (modem, router, smartphone, cars, etc.) </a:t>
            </a:r>
            <a:r>
              <a:rPr lang="en-US" dirty="0" smtClean="0"/>
              <a:t>connected to </a:t>
            </a:r>
            <a:r>
              <a:rPr lang="en-US" dirty="0"/>
              <a:t>the Internet is assigned a </a:t>
            </a:r>
            <a:r>
              <a:rPr lang="en-US" b="1" dirty="0">
                <a:solidFill>
                  <a:srgbClr val="A53010"/>
                </a:solidFill>
              </a:rPr>
              <a:t>unique numeric</a:t>
            </a:r>
            <a:r>
              <a:rPr lang="en-US" dirty="0" smtClean="0"/>
              <a:t> </a:t>
            </a:r>
            <a:r>
              <a:rPr lang="en-US" dirty="0"/>
              <a:t>IP address (IP </a:t>
            </a:r>
            <a:r>
              <a:rPr lang="en-US" dirty="0" smtClean="0"/>
              <a:t>stands for </a:t>
            </a:r>
            <a:r>
              <a:rPr lang="en-US" dirty="0"/>
              <a:t>Internet </a:t>
            </a:r>
            <a:r>
              <a:rPr lang="en-US" dirty="0" smtClean="0"/>
              <a:t>Protocol)</a:t>
            </a:r>
          </a:p>
          <a:p>
            <a:pPr marL="457200" lvl="1" indent="0">
              <a:buNone/>
            </a:pPr>
            <a:r>
              <a:rPr lang="en-US" dirty="0" smtClean="0"/>
              <a:t>For </a:t>
            </a:r>
            <a:r>
              <a:rPr lang="en-US" dirty="0"/>
              <a:t>example, the computer that hosts </a:t>
            </a:r>
            <a:r>
              <a:rPr lang="en-US" i="1" dirty="0" smtClean="0"/>
              <a:t>oreilly.com </a:t>
            </a:r>
            <a:r>
              <a:rPr lang="en-US" dirty="0" smtClean="0"/>
              <a:t>has </a:t>
            </a:r>
            <a:r>
              <a:rPr lang="en-US" dirty="0"/>
              <a:t>the IP address 208.201.239.100</a:t>
            </a:r>
            <a:endParaRPr lang="en-US" dirty="0" smtClean="0"/>
          </a:p>
          <a:p>
            <a:r>
              <a:rPr lang="en-US" dirty="0"/>
              <a:t>All those numbers can be dizzying, </a:t>
            </a:r>
            <a:r>
              <a:rPr lang="en-US" dirty="0" smtClean="0"/>
              <a:t>so fortunately</a:t>
            </a:r>
            <a:r>
              <a:rPr lang="en-US" dirty="0"/>
              <a:t>, the </a:t>
            </a:r>
            <a:r>
              <a:rPr lang="en-US" b="1" dirty="0">
                <a:solidFill>
                  <a:srgbClr val="A53010"/>
                </a:solidFill>
              </a:rPr>
              <a:t>Domain Name System</a:t>
            </a:r>
            <a:r>
              <a:rPr lang="en-US" dirty="0" smtClean="0"/>
              <a:t> </a:t>
            </a:r>
            <a:r>
              <a:rPr lang="en-US" dirty="0"/>
              <a:t>(DNS) was developed to allow us </a:t>
            </a:r>
            <a:r>
              <a:rPr lang="en-US" dirty="0" smtClean="0"/>
              <a:t>to refer </a:t>
            </a:r>
            <a:r>
              <a:rPr lang="en-US" dirty="0"/>
              <a:t>to that server by its domain name, “oreilly.com”, as </a:t>
            </a:r>
            <a:r>
              <a:rPr lang="en-US" dirty="0" smtClean="0"/>
              <a:t>well</a:t>
            </a:r>
          </a:p>
          <a:p>
            <a:r>
              <a:rPr lang="en-US" dirty="0"/>
              <a:t>The </a:t>
            </a:r>
            <a:r>
              <a:rPr lang="en-US" dirty="0" smtClean="0"/>
              <a:t>numeric IP </a:t>
            </a:r>
            <a:r>
              <a:rPr lang="en-US" dirty="0"/>
              <a:t>address is useful for computer software, while the domain name is </a:t>
            </a:r>
            <a:r>
              <a:rPr lang="en-US" dirty="0" smtClean="0"/>
              <a:t>more accessible </a:t>
            </a:r>
            <a:r>
              <a:rPr lang="en-US" dirty="0"/>
              <a:t>to humans. Matching the text domain names to their </a:t>
            </a:r>
            <a:r>
              <a:rPr lang="en-US" dirty="0" smtClean="0"/>
              <a:t>respective numeric </a:t>
            </a:r>
            <a:r>
              <a:rPr lang="en-US" dirty="0"/>
              <a:t>IP addresses is the job of a separate DNS server.</a:t>
            </a:r>
          </a:p>
        </p:txBody>
      </p:sp>
    </p:spTree>
    <p:extLst>
      <p:ext uri="{BB962C8B-B14F-4D97-AF65-F5344CB8AC3E}">
        <p14:creationId xmlns:p14="http://schemas.microsoft.com/office/powerpoint/2010/main" val="70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Slide1-Introduction</Template>
  <TotalTime>1898</TotalTime>
  <Words>1757</Words>
  <Application>Microsoft Office PowerPoint</Application>
  <PresentationFormat>Widescreen</PresentationFormat>
  <Paragraphs>195</Paragraphs>
  <Slides>31</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Century Gothic</vt:lpstr>
      <vt:lpstr>Tahoma</vt:lpstr>
      <vt:lpstr>Wingdings</vt:lpstr>
      <vt:lpstr>Wingdings 3</vt:lpstr>
      <vt:lpstr>Wisp</vt:lpstr>
      <vt:lpstr>Document</vt:lpstr>
      <vt:lpstr>How the web works? Some basic concepts you need to know</vt:lpstr>
      <vt:lpstr>Objectives</vt:lpstr>
      <vt:lpstr>The Internet Versus the Web </vt:lpstr>
      <vt:lpstr>A Brief History of the Web </vt:lpstr>
      <vt:lpstr>How  the web works</vt:lpstr>
      <vt:lpstr>How  the web works</vt:lpstr>
      <vt:lpstr>Web server</vt:lpstr>
      <vt:lpstr>Most popular web server</vt:lpstr>
      <vt:lpstr>Domain Name System (DNS)</vt:lpstr>
      <vt:lpstr>Intranets and Extranets</vt:lpstr>
      <vt:lpstr>Web Page Addresses (URLs) </vt:lpstr>
      <vt:lpstr>The role of HTML/CSS/JS</vt:lpstr>
      <vt:lpstr>A small HTML example</vt:lpstr>
      <vt:lpstr>Server operation system</vt:lpstr>
      <vt:lpstr>Some applications, which typically run on server </vt:lpstr>
      <vt:lpstr>A Word About Browsers </vt:lpstr>
      <vt:lpstr>HTTP</vt:lpstr>
      <vt:lpstr>Static web</vt:lpstr>
      <vt:lpstr>Dynamic web</vt:lpstr>
      <vt:lpstr>Static &amp; Dynamic website</vt:lpstr>
      <vt:lpstr>Web application architecture</vt:lpstr>
      <vt:lpstr>Server-side Scripting Language</vt:lpstr>
      <vt:lpstr>Client-side scripting language</vt:lpstr>
      <vt:lpstr>Server-side dynamic web page</vt:lpstr>
      <vt:lpstr>Server-side dynamic web page with PHP</vt:lpstr>
      <vt:lpstr>Client-side dynamic web page</vt:lpstr>
      <vt:lpstr>Client-side dynamic web page with JavaScript</vt:lpstr>
      <vt:lpstr>Some server-side scripting technologies</vt:lpstr>
      <vt:lpstr>Database server</vt:lpstr>
      <vt:lpstr>Summary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web works? Some big concepts you need to know</dc:title>
  <dc:creator>doquocbinh@gmail.com</dc:creator>
  <cp:lastModifiedBy>DzungLM</cp:lastModifiedBy>
  <cp:revision>141</cp:revision>
  <dcterms:created xsi:type="dcterms:W3CDTF">2016-05-03T03:21:11Z</dcterms:created>
  <dcterms:modified xsi:type="dcterms:W3CDTF">2018-12-06T07:51:30Z</dcterms:modified>
</cp:coreProperties>
</file>