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73" r:id="rId8"/>
    <p:sldId id="267" r:id="rId9"/>
    <p:sldId id="265" r:id="rId10"/>
    <p:sldId id="266" r:id="rId11"/>
    <p:sldId id="264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F1B94B8F-5D42-4421-9AC8-0C6D8B14153B}">
          <p14:sldIdLst>
            <p14:sldId id="258"/>
          </p14:sldIdLst>
        </p14:section>
        <p14:section name="02" id="{A075BB78-B1D2-45E6-AE7F-5DCCFE921E02}">
          <p14:sldIdLst>
            <p14:sldId id="259"/>
            <p14:sldId id="260"/>
            <p14:sldId id="261"/>
            <p14:sldId id="262"/>
            <p14:sldId id="263"/>
            <p14:sldId id="273"/>
            <p14:sldId id="267"/>
            <p14:sldId id="265"/>
            <p14:sldId id="266"/>
            <p14:sldId id="264"/>
            <p14:sldId id="268"/>
            <p14:sldId id="269"/>
            <p14:sldId id="270"/>
            <p14:sldId id="271"/>
            <p14:sldId id="272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4"/>
            <p14:sldId id="283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m5gMKuwSY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nextjs.org/docs/getting-started/react-essential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ptopia.vercel.app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act.de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dev/learn/start-a-new-react-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ercel.com/" TargetMode="External"/><Relationship Id="rId2" Type="http://schemas.openxmlformats.org/officeDocument/2006/relationships/hyperlink" Target="https://next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xtjs.org/showcas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01106" y="1556937"/>
            <a:ext cx="53739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 smtClean="0"/>
              <a:t>웹프로그래밍</a:t>
            </a:r>
            <a:endParaRPr lang="en-US" altLang="ko-KR" sz="5400" dirty="0" smtClean="0"/>
          </a:p>
          <a:p>
            <a:pPr algn="ctr"/>
            <a:r>
              <a:rPr lang="en-US" altLang="ko-KR" sz="4000" dirty="0" smtClean="0"/>
              <a:t>- Web Programming -</a:t>
            </a:r>
          </a:p>
          <a:p>
            <a:pPr algn="ctr"/>
            <a:endParaRPr lang="en-US" altLang="ko-KR" sz="3200" dirty="0" smtClean="0"/>
          </a:p>
          <a:p>
            <a:pPr algn="ctr"/>
            <a:r>
              <a:rPr lang="en-US" altLang="ko-KR" sz="3200" dirty="0" smtClean="0"/>
              <a:t>5. Next.js</a:t>
            </a:r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 smtClean="0"/>
              <a:t>정보보호학과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이병천 교수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 vs. SSR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SSR vs CSR comparison table of strengths and weakne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052" y="1014196"/>
            <a:ext cx="7680961" cy="520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SEO (Search Engine Optimization)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검색엔진에 대한 정보 노출 </a:t>
            </a:r>
            <a:endParaRPr lang="ko-KR" altLang="en-US" dirty="0"/>
          </a:p>
        </p:txBody>
      </p:sp>
      <p:pic>
        <p:nvPicPr>
          <p:cNvPr id="3074" name="Picture 2" descr="What is SEO full form in Digital marketing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23" y="1746033"/>
            <a:ext cx="47625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90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File-based routing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40" y="1838330"/>
            <a:ext cx="5216520" cy="352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5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stack framework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Serverless</a:t>
            </a:r>
            <a:r>
              <a:rPr lang="en-US" altLang="ko-KR" dirty="0" smtClean="0"/>
              <a:t> APIs </a:t>
            </a:r>
          </a:p>
          <a:p>
            <a:pPr lvl="1"/>
            <a:r>
              <a:rPr lang="ko-KR" altLang="en-US" dirty="0" smtClean="0"/>
              <a:t>별도의 서버 없이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생성하고 운영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Route.js 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생성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571" y="1014196"/>
            <a:ext cx="4156110" cy="44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4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Next.js </a:t>
            </a:r>
            <a:r>
              <a:rPr lang="ko-KR" altLang="en-US" dirty="0" smtClean="0"/>
              <a:t>소개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프로젝트 </a:t>
            </a:r>
            <a:endParaRPr lang="en-US" altLang="ko-KR" dirty="0" smtClean="0"/>
          </a:p>
          <a:p>
            <a:pPr lvl="1"/>
            <a:r>
              <a:rPr lang="en-US" altLang="ko-KR" b="1" dirty="0"/>
              <a:t>Next.js 13 Full Course 2023 | Build and Deploy a Full Stack App Using the Official React </a:t>
            </a:r>
            <a:r>
              <a:rPr lang="en-US" altLang="ko-KR" b="1" dirty="0" smtClean="0"/>
              <a:t>Framework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www.youtube.com/watch?v=wm5gMKuwSYk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따라해보기</a:t>
            </a:r>
            <a:r>
              <a:rPr lang="ko-KR" altLang="en-US" dirty="0" smtClean="0"/>
              <a:t> 권장함 </a:t>
            </a:r>
            <a:endParaRPr lang="en-US" altLang="ko-KR" dirty="0"/>
          </a:p>
          <a:p>
            <a:r>
              <a:rPr lang="ko-KR" altLang="en-US" dirty="0" smtClean="0"/>
              <a:t>프로젝트 폴더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md </a:t>
            </a:r>
            <a:r>
              <a:rPr lang="en-US" altLang="ko-KR" dirty="0" err="1" smtClean="0"/>
              <a:t>share_prompts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&gt; cd </a:t>
            </a:r>
            <a:r>
              <a:rPr lang="en-US" altLang="ko-KR" dirty="0" err="1" smtClean="0"/>
              <a:t>share_prompts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Nextjs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생성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npx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create-next-app@latest</a:t>
            </a:r>
            <a:r>
              <a:rPr lang="en-US" altLang="ko-KR" dirty="0" smtClean="0"/>
              <a:t> ./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79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Nextjs</a:t>
            </a:r>
            <a:r>
              <a:rPr lang="en-US" altLang="ko-KR" dirty="0"/>
              <a:t> </a:t>
            </a:r>
            <a:r>
              <a:rPr lang="ko-KR" altLang="en-US" dirty="0"/>
              <a:t>프로젝트 생성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4480" y="1037155"/>
            <a:ext cx="7106625" cy="54168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D:\WebDev\2023-1\web\share_prompts&gt;npx </a:t>
            </a:r>
            <a:r>
              <a:rPr lang="en-US" altLang="ko-KR" sz="1600" dirty="0" err="1"/>
              <a:t>create-next-app@latest</a:t>
            </a:r>
            <a:r>
              <a:rPr lang="en-US" altLang="ko-KR" sz="1600" dirty="0"/>
              <a:t> ./</a:t>
            </a:r>
          </a:p>
          <a:p>
            <a:r>
              <a:rPr lang="en-US" altLang="ko-KR" sz="1600" dirty="0"/>
              <a:t>√ Would you like to use </a:t>
            </a:r>
            <a:r>
              <a:rPr lang="en-US" altLang="ko-KR" sz="1600" dirty="0" err="1"/>
              <a:t>TypeScript</a:t>
            </a:r>
            <a:r>
              <a:rPr lang="en-US" altLang="ko-KR" sz="1600" dirty="0"/>
              <a:t> with this project? ... No / Yes</a:t>
            </a:r>
          </a:p>
          <a:p>
            <a:r>
              <a:rPr lang="en-US" altLang="ko-KR" sz="1600" dirty="0"/>
              <a:t>√ Would you like to use </a:t>
            </a:r>
            <a:r>
              <a:rPr lang="en-US" altLang="ko-KR" sz="1600" dirty="0" err="1"/>
              <a:t>ESLint</a:t>
            </a:r>
            <a:r>
              <a:rPr lang="en-US" altLang="ko-KR" sz="1600" dirty="0"/>
              <a:t> with this project? ... No / Yes</a:t>
            </a:r>
          </a:p>
          <a:p>
            <a:r>
              <a:rPr lang="en-US" altLang="ko-KR" sz="1600" dirty="0"/>
              <a:t>√ Would you like to use Tailwind CSS with this project? ... No / Yes</a:t>
            </a:r>
          </a:p>
          <a:p>
            <a:r>
              <a:rPr lang="en-US" altLang="ko-KR" sz="1600" dirty="0"/>
              <a:t>√ Would you like to use `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/` directory with this project? ... No / Yes</a:t>
            </a:r>
          </a:p>
          <a:p>
            <a:r>
              <a:rPr lang="en-US" altLang="ko-KR" sz="1600" dirty="0"/>
              <a:t>√ Use App Router (recommended)? ... No / Yes</a:t>
            </a:r>
          </a:p>
          <a:p>
            <a:r>
              <a:rPr lang="en-US" altLang="ko-KR" sz="1600" dirty="0"/>
              <a:t>? Would you like to customize the default import alias? » No / </a:t>
            </a:r>
            <a:r>
              <a:rPr lang="en-US" altLang="ko-KR" sz="1600" dirty="0" smtClean="0"/>
              <a:t>Yes</a:t>
            </a:r>
          </a:p>
          <a:p>
            <a:r>
              <a:rPr lang="en-US" altLang="ko-KR" sz="1600" dirty="0"/>
              <a:t>Creating a new Next.js app in D:\WebDev\2023-1\web\share_prompts.</a:t>
            </a:r>
          </a:p>
          <a:p>
            <a:endParaRPr lang="en-US" altLang="ko-KR" sz="1600" dirty="0"/>
          </a:p>
          <a:p>
            <a:r>
              <a:rPr lang="en-US" altLang="ko-KR" sz="1600" dirty="0"/>
              <a:t>Using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Initializing project with template: app-</a:t>
            </a:r>
            <a:r>
              <a:rPr lang="en-US" altLang="ko-KR" sz="1600" dirty="0" err="1"/>
              <a:t>tw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Installing dependencies:</a:t>
            </a:r>
          </a:p>
          <a:p>
            <a:r>
              <a:rPr lang="en-US" altLang="ko-KR" sz="1600" dirty="0"/>
              <a:t>- react</a:t>
            </a:r>
          </a:p>
          <a:p>
            <a:r>
              <a:rPr lang="en-US" altLang="ko-KR" sz="1600" dirty="0"/>
              <a:t>- react-</a:t>
            </a:r>
            <a:r>
              <a:rPr lang="en-US" altLang="ko-KR" sz="1600" dirty="0" err="1"/>
              <a:t>dom</a:t>
            </a:r>
            <a:endParaRPr lang="en-US" altLang="ko-KR" sz="1600" dirty="0"/>
          </a:p>
          <a:p>
            <a:r>
              <a:rPr lang="en-US" altLang="ko-KR" sz="1600" dirty="0"/>
              <a:t>- next</a:t>
            </a:r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tailwindcss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postcss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autoprefixer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000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루트폴더내의 파일들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프로젝트의 설계를 포함한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Scripts: </a:t>
            </a:r>
            <a:r>
              <a:rPr lang="ko-KR" altLang="en-US" dirty="0" smtClean="0"/>
              <a:t>실행할 수 있는 스크립트 명령들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Dependencies: </a:t>
            </a:r>
            <a:r>
              <a:rPr lang="ko-KR" altLang="en-US" dirty="0" smtClean="0"/>
              <a:t>사용되는 외부 패키지들 </a:t>
            </a:r>
            <a:endParaRPr lang="en-US" altLang="ko-KR" dirty="0" smtClean="0"/>
          </a:p>
          <a:p>
            <a:r>
              <a:rPr lang="en-US" altLang="ko-KR" dirty="0" smtClean="0"/>
              <a:t>Package-</a:t>
            </a:r>
            <a:r>
              <a:rPr lang="en-US" altLang="ko-KR" dirty="0" err="1" smtClean="0"/>
              <a:t>lock.json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실제 설치된 패키지들의 버전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 등 </a:t>
            </a:r>
            <a:endParaRPr lang="en-US" altLang="ko-KR" dirty="0" smtClean="0"/>
          </a:p>
          <a:p>
            <a:r>
              <a:rPr lang="en-US" altLang="ko-KR" dirty="0" err="1" smtClean="0"/>
              <a:t>Jsconfig.json</a:t>
            </a:r>
            <a:endParaRPr lang="en-US" altLang="ko-KR" dirty="0" smtClean="0"/>
          </a:p>
          <a:p>
            <a:r>
              <a:rPr lang="en-US" altLang="ko-KR" dirty="0" smtClean="0"/>
              <a:t>Next.config.js</a:t>
            </a:r>
          </a:p>
          <a:p>
            <a:r>
              <a:rPr lang="en-US" altLang="ko-KR" dirty="0" smtClean="0"/>
              <a:t>Postcss.config.js</a:t>
            </a:r>
          </a:p>
          <a:p>
            <a:r>
              <a:rPr lang="en-US" altLang="ko-KR" dirty="0" smtClean="0"/>
              <a:t>Tailwind.config.js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48320" y="1022552"/>
            <a:ext cx="3046924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  "name": "</a:t>
            </a:r>
            <a:r>
              <a:rPr lang="en-US" altLang="ko-KR" dirty="0" err="1"/>
              <a:t>share_prompts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  "version": "0.1.0",</a:t>
            </a:r>
          </a:p>
          <a:p>
            <a:r>
              <a:rPr lang="en-US" altLang="ko-KR" dirty="0"/>
              <a:t>  "private": true,</a:t>
            </a:r>
          </a:p>
          <a:p>
            <a:r>
              <a:rPr lang="en-US" altLang="ko-KR" dirty="0"/>
              <a:t>  "scripts": {</a:t>
            </a:r>
          </a:p>
          <a:p>
            <a:r>
              <a:rPr lang="en-US" altLang="ko-KR" dirty="0"/>
              <a:t>    "dev": "next dev",</a:t>
            </a:r>
          </a:p>
          <a:p>
            <a:r>
              <a:rPr lang="en-US" altLang="ko-KR" dirty="0"/>
              <a:t>    "build": "next build",</a:t>
            </a:r>
          </a:p>
          <a:p>
            <a:r>
              <a:rPr lang="en-US" altLang="ko-KR" dirty="0"/>
              <a:t>    "start": "next start",</a:t>
            </a:r>
          </a:p>
          <a:p>
            <a:r>
              <a:rPr lang="en-US" altLang="ko-KR" dirty="0"/>
              <a:t>    "lint": "next lint"</a:t>
            </a:r>
          </a:p>
          <a:p>
            <a:r>
              <a:rPr lang="en-US" altLang="ko-KR" dirty="0"/>
              <a:t>  },</a:t>
            </a:r>
          </a:p>
          <a:p>
            <a:r>
              <a:rPr lang="en-US" altLang="ko-KR" dirty="0"/>
              <a:t>  "dependencies": {</a:t>
            </a:r>
          </a:p>
          <a:p>
            <a:r>
              <a:rPr lang="en-US" altLang="ko-KR" dirty="0"/>
              <a:t>    "</a:t>
            </a:r>
            <a:r>
              <a:rPr lang="en-US" altLang="ko-KR" dirty="0" err="1"/>
              <a:t>autoprefixer</a:t>
            </a:r>
            <a:r>
              <a:rPr lang="en-US" altLang="ko-KR" dirty="0"/>
              <a:t>": "10.4.14",</a:t>
            </a:r>
          </a:p>
          <a:p>
            <a:r>
              <a:rPr lang="en-US" altLang="ko-KR" dirty="0"/>
              <a:t>    "next": "13.4.1",</a:t>
            </a:r>
          </a:p>
          <a:p>
            <a:r>
              <a:rPr lang="en-US" altLang="ko-KR" dirty="0"/>
              <a:t>    "</a:t>
            </a:r>
            <a:r>
              <a:rPr lang="en-US" altLang="ko-KR" dirty="0" err="1"/>
              <a:t>postcss</a:t>
            </a:r>
            <a:r>
              <a:rPr lang="en-US" altLang="ko-KR" dirty="0"/>
              <a:t>": "8.4.23",</a:t>
            </a:r>
          </a:p>
          <a:p>
            <a:r>
              <a:rPr lang="en-US" altLang="ko-KR" dirty="0"/>
              <a:t>    "react": "18.2.0",</a:t>
            </a:r>
          </a:p>
          <a:p>
            <a:r>
              <a:rPr lang="en-US" altLang="ko-KR" dirty="0"/>
              <a:t>    "react-</a:t>
            </a:r>
            <a:r>
              <a:rPr lang="en-US" altLang="ko-KR" dirty="0" err="1"/>
              <a:t>dom</a:t>
            </a:r>
            <a:r>
              <a:rPr lang="en-US" altLang="ko-KR" dirty="0"/>
              <a:t>": "18.2.0",</a:t>
            </a:r>
          </a:p>
          <a:p>
            <a:r>
              <a:rPr lang="en-US" altLang="ko-KR" dirty="0"/>
              <a:t>    "</a:t>
            </a:r>
            <a:r>
              <a:rPr lang="en-US" altLang="ko-KR" dirty="0" err="1"/>
              <a:t>tailwindcss</a:t>
            </a:r>
            <a:r>
              <a:rPr lang="en-US" altLang="ko-KR" dirty="0"/>
              <a:t>": "3.3.2"</a:t>
            </a:r>
          </a:p>
          <a:p>
            <a:r>
              <a:rPr lang="en-US" altLang="ko-KR" dirty="0"/>
              <a:t>  }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148320" y="633722"/>
            <a:ext cx="151515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Package.json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94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</a:t>
            </a:r>
            <a:r>
              <a:rPr lang="ko-KR" altLang="en-US" dirty="0" smtClean="0"/>
              <a:t>폴더 내의 파일들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Page.js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 페이지 </a:t>
            </a:r>
            <a:endParaRPr lang="en-US" altLang="ko-KR" dirty="0"/>
          </a:p>
          <a:p>
            <a:r>
              <a:rPr lang="en-US" altLang="ko-KR" dirty="0" smtClean="0"/>
              <a:t>Layout.js</a:t>
            </a:r>
          </a:p>
          <a:p>
            <a:pPr lvl="1"/>
            <a:r>
              <a:rPr lang="ko-KR" altLang="en-US" dirty="0" smtClean="0"/>
              <a:t>루트 페이지의 레이아웃 설정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페이지들의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입구 </a:t>
            </a:r>
            <a:endParaRPr lang="en-US" altLang="ko-KR" dirty="0" smtClean="0"/>
          </a:p>
          <a:p>
            <a:r>
              <a:rPr lang="en-US" altLang="ko-KR" dirty="0" smtClean="0"/>
              <a:t>Globals.css</a:t>
            </a:r>
          </a:p>
          <a:p>
            <a:pPr lvl="1"/>
            <a:r>
              <a:rPr lang="ko-KR" altLang="en-US" dirty="0" smtClean="0"/>
              <a:t>전체 프로젝트에 적용되는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0387" y="1408968"/>
            <a:ext cx="5852243" cy="43704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import './globals.css'</a:t>
            </a:r>
          </a:p>
          <a:p>
            <a:r>
              <a:rPr lang="en-US" altLang="ko-KR" sz="1600" dirty="0"/>
              <a:t>import { Inter } from 'next/font/google'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const</a:t>
            </a:r>
            <a:r>
              <a:rPr lang="en-US" altLang="ko-KR" sz="1600" dirty="0"/>
              <a:t> inter = Inter({ subsets: ['</a:t>
            </a:r>
            <a:r>
              <a:rPr lang="en-US" altLang="ko-KR" sz="1600" dirty="0" err="1"/>
              <a:t>latin</a:t>
            </a:r>
            <a:r>
              <a:rPr lang="en-US" altLang="ko-KR" sz="1600" dirty="0"/>
              <a:t>'] })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export 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metadata = {</a:t>
            </a:r>
          </a:p>
          <a:p>
            <a:r>
              <a:rPr lang="en-US" altLang="ko-KR" sz="1600" dirty="0"/>
              <a:t>  title: 'Create Next App',</a:t>
            </a:r>
          </a:p>
          <a:p>
            <a:r>
              <a:rPr lang="en-US" altLang="ko-KR" sz="1600" dirty="0"/>
              <a:t>  description: 'Generated by create next app',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export default function </a:t>
            </a:r>
            <a:r>
              <a:rPr lang="en-US" altLang="ko-KR" sz="1600" dirty="0" err="1"/>
              <a:t>RootLayout</a:t>
            </a:r>
            <a:r>
              <a:rPr lang="en-US" altLang="ko-KR" sz="1600" dirty="0"/>
              <a:t>({ children }) {</a:t>
            </a:r>
          </a:p>
          <a:p>
            <a:r>
              <a:rPr lang="en-US" altLang="ko-KR" sz="1600" dirty="0"/>
              <a:t>  return (</a:t>
            </a:r>
          </a:p>
          <a:p>
            <a:r>
              <a:rPr lang="en-US" altLang="ko-KR" sz="1600" dirty="0"/>
              <a:t>    &lt;html </a:t>
            </a:r>
            <a:r>
              <a:rPr lang="en-US" altLang="ko-KR" sz="1600" dirty="0" err="1"/>
              <a:t>lang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      &lt;body </a:t>
            </a:r>
            <a:r>
              <a:rPr lang="en-US" altLang="ko-KR" sz="1600" dirty="0" err="1"/>
              <a:t>className</a:t>
            </a:r>
            <a:r>
              <a:rPr lang="en-US" altLang="ko-KR" sz="1600" dirty="0"/>
              <a:t>={</a:t>
            </a:r>
            <a:r>
              <a:rPr lang="en-US" altLang="ko-KR" sz="1600" dirty="0" err="1"/>
              <a:t>inter.className</a:t>
            </a:r>
            <a:r>
              <a:rPr lang="en-US" altLang="ko-KR" sz="1600" dirty="0"/>
              <a:t>}&gt;{children}&lt;/body&gt;</a:t>
            </a:r>
          </a:p>
          <a:p>
            <a:r>
              <a:rPr lang="en-US" altLang="ko-KR" sz="1600" dirty="0"/>
              <a:t>    &lt;/html&gt;</a:t>
            </a:r>
          </a:p>
          <a:p>
            <a:r>
              <a:rPr lang="en-US" altLang="ko-KR" sz="1600" dirty="0"/>
              <a:t>  )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860387" y="1039636"/>
            <a:ext cx="108593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Layout.js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03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 개발 서버 실행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run dev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01" y="1587214"/>
            <a:ext cx="8127720" cy="364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0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 component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소스보기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브라우저는 서버에서 생성한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전송받아</a:t>
            </a:r>
            <a:r>
              <a:rPr lang="ko-KR" altLang="en-US" dirty="0" smtClean="0"/>
              <a:t> 표시함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1901290"/>
            <a:ext cx="9032240" cy="45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8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Next.js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2437" y="1014196"/>
            <a:ext cx="11240193" cy="50188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React vs. Next.js </a:t>
            </a:r>
          </a:p>
          <a:p>
            <a:r>
              <a:rPr lang="en-US" altLang="ko-KR" dirty="0" smtClean="0"/>
              <a:t>2. Next.js </a:t>
            </a:r>
            <a:r>
              <a:rPr lang="ko-KR" altLang="en-US" dirty="0" smtClean="0"/>
              <a:t>소개 </a:t>
            </a:r>
            <a:endParaRPr lang="en-US" altLang="ko-KR" dirty="0" smtClean="0"/>
          </a:p>
          <a:p>
            <a:r>
              <a:rPr lang="en-US" altLang="ko-KR" dirty="0" smtClean="0"/>
              <a:t>3. Next.js </a:t>
            </a:r>
            <a:r>
              <a:rPr lang="ko-KR" altLang="en-US" dirty="0" smtClean="0"/>
              <a:t>프로젝트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0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SSR vs. CSR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Server-side rendering (SSR)</a:t>
            </a:r>
          </a:p>
          <a:p>
            <a:pPr lvl="1"/>
            <a:r>
              <a:rPr lang="en-US" altLang="ko-KR" dirty="0" smtClean="0"/>
              <a:t>Next.js</a:t>
            </a:r>
            <a:r>
              <a:rPr lang="ko-KR" altLang="en-US" dirty="0" smtClean="0"/>
              <a:t>의 모든 컴포넌트는 기본적으로 </a:t>
            </a:r>
            <a:r>
              <a:rPr lang="en-US" altLang="ko-KR" dirty="0" smtClean="0"/>
              <a:t>server </a:t>
            </a:r>
            <a:r>
              <a:rPr lang="en-US" altLang="ko-KR" dirty="0" err="1" smtClean="0"/>
              <a:t>componen</a:t>
            </a:r>
            <a:r>
              <a:rPr lang="ko-KR" altLang="en-US" dirty="0" smtClean="0"/>
              <a:t>임 </a:t>
            </a:r>
            <a:r>
              <a:rPr lang="en-US" altLang="ko-KR" dirty="0" smtClean="0"/>
              <a:t>(SSR)</a:t>
            </a:r>
          </a:p>
          <a:p>
            <a:pPr lvl="1"/>
            <a:r>
              <a:rPr lang="ko-KR" altLang="en-US" dirty="0" smtClean="0"/>
              <a:t>서버에서 생성한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를 브라우저에게 전송 </a:t>
            </a:r>
            <a:endParaRPr lang="en-US" altLang="ko-KR" dirty="0" smtClean="0"/>
          </a:p>
          <a:p>
            <a:r>
              <a:rPr lang="en-US" altLang="ko-KR" dirty="0" smtClean="0"/>
              <a:t>Client-side rendering (CSR)</a:t>
            </a:r>
          </a:p>
          <a:p>
            <a:pPr lvl="1"/>
            <a:r>
              <a:rPr lang="en-US" altLang="ko-KR" dirty="0" smtClean="0"/>
              <a:t>CSR</a:t>
            </a:r>
            <a:r>
              <a:rPr lang="ko-KR" altLang="en-US" dirty="0" smtClean="0"/>
              <a:t>로 활용할 수도 있음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Client component</a:t>
            </a:r>
            <a:r>
              <a:rPr lang="ko-KR" altLang="en-US" dirty="0" smtClean="0"/>
              <a:t>로 활용하려면 </a:t>
            </a:r>
            <a:r>
              <a:rPr lang="en-US" altLang="ko-KR" dirty="0" smtClean="0"/>
              <a:t>‘use client’</a:t>
            </a:r>
            <a:r>
              <a:rPr lang="ko-KR" altLang="en-US" dirty="0" smtClean="0"/>
              <a:t>키워드를 컴포넌트의 </a:t>
            </a:r>
            <a:r>
              <a:rPr lang="ko-KR" altLang="en-US" dirty="0" err="1" smtClean="0"/>
              <a:t>첫줄에</a:t>
            </a:r>
            <a:r>
              <a:rPr lang="ko-KR" altLang="en-US" dirty="0" smtClean="0"/>
              <a:t> 등록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서버는 자바스크립트 파일을 브라우저에 전송하고 브라우저는 이것을 실행하여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생성하여 표시함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818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SSR vs. CSR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nextjs.org/docs/getting-started/react-essentials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17" y="1478280"/>
            <a:ext cx="5501464" cy="5031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1040" y="1940560"/>
            <a:ext cx="4666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SSR</a:t>
            </a:r>
            <a:r>
              <a:rPr lang="ko-KR" altLang="en-US" dirty="0" smtClean="0"/>
              <a:t>을 기본으로 사용하고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브라우저에서 실행되는 기능이 </a:t>
            </a:r>
            <a:r>
              <a:rPr lang="ko-KR" altLang="en-US" dirty="0" err="1" smtClean="0"/>
              <a:t>필요할때만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CSR</a:t>
            </a:r>
            <a:r>
              <a:rPr lang="ko-KR" altLang="en-US" dirty="0" smtClean="0"/>
              <a:t>을 사용함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75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File-based routing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File-based routing</a:t>
            </a:r>
          </a:p>
          <a:p>
            <a:pPr lvl="1"/>
            <a:r>
              <a:rPr lang="en-US" altLang="ko-KR" dirty="0" smtClean="0"/>
              <a:t>/user/page.js</a:t>
            </a:r>
          </a:p>
          <a:p>
            <a:pPr lvl="1"/>
            <a:r>
              <a:rPr lang="en-US" altLang="ko-KR" dirty="0" smtClean="0"/>
              <a:t>/posts/page.js</a:t>
            </a:r>
          </a:p>
          <a:p>
            <a:pPr lvl="1"/>
            <a:r>
              <a:rPr lang="en-US" altLang="ko-KR" dirty="0" smtClean="0"/>
              <a:t>/posts/new/page.js</a:t>
            </a:r>
          </a:p>
          <a:p>
            <a:r>
              <a:rPr lang="en-US" altLang="ko-KR" dirty="0" smtClean="0"/>
              <a:t>Dynamic routing </a:t>
            </a:r>
          </a:p>
          <a:p>
            <a:pPr lvl="1"/>
            <a:r>
              <a:rPr lang="en-US" altLang="ko-KR" dirty="0" smtClean="0"/>
              <a:t>/posts/[</a:t>
            </a:r>
            <a:r>
              <a:rPr lang="en-US" altLang="ko-KR" dirty="0" err="1" smtClean="0"/>
              <a:t>postId</a:t>
            </a:r>
            <a:r>
              <a:rPr lang="en-US" altLang="ko-KR" dirty="0" smtClean="0"/>
              <a:t>]/page.js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08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예약된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Page.js</a:t>
            </a:r>
          </a:p>
          <a:p>
            <a:r>
              <a:rPr lang="en-US" altLang="ko-KR" dirty="0" smtClean="0"/>
              <a:t>Layout.js</a:t>
            </a:r>
          </a:p>
          <a:p>
            <a:r>
              <a:rPr lang="en-US" altLang="ko-KR" dirty="0" smtClean="0"/>
              <a:t>Loading.js</a:t>
            </a:r>
          </a:p>
          <a:p>
            <a:r>
              <a:rPr lang="en-US" altLang="ko-KR" dirty="0" smtClean="0"/>
              <a:t>Error.js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1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Fetching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Server Side Rendering (SSR)</a:t>
            </a:r>
          </a:p>
          <a:p>
            <a:pPr lvl="1"/>
            <a:r>
              <a:rPr lang="ko-KR" altLang="en-US" dirty="0" smtClean="0"/>
              <a:t>클라이언트가 페이지 </a:t>
            </a:r>
            <a:r>
              <a:rPr lang="ko-KR" altLang="en-US" dirty="0" err="1" smtClean="0"/>
              <a:t>요청시마다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서버측에서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새로 받아와서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 페이지를 만들어 보내줌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실시간 데이터 변경을 반영함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서버의 업무가 많음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2. Static Site generation (SSG)</a:t>
            </a:r>
          </a:p>
          <a:p>
            <a:pPr lvl="1"/>
            <a:r>
              <a:rPr lang="ko-KR" altLang="en-US" dirty="0" err="1" smtClean="0"/>
              <a:t>서버측에서</a:t>
            </a:r>
            <a:r>
              <a:rPr lang="ko-KR" altLang="en-US" dirty="0" smtClean="0"/>
              <a:t> 데이터를 받아와서 정적인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생성하여 </a:t>
            </a:r>
            <a:r>
              <a:rPr lang="ko-KR" altLang="en-US" dirty="0" err="1" smtClean="0"/>
              <a:t>웹서비스를</a:t>
            </a:r>
            <a:r>
              <a:rPr lang="ko-KR" altLang="en-US" dirty="0" smtClean="0"/>
              <a:t> 제공함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처음 </a:t>
            </a:r>
            <a:r>
              <a:rPr lang="ko-KR" altLang="en-US" dirty="0" err="1" smtClean="0"/>
              <a:t>실행시의</a:t>
            </a:r>
            <a:r>
              <a:rPr lang="ko-KR" altLang="en-US" dirty="0" smtClean="0"/>
              <a:t> 데이터에 고정됨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한번 정적 컨텐츠를 만든 이후에는 서버의 실시간 업무가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en-US" altLang="ko-KR" dirty="0" smtClean="0"/>
              <a:t>3. Incremental Static Generation(ISG)</a:t>
            </a:r>
          </a:p>
          <a:p>
            <a:pPr lvl="1"/>
            <a:r>
              <a:rPr lang="ko-KR" altLang="en-US" dirty="0" smtClean="0"/>
              <a:t>서버가 일정 시간마다 데이터를 새로 받아와서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다시 생성하여 정적인 </a:t>
            </a:r>
            <a:r>
              <a:rPr lang="ko-KR" altLang="en-US" dirty="0" err="1" smtClean="0"/>
              <a:t>웹서비스를</a:t>
            </a:r>
            <a:r>
              <a:rPr lang="ko-KR" altLang="en-US" dirty="0" smtClean="0"/>
              <a:t> 제공함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실시간 데이터 변경을 반영하지는 못하지만 일정 시간마다 변경되는 데이터를 반영함</a:t>
            </a:r>
            <a:r>
              <a:rPr lang="en-US" altLang="ko-KR" dirty="0" smtClean="0"/>
              <a:t>.  </a:t>
            </a:r>
          </a:p>
          <a:p>
            <a:r>
              <a:rPr lang="en-US" altLang="ko-KR" dirty="0" err="1" smtClean="0"/>
              <a:t>Nextjs</a:t>
            </a:r>
            <a:r>
              <a:rPr lang="ko-KR" altLang="en-US" dirty="0" smtClean="0"/>
              <a:t>는 이러한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방식을 모두 제공함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033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백엔드</a:t>
            </a:r>
            <a:r>
              <a:rPr lang="ko-KR" altLang="en-US" dirty="0" smtClean="0"/>
              <a:t> 서비스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Route.js </a:t>
            </a:r>
            <a:r>
              <a:rPr lang="ko-KR" altLang="en-US" dirty="0" smtClean="0"/>
              <a:t>파일에서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서비스 제공 가능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Page.js : </a:t>
            </a:r>
            <a:r>
              <a:rPr lang="ko-KR" altLang="en-US" dirty="0" err="1" smtClean="0"/>
              <a:t>프런트엔드</a:t>
            </a:r>
            <a:r>
              <a:rPr lang="ko-KR" altLang="en-US" dirty="0" smtClean="0"/>
              <a:t> 기본 예약 파일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Route.js :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기본 예약 파일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폴더에 두가지 예약 파일이 모두 존재하면 충돌 발생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서비스 제공을 위한 별도의 폴더를 생성하여 운영할 필요 </a:t>
            </a:r>
            <a:endParaRPr lang="en-US" altLang="ko-KR" dirty="0" smtClean="0"/>
          </a:p>
          <a:p>
            <a:r>
              <a:rPr lang="en-US" altLang="ko-KR" dirty="0" smtClean="0"/>
              <a:t>App/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 </a:t>
            </a:r>
            <a:r>
              <a:rPr lang="ko-KR" altLang="en-US" dirty="0" smtClean="0"/>
              <a:t>폴더 생성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/route.js</a:t>
            </a:r>
          </a:p>
          <a:p>
            <a:pPr lvl="1"/>
            <a:r>
              <a:rPr lang="en-US" altLang="ko-KR" dirty="0" smtClean="0"/>
              <a:t>App/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/users/route.js </a:t>
            </a:r>
          </a:p>
          <a:p>
            <a:r>
              <a:rPr lang="en-US" altLang="ko-KR" dirty="0" smtClean="0"/>
              <a:t>Method </a:t>
            </a:r>
          </a:p>
          <a:p>
            <a:pPr lvl="1"/>
            <a:r>
              <a:rPr lang="en-US" altLang="ko-KR" dirty="0" smtClean="0"/>
              <a:t>GET, POST, PUT, DELETE, …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861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SEO</a:t>
            </a:r>
            <a:r>
              <a:rPr lang="ko-KR" altLang="en-US" dirty="0" smtClean="0"/>
              <a:t> </a:t>
            </a:r>
            <a:r>
              <a:rPr lang="en-US" altLang="ko-KR" dirty="0" smtClean="0"/>
              <a:t>(search engine optimization)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 metadata </a:t>
            </a:r>
            <a:r>
              <a:rPr lang="ko-KR" altLang="en-US" dirty="0" smtClean="0"/>
              <a:t>생성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Export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metadata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Dynamic metadata </a:t>
            </a:r>
            <a:r>
              <a:rPr lang="ko-KR" altLang="en-US" dirty="0" smtClean="0"/>
              <a:t>생성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Export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 function </a:t>
            </a:r>
            <a:r>
              <a:rPr lang="en-US" altLang="ko-KR" dirty="0" err="1" smtClean="0"/>
              <a:t>generateMetadata</a:t>
            </a:r>
            <a:r>
              <a:rPr lang="en-US" altLang="ko-KR" dirty="0" smtClean="0"/>
              <a:t>()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615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Next.js </a:t>
            </a:r>
            <a:r>
              <a:rPr lang="ko-KR" altLang="en-US" dirty="0" smtClean="0"/>
              <a:t>프로젝트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https://promptopia.vercel.app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새로운 프로젝트 생성 </a:t>
            </a:r>
            <a:endParaRPr lang="en-US" altLang="ko-KR" dirty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npx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create-next-app@latest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프로젝트 폴더 열기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라이브 </a:t>
            </a:r>
            <a:r>
              <a:rPr lang="ko-KR" altLang="en-US" dirty="0" err="1" smtClean="0"/>
              <a:t>개발서버</a:t>
            </a:r>
            <a:r>
              <a:rPr lang="ko-KR" altLang="en-US" dirty="0" smtClean="0"/>
              <a:t> 실행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run dev </a:t>
            </a:r>
          </a:p>
        </p:txBody>
      </p:sp>
    </p:spTree>
    <p:extLst>
      <p:ext uri="{BB962C8B-B14F-4D97-AF65-F5344CB8AC3E}">
        <p14:creationId xmlns:p14="http://schemas.microsoft.com/office/powerpoint/2010/main" val="746509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패키지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 패키지 설치</a:t>
            </a:r>
            <a:endParaRPr lang="en-US" altLang="ko-KR" dirty="0"/>
          </a:p>
          <a:p>
            <a:pPr lvl="1"/>
            <a:r>
              <a:rPr lang="en-US" altLang="ko-KR" dirty="0"/>
              <a:t>&gt;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bcrypt</a:t>
            </a:r>
            <a:r>
              <a:rPr lang="en-US" altLang="ko-KR" dirty="0"/>
              <a:t> </a:t>
            </a:r>
            <a:r>
              <a:rPr lang="en-US" altLang="ko-KR" dirty="0" err="1"/>
              <a:t>mongodb</a:t>
            </a:r>
            <a:r>
              <a:rPr lang="en-US" altLang="ko-KR" dirty="0"/>
              <a:t> mongoose </a:t>
            </a:r>
            <a:r>
              <a:rPr lang="en-US" altLang="ko-KR" dirty="0" smtClean="0"/>
              <a:t>next-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점검 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추가 패키지 소개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Bcrypt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패스워드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해시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Mongodb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Mongoose: </a:t>
            </a:r>
            <a:r>
              <a:rPr lang="ko-KR" altLang="en-US" dirty="0" smtClean="0"/>
              <a:t>웹과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의 연결 기능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Next-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패키지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31200" y="713839"/>
            <a:ext cx="2736711" cy="5847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  "name": "</a:t>
            </a:r>
            <a:r>
              <a:rPr lang="en-US" altLang="ko-KR" sz="1600" dirty="0" err="1"/>
              <a:t>share_prompts</a:t>
            </a:r>
            <a:r>
              <a:rPr lang="en-US" altLang="ko-KR" sz="1600" dirty="0"/>
              <a:t>",</a:t>
            </a:r>
          </a:p>
          <a:p>
            <a:r>
              <a:rPr lang="en-US" altLang="ko-KR" sz="1600" dirty="0"/>
              <a:t>  "version": "0.1.0",</a:t>
            </a:r>
          </a:p>
          <a:p>
            <a:r>
              <a:rPr lang="en-US" altLang="ko-KR" sz="1600" dirty="0"/>
              <a:t>  "private": true,</a:t>
            </a:r>
          </a:p>
          <a:p>
            <a:r>
              <a:rPr lang="en-US" altLang="ko-KR" sz="1600" dirty="0"/>
              <a:t>  "scripts": {</a:t>
            </a:r>
          </a:p>
          <a:p>
            <a:r>
              <a:rPr lang="en-US" altLang="ko-KR" sz="1600" dirty="0"/>
              <a:t>    "dev": "next dev",</a:t>
            </a:r>
          </a:p>
          <a:p>
            <a:r>
              <a:rPr lang="en-US" altLang="ko-KR" sz="1600" dirty="0"/>
              <a:t>    "build": "next build",</a:t>
            </a:r>
          </a:p>
          <a:p>
            <a:r>
              <a:rPr lang="en-US" altLang="ko-KR" sz="1600" dirty="0"/>
              <a:t>    "start": "next start",</a:t>
            </a:r>
          </a:p>
          <a:p>
            <a:r>
              <a:rPr lang="en-US" altLang="ko-KR" sz="1600" dirty="0"/>
              <a:t>    "lint": "next lint"</a:t>
            </a:r>
          </a:p>
          <a:p>
            <a:r>
              <a:rPr lang="en-US" altLang="ko-KR" sz="1600" dirty="0"/>
              <a:t>  },</a:t>
            </a:r>
          </a:p>
          <a:p>
            <a:r>
              <a:rPr lang="en-US" altLang="ko-KR" sz="1600" dirty="0"/>
              <a:t>  "dependencies": {</a:t>
            </a:r>
          </a:p>
          <a:p>
            <a:r>
              <a:rPr lang="en-US" altLang="ko-KR" sz="1600" dirty="0"/>
              <a:t>    "</a:t>
            </a:r>
            <a:r>
              <a:rPr lang="en-US" altLang="ko-KR" sz="1600" dirty="0" err="1"/>
              <a:t>autoprefixer</a:t>
            </a:r>
            <a:r>
              <a:rPr lang="en-US" altLang="ko-KR" sz="1600" dirty="0"/>
              <a:t>": "10.4.14",</a:t>
            </a:r>
          </a:p>
          <a:p>
            <a:r>
              <a:rPr lang="en-US" altLang="ko-KR" sz="1600" dirty="0"/>
              <a:t>    "</a:t>
            </a:r>
            <a:r>
              <a:rPr lang="en-US" altLang="ko-KR" sz="1600" dirty="0" err="1"/>
              <a:t>bcrypt</a:t>
            </a:r>
            <a:r>
              <a:rPr lang="en-US" altLang="ko-KR" sz="1600" dirty="0"/>
              <a:t>": "^5.1.0",</a:t>
            </a:r>
          </a:p>
          <a:p>
            <a:r>
              <a:rPr lang="en-US" altLang="ko-KR" sz="1600" dirty="0"/>
              <a:t>    "</a:t>
            </a:r>
            <a:r>
              <a:rPr lang="en-US" altLang="ko-KR" sz="1600" dirty="0" err="1"/>
              <a:t>mongodb</a:t>
            </a:r>
            <a:r>
              <a:rPr lang="en-US" altLang="ko-KR" sz="1600" dirty="0"/>
              <a:t>": "^5.4.0",</a:t>
            </a:r>
          </a:p>
          <a:p>
            <a:r>
              <a:rPr lang="en-US" altLang="ko-KR" sz="1600" dirty="0"/>
              <a:t>    "mongoose": "^7.1.0",</a:t>
            </a:r>
          </a:p>
          <a:p>
            <a:r>
              <a:rPr lang="en-US" altLang="ko-KR" sz="1600" dirty="0"/>
              <a:t>    "next": "13.4.1",</a:t>
            </a:r>
          </a:p>
          <a:p>
            <a:r>
              <a:rPr lang="en-US" altLang="ko-KR" sz="1600" dirty="0"/>
              <a:t>    "next-</a:t>
            </a:r>
            <a:r>
              <a:rPr lang="en-US" altLang="ko-KR" sz="1600" dirty="0" err="1"/>
              <a:t>auth</a:t>
            </a:r>
            <a:r>
              <a:rPr lang="en-US" altLang="ko-KR" sz="1600" dirty="0"/>
              <a:t>": "^4.22.1",</a:t>
            </a:r>
          </a:p>
          <a:p>
            <a:r>
              <a:rPr lang="en-US" altLang="ko-KR" sz="1600" dirty="0"/>
              <a:t>    "</a:t>
            </a:r>
            <a:r>
              <a:rPr lang="en-US" altLang="ko-KR" sz="1600" dirty="0" err="1"/>
              <a:t>postcss</a:t>
            </a:r>
            <a:r>
              <a:rPr lang="en-US" altLang="ko-KR" sz="1600" dirty="0"/>
              <a:t>": "8.4.23",</a:t>
            </a:r>
          </a:p>
          <a:p>
            <a:r>
              <a:rPr lang="en-US" altLang="ko-KR" sz="1600" dirty="0"/>
              <a:t>    "react": "18.2.0",</a:t>
            </a:r>
          </a:p>
          <a:p>
            <a:r>
              <a:rPr lang="en-US" altLang="ko-KR" sz="1600" dirty="0"/>
              <a:t>    "react-</a:t>
            </a:r>
            <a:r>
              <a:rPr lang="en-US" altLang="ko-KR" sz="1600" dirty="0" err="1"/>
              <a:t>dom</a:t>
            </a:r>
            <a:r>
              <a:rPr lang="en-US" altLang="ko-KR" sz="1600" dirty="0"/>
              <a:t>": "18.2.0",</a:t>
            </a:r>
          </a:p>
          <a:p>
            <a:r>
              <a:rPr lang="en-US" altLang="ko-KR" sz="1600" dirty="0"/>
              <a:t>    "</a:t>
            </a:r>
            <a:r>
              <a:rPr lang="en-US" altLang="ko-KR" sz="1600" dirty="0" err="1"/>
              <a:t>tailwindcss</a:t>
            </a:r>
            <a:r>
              <a:rPr lang="en-US" altLang="ko-KR" sz="1600" dirty="0"/>
              <a:t>": "3.3.2"</a:t>
            </a:r>
          </a:p>
          <a:p>
            <a:r>
              <a:rPr lang="en-US" altLang="ko-KR" sz="1600" dirty="0"/>
              <a:t>  }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74437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폴더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루트 폴더에서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 : </a:t>
            </a:r>
            <a:r>
              <a:rPr lang="ko-KR" altLang="en-US" dirty="0" smtClean="0"/>
              <a:t>내부의 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지우기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: </a:t>
            </a:r>
            <a:r>
              <a:rPr lang="ko-KR" altLang="en-US" dirty="0" smtClean="0"/>
              <a:t>내부의 모든 파일 지우기 </a:t>
            </a:r>
            <a:endParaRPr lang="en-US" altLang="ko-KR" dirty="0" smtClean="0"/>
          </a:p>
          <a:p>
            <a:r>
              <a:rPr lang="ko-KR" altLang="en-US" dirty="0" smtClean="0"/>
              <a:t>루트 폴더에서 새로운 폴더 생성하기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Components : </a:t>
            </a:r>
            <a:r>
              <a:rPr lang="ko-KR" altLang="en-US" dirty="0" smtClean="0"/>
              <a:t>필요한 컴포넌트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Models : 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활용을 위한 모델 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Styles :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 파일 관리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Utils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유틸리티 관리 </a:t>
            </a:r>
            <a:endParaRPr lang="en-US" altLang="ko-KR" dirty="0" smtClean="0"/>
          </a:p>
          <a:p>
            <a:r>
              <a:rPr lang="ko-KR" altLang="en-US" dirty="0" smtClean="0"/>
              <a:t>루트 폴더에서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환경변수의</a:t>
            </a:r>
            <a:r>
              <a:rPr lang="ko-KR" altLang="en-US" dirty="0" smtClean="0"/>
              <a:t> 안전한 관리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2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React</a:t>
            </a:r>
            <a:r>
              <a:rPr lang="ko-KR" altLang="en-US" dirty="0" smtClean="0"/>
              <a:t> </a:t>
            </a:r>
            <a:r>
              <a:rPr lang="en-US" altLang="ko-KR" dirty="0" smtClean="0"/>
              <a:t>vs. Next.js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</a:p>
          <a:p>
            <a:pPr lvl="1"/>
            <a:r>
              <a:rPr lang="en-US" altLang="ko-KR" dirty="0">
                <a:hlinkClick r:id="rId2"/>
              </a:rPr>
              <a:t>https://react.dev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2013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Facebook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react </a:t>
            </a:r>
            <a:r>
              <a:rPr lang="ko-KR" altLang="en-US" dirty="0" smtClean="0"/>
              <a:t>초기 버전 발표 </a:t>
            </a:r>
            <a:endParaRPr lang="en-US" altLang="ko-KR" dirty="0" smtClean="0"/>
          </a:p>
          <a:p>
            <a:pPr lvl="1"/>
            <a:r>
              <a:rPr lang="en-US" altLang="ko-KR" dirty="0"/>
              <a:t>The library for web and native user </a:t>
            </a:r>
            <a:r>
              <a:rPr lang="en-US" altLang="ko-KR" dirty="0" smtClean="0"/>
              <a:t>interfaces</a:t>
            </a:r>
          </a:p>
          <a:p>
            <a:pPr lvl="1"/>
            <a:r>
              <a:rPr lang="en-US" altLang="ko-KR" dirty="0"/>
              <a:t>Create user interfaces from </a:t>
            </a:r>
            <a:r>
              <a:rPr lang="en-US" altLang="ko-KR" dirty="0" smtClean="0"/>
              <a:t>components </a:t>
            </a:r>
          </a:p>
          <a:p>
            <a:pPr lvl="1"/>
            <a:r>
              <a:rPr lang="ko-KR" altLang="en-US" dirty="0" smtClean="0"/>
              <a:t>컴포넌트를 이용한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개발 방법론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688" y="3356886"/>
            <a:ext cx="5406222" cy="26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0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Next.js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React project </a:t>
            </a:r>
            <a:r>
              <a:rPr lang="ko-KR" altLang="en-US" dirty="0" smtClean="0"/>
              <a:t>시작하기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react.dev/learn/start-a-new-react-project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React</a:t>
            </a:r>
            <a:r>
              <a:rPr lang="ko-KR" altLang="en-US" dirty="0" smtClean="0"/>
              <a:t> </a:t>
            </a:r>
            <a:r>
              <a:rPr lang="en-US" altLang="ko-KR" dirty="0" smtClean="0"/>
              <a:t>Framework </a:t>
            </a:r>
            <a:r>
              <a:rPr lang="ko-KR" altLang="en-US" dirty="0" smtClean="0"/>
              <a:t>사용을 권장함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React     &gt; </a:t>
            </a:r>
            <a:r>
              <a:rPr lang="en-US" altLang="ko-KR" dirty="0" err="1" smtClean="0"/>
              <a:t>npx</a:t>
            </a:r>
            <a:r>
              <a:rPr lang="en-US" altLang="ko-KR" dirty="0" smtClean="0"/>
              <a:t> create-react-app (</a:t>
            </a:r>
            <a:r>
              <a:rPr lang="ko-KR" altLang="en-US" dirty="0" smtClean="0"/>
              <a:t>권장하지 않음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Next.js   &gt; </a:t>
            </a:r>
            <a:r>
              <a:rPr lang="en-US" altLang="ko-KR" dirty="0" err="1" smtClean="0"/>
              <a:t>npx</a:t>
            </a:r>
            <a:r>
              <a:rPr lang="en-US" altLang="ko-KR" dirty="0" smtClean="0"/>
              <a:t> create-next-app (</a:t>
            </a:r>
            <a:r>
              <a:rPr lang="ko-KR" altLang="en-US" dirty="0" smtClean="0"/>
              <a:t>권장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Remix    &gt; </a:t>
            </a:r>
            <a:r>
              <a:rPr lang="en-US" altLang="ko-KR" dirty="0" err="1" smtClean="0"/>
              <a:t>npx</a:t>
            </a:r>
            <a:r>
              <a:rPr lang="en-US" altLang="ko-KR" dirty="0" smtClean="0"/>
              <a:t> create-remix </a:t>
            </a:r>
          </a:p>
          <a:p>
            <a:pPr lvl="1"/>
            <a:r>
              <a:rPr lang="en-US" altLang="ko-KR" dirty="0" smtClean="0"/>
              <a:t>Gatsby   &gt; </a:t>
            </a:r>
            <a:r>
              <a:rPr lang="en-US" altLang="ko-KR" dirty="0" err="1" smtClean="0"/>
              <a:t>npx</a:t>
            </a:r>
            <a:r>
              <a:rPr lang="en-US" altLang="ko-KR" dirty="0" smtClean="0"/>
              <a:t> create-</a:t>
            </a:r>
            <a:r>
              <a:rPr lang="en-US" altLang="ko-KR" dirty="0" err="1" smtClean="0"/>
              <a:t>gatsby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Expo 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npx</a:t>
            </a:r>
            <a:r>
              <a:rPr lang="en-US" altLang="ko-KR" dirty="0" smtClean="0"/>
              <a:t> create-expo-app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2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Next.js </a:t>
            </a:r>
          </a:p>
          <a:p>
            <a:pPr lvl="1"/>
            <a:r>
              <a:rPr lang="en-US" altLang="ko-KR" dirty="0">
                <a:hlinkClick r:id="rId2"/>
              </a:rPr>
              <a:t>https://nextjs.org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현재 버전</a:t>
            </a:r>
            <a:r>
              <a:rPr lang="en-US" altLang="ko-KR" dirty="0" smtClean="0"/>
              <a:t>: 13.4.1 </a:t>
            </a:r>
          </a:p>
          <a:p>
            <a:pPr lvl="1"/>
            <a:r>
              <a:rPr lang="en-US" altLang="ko-KR" dirty="0" smtClean="0"/>
              <a:t>The react framework for the web </a:t>
            </a:r>
          </a:p>
          <a:p>
            <a:pPr lvl="1"/>
            <a:r>
              <a:rPr lang="en-US" altLang="ko-KR" dirty="0" smtClean="0"/>
              <a:t>Full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stack web framework </a:t>
            </a:r>
          </a:p>
          <a:p>
            <a:pPr lvl="1"/>
            <a:r>
              <a:rPr lang="en-US" altLang="ko-KR" dirty="0" err="1" smtClean="0"/>
              <a:t>Vercel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개발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://vercel.com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제공 </a:t>
            </a:r>
            <a:endParaRPr lang="en-US" altLang="ko-KR" dirty="0" smtClean="0"/>
          </a:p>
          <a:p>
            <a:r>
              <a:rPr lang="ko-KR" altLang="en-US" dirty="0" smtClean="0"/>
              <a:t>많은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회사들이 </a:t>
            </a:r>
            <a:r>
              <a:rPr lang="en-US" altLang="ko-KR" dirty="0" smtClean="0"/>
              <a:t>next.js</a:t>
            </a:r>
            <a:r>
              <a:rPr lang="ko-KR" altLang="en-US" dirty="0" smtClean="0"/>
              <a:t>를 활용하여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제공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nextjs.org/showcase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54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Next.js </a:t>
            </a:r>
            <a:r>
              <a:rPr lang="ko-KR" altLang="en-US" dirty="0" smtClean="0"/>
              <a:t>기능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다양한 렌더링 기능 </a:t>
            </a:r>
            <a:r>
              <a:rPr lang="en-US" altLang="ko-KR" dirty="0" smtClean="0"/>
              <a:t>- CSR, SSR, SSG, ISR </a:t>
            </a:r>
          </a:p>
          <a:p>
            <a:r>
              <a:rPr lang="en-US" altLang="ko-KR" dirty="0" smtClean="0"/>
              <a:t>2. SEO, </a:t>
            </a:r>
            <a:r>
              <a:rPr lang="ko-KR" altLang="en-US" dirty="0" smtClean="0"/>
              <a:t>검색엔진에의 노출 향상 </a:t>
            </a:r>
            <a:endParaRPr lang="en-US" altLang="ko-KR" dirty="0" smtClean="0"/>
          </a:p>
          <a:p>
            <a:r>
              <a:rPr lang="en-US" altLang="ko-KR" dirty="0" smtClean="0"/>
              <a:t>3. File-based Routing </a:t>
            </a:r>
          </a:p>
          <a:p>
            <a:r>
              <a:rPr lang="en-US" altLang="ko-KR" dirty="0" smtClean="0"/>
              <a:t>4. Full stack framework </a:t>
            </a:r>
          </a:p>
          <a:p>
            <a:r>
              <a:rPr lang="en-US" altLang="ko-KR" dirty="0" smtClean="0"/>
              <a:t>5. Automatic</a:t>
            </a:r>
            <a:r>
              <a:rPr lang="ko-KR" altLang="en-US" dirty="0" smtClean="0"/>
              <a:t> </a:t>
            </a:r>
            <a:r>
              <a:rPr lang="en-US" altLang="ko-KR" dirty="0" smtClean="0"/>
              <a:t>code splitting </a:t>
            </a:r>
          </a:p>
          <a:p>
            <a:r>
              <a:rPr lang="en-US" altLang="ko-KR" dirty="0" smtClean="0"/>
              <a:t>6. React</a:t>
            </a:r>
            <a:r>
              <a:rPr lang="ko-KR" altLang="en-US" dirty="0" smtClean="0"/>
              <a:t>의 모든 기능 사용 가능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많은 작업들을 자동으로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개발시간을 단축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66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6" y="1014196"/>
            <a:ext cx="11218077" cy="501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3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Rendering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16" y="1792802"/>
            <a:ext cx="5058072" cy="29123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1792802"/>
            <a:ext cx="4817497" cy="2912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3404" y="4927600"/>
            <a:ext cx="3084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React</a:t>
            </a:r>
          </a:p>
          <a:p>
            <a:pPr algn="ctr"/>
            <a:r>
              <a:rPr lang="en-US" altLang="ko-KR" dirty="0" smtClean="0"/>
              <a:t>CSR (Client-Side Rendering)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00473" y="5005491"/>
            <a:ext cx="3123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Next.js</a:t>
            </a:r>
          </a:p>
          <a:p>
            <a:pPr algn="ctr"/>
            <a:r>
              <a:rPr lang="en-US" altLang="ko-KR" dirty="0" smtClean="0"/>
              <a:t>SSR (Server-Side Rendering)</a:t>
            </a:r>
          </a:p>
          <a:p>
            <a:pPr algn="ctr"/>
            <a:r>
              <a:rPr lang="en-US" altLang="ko-KR" dirty="0"/>
              <a:t>CSR (Client-Side Rendering)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 vs. SSR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www.datocms-assets.com/18376/1650547463-1647199985-javascript-seo-ssr-ve-cs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7" y="1014195"/>
            <a:ext cx="5521963" cy="389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datocms-assets.com/18376/1650547784-1647199989-javascript-seo-ssr-ve-csr3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346" y="1014196"/>
            <a:ext cx="5458284" cy="389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777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1495</TotalTime>
  <Words>913</Words>
  <Application>Microsoft Office PowerPoint</Application>
  <PresentationFormat>와이드스크린</PresentationFormat>
  <Paragraphs>259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1_Office 테마</vt:lpstr>
      <vt:lpstr>PowerPoint 프레젠테이션</vt:lpstr>
      <vt:lpstr>5. Next.js </vt:lpstr>
      <vt:lpstr>1. React vs. Next.js</vt:lpstr>
      <vt:lpstr>React vs Next.js</vt:lpstr>
      <vt:lpstr>Next.js</vt:lpstr>
      <vt:lpstr>Next.js 기능 요약</vt:lpstr>
      <vt:lpstr>PowerPoint 프레젠테이션</vt:lpstr>
      <vt:lpstr>Rendering</vt:lpstr>
      <vt:lpstr>CSR vs. SSR</vt:lpstr>
      <vt:lpstr>CSR vs. SSR</vt:lpstr>
      <vt:lpstr>SEO (Search Engine Optimization)</vt:lpstr>
      <vt:lpstr>File-based routing </vt:lpstr>
      <vt:lpstr>Full stack framework </vt:lpstr>
      <vt:lpstr>2. Next.js 소개  </vt:lpstr>
      <vt:lpstr>PowerPoint 프레젠테이션</vt:lpstr>
      <vt:lpstr>루트폴더내의 파일들</vt:lpstr>
      <vt:lpstr>app 폴더 내의 파일들</vt:lpstr>
      <vt:lpstr>라이브 개발 서버 실행 </vt:lpstr>
      <vt:lpstr>React server component </vt:lpstr>
      <vt:lpstr>SSR vs. CSR</vt:lpstr>
      <vt:lpstr>SSR vs. CSR</vt:lpstr>
      <vt:lpstr>File-based routing </vt:lpstr>
      <vt:lpstr>예약된 파일명</vt:lpstr>
      <vt:lpstr>Data Fetching </vt:lpstr>
      <vt:lpstr>백엔드 서비스 </vt:lpstr>
      <vt:lpstr>SEO (search engine optimization)</vt:lpstr>
      <vt:lpstr>3. Next.js 프로젝트 </vt:lpstr>
      <vt:lpstr>추가 패키지 설치</vt:lpstr>
      <vt:lpstr>폴더/파일 생성,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웹 개발 시작하기</dc:title>
  <dc:creator>Ko Kyunghee</dc:creator>
  <cp:lastModifiedBy>bclee</cp:lastModifiedBy>
  <cp:revision>92</cp:revision>
  <dcterms:created xsi:type="dcterms:W3CDTF">2020-12-25T14:06:26Z</dcterms:created>
  <dcterms:modified xsi:type="dcterms:W3CDTF">2023-05-10T11:38:31Z</dcterms:modified>
</cp:coreProperties>
</file>