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5c037cf1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c037cf1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 real cost is required for getting the whole trip, we use 1102’s data to measure real cost of </a:t>
            </a:r>
            <a:endParaRPr/>
          </a:p>
          <a:p>
            <a:pPr indent="0" lvl="0" marL="0" rtl="0" algn="l">
              <a:spcBef>
                <a:spcPts val="0"/>
              </a:spcBef>
              <a:spcAft>
                <a:spcPts val="0"/>
              </a:spcAft>
              <a:buNone/>
            </a:pPr>
            <a:r>
              <a:rPr lang="en"/>
              <a:t>We use linear model of sklearn to predict the real cost between each location. The variable will contain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5c037cf15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c037cf15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However, the real cost is required for getting the whole trip, we use 1102’s data to measure real cost of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use linear model of sklearn to predict the real cost between each location. The variable will contain time duration and distance.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a8355b0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8355b0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a8355b0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8355b0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5c037cf1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c037cf1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Mixed integer linear programming , the constrain leaner bound, integer values</a:t>
            </a:r>
            <a:endParaRPr/>
          </a:p>
          <a:p>
            <a:pPr indent="0" lvl="0" marL="0" rtl="0" algn="l">
              <a:spcBef>
                <a:spcPts val="0"/>
              </a:spcBef>
              <a:spcAft>
                <a:spcPts val="0"/>
              </a:spcAft>
              <a:buNone/>
            </a:pPr>
            <a:r>
              <a:rPr lang="en"/>
              <a:t>First session is Vehicle cost with rideshare, Vcr is cost, </a:t>
            </a:r>
            <a:endParaRPr/>
          </a:p>
          <a:p>
            <a:pPr indent="0" lvl="0" marL="0" rtl="0" algn="l">
              <a:spcBef>
                <a:spcPts val="0"/>
              </a:spcBef>
              <a:spcAft>
                <a:spcPts val="0"/>
              </a:spcAft>
              <a:buNone/>
            </a:pPr>
            <a:r>
              <a:rPr lang="en"/>
              <a:t>1- Rideshare discount means the number of the trips will decrease, for instance , if Rs is 0.5 means two passenger in one car, and the total number of trips will become 1 , </a:t>
            </a:r>
            <a:endParaRPr/>
          </a:p>
          <a:p>
            <a:pPr indent="0" lvl="0" marL="0" rtl="0" algn="l">
              <a:spcBef>
                <a:spcPts val="0"/>
              </a:spcBef>
              <a:spcAft>
                <a:spcPts val="0"/>
              </a:spcAft>
              <a:buNone/>
            </a:pPr>
            <a:r>
              <a:rPr lang="en"/>
              <a:t>The second is no rideshare</a:t>
            </a:r>
            <a:endParaRPr/>
          </a:p>
          <a:p>
            <a:pPr indent="0" lvl="0" marL="0" rtl="0" algn="l">
              <a:spcBef>
                <a:spcPts val="0"/>
              </a:spcBef>
              <a:spcAft>
                <a:spcPts val="0"/>
              </a:spcAft>
              <a:buNone/>
            </a:pPr>
            <a:r>
              <a:rPr lang="en"/>
              <a:t>Third part is Satisfaction , distance close to R the rise</a:t>
            </a:r>
            <a:endParaRPr/>
          </a:p>
          <a:p>
            <a:pPr indent="0" lvl="0" marL="0" rtl="0" algn="l">
              <a:spcBef>
                <a:spcPts val="0"/>
              </a:spcBef>
              <a:spcAft>
                <a:spcPts val="0"/>
              </a:spcAft>
              <a:buNone/>
            </a:pPr>
            <a:r>
              <a:rPr lang="en"/>
              <a:t>Final is Detour cost, so R rise the cost rise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5c037cf15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c037cf15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outcome shows ideal Radius, Original Revenue and Total original distance. And after rideshare became 75% less than original total distance.</a:t>
            </a:r>
            <a:endParaRPr/>
          </a:p>
          <a:p>
            <a:pPr indent="0" lvl="0" marL="0" rtl="0" algn="l">
              <a:spcBef>
                <a:spcPts val="0"/>
              </a:spcBef>
              <a:spcAft>
                <a:spcPts val="0"/>
              </a:spcAft>
              <a:buNone/>
            </a:pPr>
            <a:r>
              <a:rPr lang="en"/>
              <a:t>By changing weight, we found </a:t>
            </a:r>
            <a:r>
              <a:rPr lang="en"/>
              <a:t>satisfaction</a:t>
            </a:r>
            <a:r>
              <a:rPr lang="en"/>
              <a:t> cost will affect rideshare a lot.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5c037cf1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c037cf1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5c037cf1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c037cf1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5c037cf15_3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5c037cf15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5c037cf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c037cf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outline of our presentation. Begined with the introduction of Chengdu city, which is research objectives and DiDi company, which is the ridesharing company. And then, followed by our data resources, features of our report, modeling and prediction, and ended with discussion of rideshare and GHG emissions.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5c037cf1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c037cf1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5c037cf1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5c037cf1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5c037cf1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c037cf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5c037cf1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5c037cf1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process graphs. We followed steps by steps to get the optimal solutions. First, we collected the data. And followed by analyzing its features, predicting the models and finally making optimization. We try many times and find the answer we find is not the optimal solutions, We revised our prediction and analyze the featuring again until we find the optimal solutions. So within our works, we try hard on the central part of our process.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5c037cf1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5c037cf1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 collected from the GAIA open dataset. The transport data includes three primary things, namely order, timing and geological coordination location. We mainly use these three things to analyze and predict the traffic patterns within the city of Chengdu.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5c037cf1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5c037cf1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mainly analyze the relationship of the radius of carsharing catchment area, rideshare percentage and systems total cost. So in the first place, we define the two points within the city of Chengdu are hotspots, that is tien-fu Square and the cape of good hope, which both serves large passengers. Then we analyze the feature of distance and duration of this path. But this may subjected to not only distance and duration of the path, but also the satisfactory factor of the passengers who walk longer. When the passengers walk longer to some degree, the system cost would be consrained. That is the optimal radius we want to find where minimum cost 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5c037cf15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c037cf15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these are the two hotspots- Tian-Fu square and the cape of good hope.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Rideshare optimization</a:t>
            </a:r>
            <a:endParaRPr/>
          </a:p>
        </p:txBody>
      </p:sp>
      <p:sp>
        <p:nvSpPr>
          <p:cNvPr id="55" name="Google Shape;55;p13"/>
          <p:cNvSpPr txBox="1"/>
          <p:nvPr>
            <p:ph idx="1" type="subTitle"/>
          </p:nvPr>
        </p:nvSpPr>
        <p:spPr>
          <a:xfrm>
            <a:off x="2775650" y="3717800"/>
            <a:ext cx="64533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Hung Lo, Hans Lu, Chun-Hao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2"/>
          <p:cNvPicPr preferRelativeResize="0"/>
          <p:nvPr/>
        </p:nvPicPr>
        <p:blipFill rotWithShape="1">
          <a:blip r:embed="rId3">
            <a:alphaModFix/>
          </a:blip>
          <a:srcRect b="18614" l="-10308" r="7013" t="7432"/>
          <a:stretch/>
        </p:blipFill>
        <p:spPr>
          <a:xfrm>
            <a:off x="2405283" y="809325"/>
            <a:ext cx="6575244" cy="375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55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Output-prediction</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311699" y="1028455"/>
            <a:ext cx="7144275" cy="5278950"/>
          </a:xfrm>
          <a:prstGeom prst="rect">
            <a:avLst/>
          </a:prstGeom>
          <a:noFill/>
          <a:ln>
            <a:noFill/>
          </a:ln>
        </p:spPr>
      </p:pic>
      <p:pic>
        <p:nvPicPr>
          <p:cNvPr id="131" name="Google Shape;131;p23"/>
          <p:cNvPicPr preferRelativeResize="0"/>
          <p:nvPr/>
        </p:nvPicPr>
        <p:blipFill>
          <a:blip r:embed="rId4">
            <a:alphaModFix/>
          </a:blip>
          <a:stretch>
            <a:fillRect/>
          </a:stretch>
        </p:blipFill>
        <p:spPr>
          <a:xfrm>
            <a:off x="311700" y="947750"/>
            <a:ext cx="5932151" cy="280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1"/>
                                        </p:tgtEl>
                                      </p:cBhvr>
                                    </p:animEffect>
                                    <p:set>
                                      <p:cBhvr>
                                        <p:cTn dur="1" fill="hold">
                                          <p:stCondLst>
                                            <p:cond delay="1000"/>
                                          </p:stCondLst>
                                        </p:cTn>
                                        <p:tgtEl>
                                          <p:spTgt spid="1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Output-prediction</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311699" y="1028455"/>
            <a:ext cx="7144275" cy="527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Output-prediction</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5"/>
          <p:cNvPicPr preferRelativeResize="0"/>
          <p:nvPr/>
        </p:nvPicPr>
        <p:blipFill>
          <a:blip r:embed="rId3">
            <a:alphaModFix/>
          </a:blip>
          <a:stretch>
            <a:fillRect/>
          </a:stretch>
        </p:blipFill>
        <p:spPr>
          <a:xfrm>
            <a:off x="311700" y="947750"/>
            <a:ext cx="5932151" cy="280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51" name="Google Shape;151;p26"/>
          <p:cNvSpPr txBox="1"/>
          <p:nvPr>
            <p:ph idx="1" type="body"/>
          </p:nvPr>
        </p:nvSpPr>
        <p:spPr>
          <a:xfrm>
            <a:off x="311700" y="113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E5059"/>
                </a:solidFill>
                <a:latin typeface="Roboto"/>
                <a:ea typeface="Roboto"/>
                <a:cs typeface="Roboto"/>
                <a:sym typeface="Roboto"/>
              </a:rPr>
              <a:t>  </a:t>
            </a:r>
            <a:endParaRPr>
              <a:solidFill>
                <a:srgbClr val="4E5059"/>
              </a:solidFill>
              <a:latin typeface="Roboto"/>
              <a:ea typeface="Roboto"/>
              <a:cs typeface="Roboto"/>
              <a:sym typeface="Roboto"/>
            </a:endParaRPr>
          </a:p>
          <a:p>
            <a:pPr indent="0" lvl="0" marL="0" rtl="0" algn="l">
              <a:spcBef>
                <a:spcPts val="0"/>
              </a:spcBef>
              <a:spcAft>
                <a:spcPts val="0"/>
              </a:spcAft>
              <a:buNone/>
            </a:pPr>
            <a:r>
              <a:t/>
            </a:r>
            <a:endParaRPr sz="1200">
              <a:solidFill>
                <a:srgbClr val="4E5059"/>
              </a:solidFill>
              <a:latin typeface="Roboto"/>
              <a:ea typeface="Roboto"/>
              <a:cs typeface="Roboto"/>
              <a:sym typeface="Roboto"/>
            </a:endParaRPr>
          </a:p>
          <a:p>
            <a:pPr indent="0" lvl="0" marL="0" rtl="0" algn="l">
              <a:spcBef>
                <a:spcPts val="0"/>
              </a:spcBef>
              <a:spcAft>
                <a:spcPts val="0"/>
              </a:spcAft>
              <a:buNone/>
            </a:pPr>
            <a:r>
              <a:rPr lang="en" sz="1400">
                <a:solidFill>
                  <a:srgbClr val="4E5059"/>
                </a:solidFill>
                <a:latin typeface="Roboto"/>
                <a:ea typeface="Roboto"/>
                <a:cs typeface="Roboto"/>
                <a:sym typeface="Roboto"/>
              </a:rPr>
              <a:t>Constraints:</a:t>
            </a:r>
            <a:endParaRPr sz="1400">
              <a:solidFill>
                <a:srgbClr val="4E5059"/>
              </a:solidFill>
              <a:latin typeface="Roboto"/>
              <a:ea typeface="Roboto"/>
              <a:cs typeface="Roboto"/>
              <a:sym typeface="Roboto"/>
            </a:endParaRPr>
          </a:p>
          <a:p>
            <a:pPr indent="-317500" lvl="0" marL="457200" rtl="0" algn="l">
              <a:spcBef>
                <a:spcPts val="0"/>
              </a:spcBef>
              <a:spcAft>
                <a:spcPts val="0"/>
              </a:spcAft>
              <a:buClr>
                <a:srgbClr val="4E5059"/>
              </a:buClr>
              <a:buSzPts val="1400"/>
              <a:buFont typeface="Roboto"/>
              <a:buAutoNum type="arabicPeriod"/>
            </a:pPr>
            <a:r>
              <a:rPr lang="en" sz="1400">
                <a:solidFill>
                  <a:srgbClr val="4E5059"/>
                </a:solidFill>
                <a:latin typeface="Roboto"/>
                <a:ea typeface="Roboto"/>
                <a:cs typeface="Roboto"/>
                <a:sym typeface="Roboto"/>
              </a:rPr>
              <a:t>A x = b (linear constraints)</a:t>
            </a:r>
            <a:endParaRPr sz="1400">
              <a:solidFill>
                <a:srgbClr val="4E5059"/>
              </a:solidFill>
              <a:latin typeface="Roboto"/>
              <a:ea typeface="Roboto"/>
              <a:cs typeface="Roboto"/>
              <a:sym typeface="Roboto"/>
            </a:endParaRPr>
          </a:p>
          <a:p>
            <a:pPr indent="-317500" lvl="0" marL="457200" rtl="0" algn="l">
              <a:spcBef>
                <a:spcPts val="0"/>
              </a:spcBef>
              <a:spcAft>
                <a:spcPts val="0"/>
              </a:spcAft>
              <a:buClr>
                <a:srgbClr val="4E5059"/>
              </a:buClr>
              <a:buSzPts val="1400"/>
              <a:buFont typeface="Roboto"/>
              <a:buAutoNum type="arabicPeriod"/>
            </a:pPr>
            <a:r>
              <a:rPr lang="en" sz="1400">
                <a:solidFill>
                  <a:srgbClr val="4E5059"/>
                </a:solidFill>
                <a:latin typeface="Roboto"/>
                <a:ea typeface="Roboto"/>
                <a:cs typeface="Roboto"/>
                <a:sym typeface="Roboto"/>
              </a:rPr>
              <a:t>l ≤ x ≤ u (bound constraints)</a:t>
            </a:r>
            <a:endParaRPr sz="1400">
              <a:solidFill>
                <a:srgbClr val="4E5059"/>
              </a:solidFill>
              <a:latin typeface="Roboto"/>
              <a:ea typeface="Roboto"/>
              <a:cs typeface="Roboto"/>
              <a:sym typeface="Roboto"/>
            </a:endParaRPr>
          </a:p>
          <a:p>
            <a:pPr indent="-317500" lvl="0" marL="457200" rtl="0" algn="l">
              <a:spcBef>
                <a:spcPts val="0"/>
              </a:spcBef>
              <a:spcAft>
                <a:spcPts val="0"/>
              </a:spcAft>
              <a:buClr>
                <a:srgbClr val="4E5059"/>
              </a:buClr>
              <a:buSzPts val="1400"/>
              <a:buFont typeface="Roboto"/>
              <a:buAutoNum type="arabicPeriod"/>
            </a:pPr>
            <a:r>
              <a:rPr lang="en" sz="1400">
                <a:solidFill>
                  <a:srgbClr val="4E5059"/>
                </a:solidFill>
                <a:latin typeface="Roboto"/>
                <a:ea typeface="Roboto"/>
                <a:cs typeface="Roboto"/>
                <a:sym typeface="Roboto"/>
              </a:rPr>
              <a:t>some or all xj must take integer values (integrality constraints)</a:t>
            </a:r>
            <a:endParaRPr sz="1400">
              <a:solidFill>
                <a:srgbClr val="4E5059"/>
              </a:solidFill>
              <a:latin typeface="Roboto"/>
              <a:ea typeface="Roboto"/>
              <a:cs typeface="Roboto"/>
              <a:sym typeface="Roboto"/>
            </a:endParaRPr>
          </a:p>
          <a:p>
            <a:pPr indent="0" lvl="0" marL="0" rtl="0" algn="l">
              <a:spcBef>
                <a:spcPts val="0"/>
              </a:spcBef>
              <a:spcAft>
                <a:spcPts val="0"/>
              </a:spcAft>
              <a:buNone/>
            </a:pPr>
            <a:r>
              <a:t/>
            </a:r>
            <a:endParaRPr sz="1400">
              <a:solidFill>
                <a:srgbClr val="4E5059"/>
              </a:solidFill>
              <a:latin typeface="Roboto"/>
              <a:ea typeface="Roboto"/>
              <a:cs typeface="Roboto"/>
              <a:sym typeface="Roboto"/>
            </a:endParaRPr>
          </a:p>
          <a:p>
            <a:pPr indent="0" lvl="0" marL="0" rtl="0" algn="l">
              <a:spcBef>
                <a:spcPts val="0"/>
              </a:spcBef>
              <a:spcAft>
                <a:spcPts val="0"/>
              </a:spcAft>
              <a:buNone/>
            </a:pPr>
            <a:r>
              <a:rPr lang="en" sz="1400">
                <a:solidFill>
                  <a:srgbClr val="4E5059"/>
                </a:solidFill>
                <a:latin typeface="Roboto"/>
                <a:ea typeface="Roboto"/>
                <a:cs typeface="Roboto"/>
                <a:sym typeface="Roboto"/>
              </a:rPr>
              <a:t>Objectives:</a:t>
            </a:r>
            <a:endParaRPr sz="1400">
              <a:solidFill>
                <a:srgbClr val="4E505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E5059"/>
              </a:solidFill>
              <a:latin typeface="Roboto"/>
              <a:ea typeface="Roboto"/>
              <a:cs typeface="Roboto"/>
              <a:sym typeface="Roboto"/>
            </a:endParaRPr>
          </a:p>
          <a:p>
            <a:pPr indent="0" lvl="0" marL="0" rtl="0" algn="l">
              <a:spcBef>
                <a:spcPts val="0"/>
              </a:spcBef>
              <a:spcAft>
                <a:spcPts val="1600"/>
              </a:spcAft>
              <a:buNone/>
            </a:pPr>
            <a:r>
              <a:t/>
            </a:r>
            <a:endParaRPr/>
          </a:p>
        </p:txBody>
      </p:sp>
      <p:pic>
        <p:nvPicPr>
          <p:cNvPr id="152" name="Google Shape;152;p26"/>
          <p:cNvPicPr preferRelativeResize="0"/>
          <p:nvPr/>
        </p:nvPicPr>
        <p:blipFill rotWithShape="1">
          <a:blip r:embed="rId3">
            <a:alphaModFix/>
          </a:blip>
          <a:srcRect b="0" l="1893" r="0" t="10305"/>
          <a:stretch/>
        </p:blipFill>
        <p:spPr>
          <a:xfrm>
            <a:off x="707225" y="3621876"/>
            <a:ext cx="8436775" cy="67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7"/>
          <p:cNvPicPr preferRelativeResize="0"/>
          <p:nvPr/>
        </p:nvPicPr>
        <p:blipFill>
          <a:blip r:embed="rId3">
            <a:alphaModFix/>
          </a:blip>
          <a:stretch>
            <a:fillRect/>
          </a:stretch>
        </p:blipFill>
        <p:spPr>
          <a:xfrm>
            <a:off x="311688" y="1209663"/>
            <a:ext cx="5991225" cy="1362075"/>
          </a:xfrm>
          <a:prstGeom prst="rect">
            <a:avLst/>
          </a:prstGeom>
          <a:noFill/>
          <a:ln>
            <a:noFill/>
          </a:ln>
        </p:spPr>
      </p:pic>
      <p:pic>
        <p:nvPicPr>
          <p:cNvPr id="160" name="Google Shape;160;p27"/>
          <p:cNvPicPr preferRelativeResize="0"/>
          <p:nvPr/>
        </p:nvPicPr>
        <p:blipFill>
          <a:blip r:embed="rId4">
            <a:alphaModFix/>
          </a:blip>
          <a:stretch>
            <a:fillRect/>
          </a:stretch>
        </p:blipFill>
        <p:spPr>
          <a:xfrm>
            <a:off x="7148400" y="1209675"/>
            <a:ext cx="117113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Rideshare is currently very limited</a:t>
            </a:r>
            <a:endParaRPr/>
          </a:p>
          <a:p>
            <a:pPr indent="-317500" lvl="1" marL="914400" rtl="0" algn="l">
              <a:spcBef>
                <a:spcPts val="0"/>
              </a:spcBef>
              <a:spcAft>
                <a:spcPts val="0"/>
              </a:spcAft>
              <a:buSzPts val="1400"/>
              <a:buChar char="○"/>
            </a:pPr>
            <a:r>
              <a:rPr lang="en"/>
              <a:t>20% of Uber trips where UberPool is offered</a:t>
            </a:r>
            <a:endParaRPr/>
          </a:p>
          <a:p>
            <a:pPr indent="-317500" lvl="1" marL="914400" rtl="0" algn="l">
              <a:spcBef>
                <a:spcPts val="0"/>
              </a:spcBef>
              <a:spcAft>
                <a:spcPts val="0"/>
              </a:spcAft>
              <a:buSzPts val="1400"/>
              <a:buChar char="○"/>
            </a:pPr>
            <a:r>
              <a:rPr lang="en"/>
              <a:t>37% of Lyft trips where Lyft Line is offered </a:t>
            </a:r>
            <a:endParaRPr/>
          </a:p>
        </p:txBody>
      </p:sp>
      <p:pic>
        <p:nvPicPr>
          <p:cNvPr id="167" name="Google Shape;167;p28"/>
          <p:cNvPicPr preferRelativeResize="0"/>
          <p:nvPr/>
        </p:nvPicPr>
        <p:blipFill>
          <a:blip r:embed="rId3">
            <a:alphaModFix/>
          </a:blip>
          <a:stretch>
            <a:fillRect/>
          </a:stretch>
        </p:blipFill>
        <p:spPr>
          <a:xfrm>
            <a:off x="1068000" y="2946813"/>
            <a:ext cx="2533051" cy="879875"/>
          </a:xfrm>
          <a:prstGeom prst="rect">
            <a:avLst/>
          </a:prstGeom>
          <a:noFill/>
          <a:ln>
            <a:noFill/>
          </a:ln>
        </p:spPr>
      </p:pic>
      <p:pic>
        <p:nvPicPr>
          <p:cNvPr id="168" name="Google Shape;168;p28"/>
          <p:cNvPicPr preferRelativeResize="0"/>
          <p:nvPr/>
        </p:nvPicPr>
        <p:blipFill>
          <a:blip r:embed="rId4">
            <a:alphaModFix/>
          </a:blip>
          <a:stretch>
            <a:fillRect/>
          </a:stretch>
        </p:blipFill>
        <p:spPr>
          <a:xfrm>
            <a:off x="5615725" y="2861074"/>
            <a:ext cx="1621425" cy="1148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9"/>
          <p:cNvPicPr preferRelativeResize="0"/>
          <p:nvPr/>
        </p:nvPicPr>
        <p:blipFill>
          <a:blip r:embed="rId3">
            <a:alphaModFix/>
          </a:blip>
          <a:stretch>
            <a:fillRect/>
          </a:stretch>
        </p:blipFill>
        <p:spPr>
          <a:xfrm>
            <a:off x="5508650" y="1659613"/>
            <a:ext cx="2914650" cy="3362325"/>
          </a:xfrm>
          <a:prstGeom prst="rect">
            <a:avLst/>
          </a:prstGeom>
          <a:noFill/>
          <a:ln>
            <a:noFill/>
          </a:ln>
        </p:spPr>
      </p:pic>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Greenhouse gas emissions</a:t>
            </a:r>
            <a:endParaRPr/>
          </a:p>
          <a:p>
            <a:pPr indent="-317500" lvl="1" marL="914400" rtl="0" algn="l">
              <a:spcBef>
                <a:spcPts val="0"/>
              </a:spcBef>
              <a:spcAft>
                <a:spcPts val="0"/>
              </a:spcAft>
              <a:buSzPts val="1400"/>
              <a:buChar char="○"/>
            </a:pPr>
            <a:r>
              <a:rPr lang="en"/>
              <a:t>Transportation sector responsible for 29% of American GHG emissions</a:t>
            </a:r>
            <a:endParaRPr/>
          </a:p>
          <a:p>
            <a:pPr indent="-317500" lvl="1" marL="914400" rtl="0" algn="l">
              <a:spcBef>
                <a:spcPts val="0"/>
              </a:spcBef>
              <a:spcAft>
                <a:spcPts val="0"/>
              </a:spcAft>
              <a:buSzPts val="1400"/>
              <a:buChar char="○"/>
            </a:pPr>
            <a:r>
              <a:rPr lang="en"/>
              <a:t>Light vehicles makeup 59% of transportation GHG emissions</a:t>
            </a:r>
            <a:endParaRPr/>
          </a:p>
        </p:txBody>
      </p:sp>
      <p:pic>
        <p:nvPicPr>
          <p:cNvPr id="176" name="Google Shape;176;p29"/>
          <p:cNvPicPr preferRelativeResize="0"/>
          <p:nvPr/>
        </p:nvPicPr>
        <p:blipFill>
          <a:blip r:embed="rId4">
            <a:alphaModFix/>
          </a:blip>
          <a:stretch>
            <a:fillRect/>
          </a:stretch>
        </p:blipFill>
        <p:spPr>
          <a:xfrm>
            <a:off x="963600" y="2124063"/>
            <a:ext cx="2781300" cy="301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918850" y="1115075"/>
            <a:ext cx="33063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pic>
        <p:nvPicPr>
          <p:cNvPr id="182" name="Google Shape;182;p30"/>
          <p:cNvPicPr preferRelativeResize="0"/>
          <p:nvPr/>
        </p:nvPicPr>
        <p:blipFill>
          <a:blip r:embed="rId3">
            <a:alphaModFix/>
          </a:blip>
          <a:stretch>
            <a:fillRect/>
          </a:stretch>
        </p:blipFill>
        <p:spPr>
          <a:xfrm>
            <a:off x="3502850" y="2437225"/>
            <a:ext cx="2138300" cy="21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9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Introduction</a:t>
            </a:r>
            <a:endParaRPr/>
          </a:p>
          <a:p>
            <a:pPr indent="-317500" lvl="1" marL="914400" rtl="0" algn="l">
              <a:spcBef>
                <a:spcPts val="0"/>
              </a:spcBef>
              <a:spcAft>
                <a:spcPts val="0"/>
              </a:spcAft>
              <a:buSzPts val="1400"/>
              <a:buAutoNum type="alphaLcPeriod"/>
            </a:pPr>
            <a:r>
              <a:rPr lang="en"/>
              <a:t>Chengdu</a:t>
            </a:r>
            <a:endParaRPr/>
          </a:p>
          <a:p>
            <a:pPr indent="-317500" lvl="1" marL="914400" rtl="0" algn="l">
              <a:spcBef>
                <a:spcPts val="0"/>
              </a:spcBef>
              <a:spcAft>
                <a:spcPts val="0"/>
              </a:spcAft>
              <a:buSzPts val="1400"/>
              <a:buAutoNum type="alphaLcPeriod"/>
            </a:pPr>
            <a:r>
              <a:rPr lang="en"/>
              <a:t>DiDi</a:t>
            </a:r>
            <a:endParaRPr/>
          </a:p>
          <a:p>
            <a:pPr indent="-342900" lvl="0" marL="457200" rtl="0" algn="l">
              <a:spcBef>
                <a:spcPts val="0"/>
              </a:spcBef>
              <a:spcAft>
                <a:spcPts val="0"/>
              </a:spcAft>
              <a:buSzPts val="1800"/>
              <a:buAutoNum type="arabicPeriod"/>
            </a:pPr>
            <a:r>
              <a:rPr lang="en"/>
              <a:t>Data</a:t>
            </a:r>
            <a:endParaRPr/>
          </a:p>
          <a:p>
            <a:pPr indent="-342900" lvl="0" marL="457200" rtl="0" algn="l">
              <a:spcBef>
                <a:spcPts val="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Model</a:t>
            </a:r>
            <a:endParaRPr/>
          </a:p>
          <a:p>
            <a:pPr indent="-342900" lvl="0" marL="457200" rtl="0" algn="l">
              <a:spcBef>
                <a:spcPts val="0"/>
              </a:spcBef>
              <a:spcAft>
                <a:spcPts val="0"/>
              </a:spcAft>
              <a:buSzPts val="1800"/>
              <a:buAutoNum type="arabicPeriod"/>
            </a:pPr>
            <a:r>
              <a:rPr lang="en"/>
              <a:t>Prediction</a:t>
            </a:r>
            <a:endParaRPr/>
          </a:p>
          <a:p>
            <a:pPr indent="-342900" lvl="0" marL="457200" rtl="0" algn="l">
              <a:spcBef>
                <a:spcPts val="0"/>
              </a:spcBef>
              <a:spcAft>
                <a:spcPts val="0"/>
              </a:spcAft>
              <a:buSzPts val="1800"/>
              <a:buAutoNum type="arabicPeriod"/>
            </a:pPr>
            <a:r>
              <a:rPr lang="en"/>
              <a:t>Discussion</a:t>
            </a:r>
            <a:endParaRPr/>
          </a:p>
          <a:p>
            <a:pPr indent="-317500" lvl="1" marL="914400" rtl="0" algn="l">
              <a:spcBef>
                <a:spcPts val="0"/>
              </a:spcBef>
              <a:spcAft>
                <a:spcPts val="0"/>
              </a:spcAft>
              <a:buSzPts val="1400"/>
              <a:buAutoNum type="alphaLcPeriod"/>
            </a:pPr>
            <a:r>
              <a:rPr lang="en"/>
              <a:t>Rideshare</a:t>
            </a:r>
            <a:endParaRPr/>
          </a:p>
          <a:p>
            <a:pPr indent="-317500" lvl="1" marL="914400" rtl="0" algn="l">
              <a:spcBef>
                <a:spcPts val="0"/>
              </a:spcBef>
              <a:spcAft>
                <a:spcPts val="0"/>
              </a:spcAft>
              <a:buSzPts val="1400"/>
              <a:buAutoNum type="alphaLcPeriod"/>
            </a:pPr>
            <a:r>
              <a:rPr lang="en"/>
              <a:t>GHG emissions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Introduction-Chengdu</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Urban area of 1813 square kilometers</a:t>
            </a:r>
            <a:endParaRPr sz="2400"/>
          </a:p>
          <a:p>
            <a:pPr indent="-381000" lvl="0" marL="457200" rtl="0" algn="l">
              <a:spcBef>
                <a:spcPts val="0"/>
              </a:spcBef>
              <a:spcAft>
                <a:spcPts val="0"/>
              </a:spcAft>
              <a:buSzPts val="2400"/>
              <a:buChar char="●"/>
            </a:pPr>
            <a:r>
              <a:rPr lang="en" sz="2400"/>
              <a:t>Population of 12160000</a:t>
            </a:r>
            <a:endParaRPr sz="2400"/>
          </a:p>
          <a:p>
            <a:pPr indent="-381000" lvl="0" marL="457200" rtl="0" algn="l">
              <a:spcBef>
                <a:spcPts val="0"/>
              </a:spcBef>
              <a:spcAft>
                <a:spcPts val="0"/>
              </a:spcAft>
              <a:buSzPts val="2400"/>
              <a:buChar char="●"/>
            </a:pPr>
            <a:r>
              <a:rPr lang="en" sz="2400"/>
              <a:t>Ring road network</a:t>
            </a:r>
            <a:endParaRPr sz="2400"/>
          </a:p>
          <a:p>
            <a:pPr indent="-381000" lvl="0" marL="457200" rtl="0" algn="l">
              <a:spcBef>
                <a:spcPts val="0"/>
              </a:spcBef>
              <a:spcAft>
                <a:spcPts val="0"/>
              </a:spcAft>
              <a:buSzPts val="2400"/>
              <a:buChar char="●"/>
            </a:pPr>
            <a:r>
              <a:rPr lang="en" sz="2400"/>
              <a:t>32nd worst traffic in the world</a:t>
            </a:r>
            <a:endParaRPr sz="2400"/>
          </a:p>
          <a:p>
            <a:pPr indent="0" lvl="0" marL="0" rt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3015688" y="134100"/>
            <a:ext cx="6065629" cy="474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Introduction-Didi</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Originated in 2012</a:t>
            </a:r>
            <a:endParaRPr/>
          </a:p>
          <a:p>
            <a:pPr indent="-342900" lvl="0" marL="457200" rtl="0" algn="l">
              <a:spcBef>
                <a:spcPts val="0"/>
              </a:spcBef>
              <a:spcAft>
                <a:spcPts val="0"/>
              </a:spcAft>
              <a:buSzPts val="1800"/>
              <a:buChar char="●"/>
            </a:pPr>
            <a:r>
              <a:rPr lang="en"/>
              <a:t>Provides many services</a:t>
            </a:r>
            <a:endParaRPr/>
          </a:p>
          <a:p>
            <a:pPr indent="-317500" lvl="1" marL="914400" rtl="0" algn="l">
              <a:spcBef>
                <a:spcPts val="0"/>
              </a:spcBef>
              <a:spcAft>
                <a:spcPts val="0"/>
              </a:spcAft>
              <a:buSzPts val="1400"/>
              <a:buChar char="○"/>
            </a:pPr>
            <a:r>
              <a:rPr lang="en"/>
              <a:t>DiDi Taxi</a:t>
            </a:r>
            <a:endParaRPr/>
          </a:p>
          <a:p>
            <a:pPr indent="-317500" lvl="1" marL="914400" rtl="0" algn="l">
              <a:spcBef>
                <a:spcPts val="0"/>
              </a:spcBef>
              <a:spcAft>
                <a:spcPts val="0"/>
              </a:spcAft>
              <a:buSzPts val="1400"/>
              <a:buChar char="○"/>
            </a:pPr>
            <a:r>
              <a:rPr lang="en"/>
              <a:t>DiDi Express</a:t>
            </a:r>
            <a:endParaRPr/>
          </a:p>
          <a:p>
            <a:pPr indent="-317500" lvl="1" marL="914400" rtl="0" algn="l">
              <a:spcBef>
                <a:spcPts val="0"/>
              </a:spcBef>
              <a:spcAft>
                <a:spcPts val="0"/>
              </a:spcAft>
              <a:buSzPts val="1400"/>
              <a:buChar char="○"/>
            </a:pPr>
            <a:r>
              <a:rPr lang="en"/>
              <a:t>DiDi Premier</a:t>
            </a:r>
            <a:endParaRPr/>
          </a:p>
          <a:p>
            <a:pPr indent="-317500" lvl="1" marL="914400" rtl="0" algn="l">
              <a:spcBef>
                <a:spcPts val="0"/>
              </a:spcBef>
              <a:spcAft>
                <a:spcPts val="0"/>
              </a:spcAft>
              <a:buSzPts val="1400"/>
              <a:buChar char="○"/>
            </a:pPr>
            <a:r>
              <a:rPr lang="en"/>
              <a:t>DiDi Designated Driving</a:t>
            </a:r>
            <a:endParaRPr/>
          </a:p>
        </p:txBody>
      </p:sp>
      <p:pic>
        <p:nvPicPr>
          <p:cNvPr id="81" name="Google Shape;81;p17"/>
          <p:cNvPicPr preferRelativeResize="0"/>
          <p:nvPr/>
        </p:nvPicPr>
        <p:blipFill>
          <a:blip r:embed="rId3">
            <a:alphaModFix/>
          </a:blip>
          <a:stretch>
            <a:fillRect/>
          </a:stretch>
        </p:blipFill>
        <p:spPr>
          <a:xfrm>
            <a:off x="2700325" y="3269450"/>
            <a:ext cx="3743325"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7" name="Google Shape;87;p18"/>
          <p:cNvSpPr/>
          <p:nvPr/>
        </p:nvSpPr>
        <p:spPr>
          <a:xfrm>
            <a:off x="502300" y="2017050"/>
            <a:ext cx="1580100" cy="14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88" name="Google Shape;88;p18"/>
          <p:cNvSpPr/>
          <p:nvPr/>
        </p:nvSpPr>
        <p:spPr>
          <a:xfrm>
            <a:off x="2644000" y="2017050"/>
            <a:ext cx="1580100" cy="14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Featuring</a:t>
            </a:r>
            <a:endParaRPr/>
          </a:p>
        </p:txBody>
      </p:sp>
      <p:sp>
        <p:nvSpPr>
          <p:cNvPr id="89" name="Google Shape;89;p18"/>
          <p:cNvSpPr/>
          <p:nvPr/>
        </p:nvSpPr>
        <p:spPr>
          <a:xfrm>
            <a:off x="4785700" y="2017050"/>
            <a:ext cx="1580100" cy="14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Prediction</a:t>
            </a:r>
            <a:endParaRPr/>
          </a:p>
        </p:txBody>
      </p:sp>
      <p:sp>
        <p:nvSpPr>
          <p:cNvPr id="90" name="Google Shape;90;p18"/>
          <p:cNvSpPr/>
          <p:nvPr/>
        </p:nvSpPr>
        <p:spPr>
          <a:xfrm>
            <a:off x="2178700" y="2520900"/>
            <a:ext cx="369000" cy="41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4320400" y="2520900"/>
            <a:ext cx="369000" cy="41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7060650" y="2017050"/>
            <a:ext cx="1580100" cy="14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93" name="Google Shape;93;p18"/>
          <p:cNvSpPr/>
          <p:nvPr/>
        </p:nvSpPr>
        <p:spPr>
          <a:xfrm>
            <a:off x="6528725" y="2520900"/>
            <a:ext cx="369000" cy="41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8"/>
          <p:cNvCxnSpPr>
            <a:stCxn id="88" idx="0"/>
            <a:endCxn id="89" idx="0"/>
          </p:cNvCxnSpPr>
          <p:nvPr/>
        </p:nvCxnSpPr>
        <p:spPr>
          <a:xfrm flipH="1" rot="-5400000">
            <a:off x="4504600" y="946500"/>
            <a:ext cx="600" cy="21417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95" name="Google Shape;95;p18"/>
          <p:cNvSpPr txBox="1"/>
          <p:nvPr/>
        </p:nvSpPr>
        <p:spPr>
          <a:xfrm>
            <a:off x="4129600" y="1391913"/>
            <a:ext cx="15801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revision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0"/>
              </a:spcAft>
              <a:buNone/>
            </a:pPr>
            <a:r>
              <a:rPr lang="en"/>
              <a:t>Source</a:t>
            </a:r>
            <a:endParaRPr/>
          </a:p>
          <a:p>
            <a:pPr indent="0" lvl="0" marL="457200" rtl="0" algn="l">
              <a:spcBef>
                <a:spcPts val="1600"/>
              </a:spcBef>
              <a:spcAft>
                <a:spcPts val="0"/>
              </a:spcAft>
              <a:buNone/>
            </a:pPr>
            <a:r>
              <a:rPr lang="en" sz="1400"/>
              <a:t>Transportation Data</a:t>
            </a:r>
            <a:endParaRPr/>
          </a:p>
          <a:p>
            <a:pPr indent="-317500" lvl="1" marL="914400" rtl="0" algn="l">
              <a:spcBef>
                <a:spcPts val="1600"/>
              </a:spcBef>
              <a:spcAft>
                <a:spcPts val="0"/>
              </a:spcAft>
              <a:buSzPts val="1400"/>
              <a:buAutoNum type="alphaLcPeriod"/>
            </a:pPr>
            <a:r>
              <a:rPr lang="en"/>
              <a:t>Order</a:t>
            </a:r>
            <a:endParaRPr/>
          </a:p>
          <a:p>
            <a:pPr indent="-317500" lvl="1" marL="914400" rtl="0" algn="l">
              <a:spcBef>
                <a:spcPts val="0"/>
              </a:spcBef>
              <a:spcAft>
                <a:spcPts val="0"/>
              </a:spcAft>
              <a:buSzPts val="1400"/>
              <a:buAutoNum type="alphaLcPeriod"/>
            </a:pPr>
            <a:r>
              <a:rPr lang="en"/>
              <a:t>Time</a:t>
            </a:r>
            <a:endParaRPr/>
          </a:p>
          <a:p>
            <a:pPr indent="-317500" lvl="1" marL="914400" rtl="0" algn="l">
              <a:spcBef>
                <a:spcPts val="0"/>
              </a:spcBef>
              <a:spcAft>
                <a:spcPts val="0"/>
              </a:spcAft>
              <a:buSzPts val="1400"/>
              <a:buAutoNum type="alphaLcPeriod"/>
            </a:pPr>
            <a:r>
              <a:rPr lang="en"/>
              <a:t>Location</a:t>
            </a:r>
            <a:endParaRPr/>
          </a:p>
        </p:txBody>
      </p:sp>
      <p:pic>
        <p:nvPicPr>
          <p:cNvPr id="102" name="Google Shape;102;p19"/>
          <p:cNvPicPr preferRelativeResize="0"/>
          <p:nvPr/>
        </p:nvPicPr>
        <p:blipFill>
          <a:blip r:embed="rId3">
            <a:alphaModFix/>
          </a:blip>
          <a:stretch>
            <a:fillRect/>
          </a:stretch>
        </p:blipFill>
        <p:spPr>
          <a:xfrm>
            <a:off x="2706525" y="1458175"/>
            <a:ext cx="6010724" cy="2851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09" name="Google Shape;109;p20"/>
          <p:cNvPicPr preferRelativeResize="0"/>
          <p:nvPr/>
        </p:nvPicPr>
        <p:blipFill rotWithShape="1">
          <a:blip r:embed="rId3">
            <a:alphaModFix/>
          </a:blip>
          <a:srcRect b="-2947" l="6822" r="10485" t="6932"/>
          <a:stretch/>
        </p:blipFill>
        <p:spPr>
          <a:xfrm>
            <a:off x="2980775" y="1220575"/>
            <a:ext cx="5916698" cy="386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Hotspot</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3155725" y="0"/>
            <a:ext cx="5988275" cy="497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