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9260800"/>
  <p:notesSz cx="31151513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quitectur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90530" autoAdjust="0"/>
  </p:normalViewPr>
  <p:slideViewPr>
    <p:cSldViewPr>
      <p:cViewPr>
        <p:scale>
          <a:sx n="25" d="100"/>
          <a:sy n="25" d="100"/>
        </p:scale>
        <p:origin x="1051" y="14"/>
      </p:cViewPr>
      <p:guideLst>
        <p:guide orient="horz" pos="9216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E6561B-09C4-426B-9F42-F15749C9B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496925" cy="2617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77602" tIns="238804" rIns="477602" bIns="238804" numCol="1" anchor="t" anchorCtr="0" compatLnSpc="1">
            <a:prstTxWarp prst="textNoShape">
              <a:avLst/>
            </a:prstTxWarp>
          </a:bodyPr>
          <a:lstStyle>
            <a:lvl1pPr defTabSz="4776788" eaLnBrk="1" hangingPunct="1">
              <a:defRPr sz="6100">
                <a:latin typeface="Tiepolo Black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8684950-616B-48D0-9538-61F2FB00C3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654588" y="0"/>
            <a:ext cx="13496925" cy="2617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77602" tIns="238804" rIns="477602" bIns="238804" numCol="1" anchor="t" anchorCtr="0" compatLnSpc="1">
            <a:prstTxWarp prst="textNoShape">
              <a:avLst/>
            </a:prstTxWarp>
          </a:bodyPr>
          <a:lstStyle>
            <a:lvl1pPr algn="r" defTabSz="4776788" eaLnBrk="1" hangingPunct="1">
              <a:defRPr sz="6100">
                <a:latin typeface="Tiepolo Black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DF0BD8F-788B-4C1B-9BC1-FD83CCC33E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9820513"/>
            <a:ext cx="13496925" cy="2617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77602" tIns="238804" rIns="477602" bIns="238804" numCol="1" anchor="b" anchorCtr="0" compatLnSpc="1">
            <a:prstTxWarp prst="textNoShape">
              <a:avLst/>
            </a:prstTxWarp>
          </a:bodyPr>
          <a:lstStyle>
            <a:lvl1pPr defTabSz="4776788" eaLnBrk="1" hangingPunct="1">
              <a:defRPr sz="6100">
                <a:latin typeface="Tiepolo Black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495F069-B9FB-4660-9AB1-C5F4436EE2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654588" y="49820513"/>
            <a:ext cx="13496925" cy="2617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77602" tIns="238804" rIns="477602" bIns="238804" numCol="1" anchor="b" anchorCtr="0" compatLnSpc="1">
            <a:prstTxWarp prst="textNoShape">
              <a:avLst/>
            </a:prstTxWarp>
          </a:bodyPr>
          <a:lstStyle>
            <a:lvl1pPr algn="r" defTabSz="4776788" eaLnBrk="1" hangingPunct="1">
              <a:defRPr sz="6100" smtClean="0">
                <a:latin typeface="Tiepolo Black" pitchFamily="18" charset="0"/>
              </a:defRPr>
            </a:lvl1pPr>
          </a:lstStyle>
          <a:p>
            <a:pPr>
              <a:defRPr/>
            </a:pPr>
            <a:fld id="{24101D5C-2E97-40A4-83C3-07D1D6FC04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47132D-1F25-4E39-87CD-AFD1CEAE1A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3498513" cy="2566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F5545-1B38-4B71-A23F-4B170E00F7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7645063" y="0"/>
            <a:ext cx="13498512" cy="2566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FAB56-74F5-4143-9BD2-6E39347049A0}" type="datetimeFigureOut">
              <a:rPr lang="en-US" altLang="zh-TW"/>
              <a:pPr>
                <a:defRPr/>
              </a:pPr>
              <a:t>12/7/2019</a:t>
            </a:fld>
            <a:endParaRPr lang="en-US" altLang="zh-TW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26EC80B-A778-49F5-B528-8529DF51F5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75200" y="6400800"/>
            <a:ext cx="21601113" cy="17281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66CA071-C225-403C-AE8A-C9B1FB14C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14675" y="24642763"/>
            <a:ext cx="24922163" cy="20162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8FB8A-C787-4F4A-A6E3-F4943CD7A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9413"/>
            <a:ext cx="13498513" cy="2566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89A93-EE94-47D4-A623-FE14302F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7645063" y="48639413"/>
            <a:ext cx="13498512" cy="2566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4721DB-65A9-4455-B01C-42D8C953CA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789488"/>
            <a:ext cx="27432000" cy="101869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588"/>
            <a:ext cx="27432000" cy="70643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9145E9-5EA3-4D0E-9344-4C51A297D1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A6CC23-0B96-43C5-8A95-6F663FDB9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F000EF-7FA6-48B8-BA44-3D26BBC7E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BC6CF-8B0D-449C-B0AB-45F9733FEE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46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9E1A5C-A6C9-4593-A943-E52D21EAC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E93718-DD7D-45F8-BAE3-F0FF7602C4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799329-1715-467B-8BBA-1D5DA10A5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B569-E875-4362-BFB7-E1E11025A4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17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1988" y="2603500"/>
            <a:ext cx="7772400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603500"/>
            <a:ext cx="23166388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E642CF-6640-4FD3-ABFA-4FA62E2FA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55831B-51A4-4921-B9BF-9B7DA74753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2A915E-448C-4BB7-808C-29048CD70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B38A-8029-455B-A038-C452B890EB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66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BAD026-7D69-4811-BBC0-05C54A8D6D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EF9646-360D-478C-B90C-D460DA677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E4E351-1FE9-473E-8173-C5E2611AAB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4FE4-E4A6-4295-889A-2D6A2DB9A2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20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7294563"/>
            <a:ext cx="31546800" cy="121713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9581813"/>
            <a:ext cx="31546800" cy="6400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29D697-1C50-4710-9C00-33B1461E1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C0DDAA-2D6F-4582-94B6-98D7C3F3FD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8F76DB-5665-487A-AF65-BC9C56661D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97C85-1B2C-4BA3-8A2F-8F83A6C9B2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965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8458200"/>
            <a:ext cx="15468600" cy="1755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58200"/>
            <a:ext cx="15470188" cy="1755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CD168F-3697-4DAE-8BD8-3B6A01865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19903-E3C4-4759-BE32-6D5C688BC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B2EF6-9491-404D-B2DA-6FD32E8FA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3B531-2978-456A-A6EA-985C632FEF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0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557338"/>
            <a:ext cx="31546800" cy="565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7172325"/>
            <a:ext cx="15473362" cy="35163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688638"/>
            <a:ext cx="15473362" cy="1572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7172325"/>
            <a:ext cx="15549563" cy="35163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688638"/>
            <a:ext cx="15549563" cy="1572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1E1FEC-7CDD-4F2D-AD83-35F8573F72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6C87957-21DF-4133-92BE-FEC377EE8C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04F41C-0DC4-491D-A7B1-5857A2D83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1913A-747C-4D54-A24F-045E153423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917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EE4CF6-3AC5-4AC8-A239-A654157E0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9510B9-040A-4740-B13C-09AE39DA21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5BA3AD-59D3-49A2-AB01-FB320931A4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3B3D-FD56-410D-90DE-E64D90FCF6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90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4C2471-26E4-466F-8843-D7793FC9BF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EAE9C4-C8E6-4876-BA89-89ABACF7A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2526488-068C-4469-B076-1C7B2F3E2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39E90-2434-49A6-8341-DC192D0C61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857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951038"/>
            <a:ext cx="11796712" cy="68278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4213225"/>
            <a:ext cx="18516600" cy="20794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778875"/>
            <a:ext cx="11796712" cy="16262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34A5B-64D7-486C-8367-6CC6606F4B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7EA7E-9B99-4CD5-9678-7DA938FB19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F3182-F8CB-4A4C-BD8C-0390C8430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ADD18-1DAD-4CA0-81F5-A24D6A4311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901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951038"/>
            <a:ext cx="11796712" cy="68278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4213225"/>
            <a:ext cx="18516600" cy="20794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778875"/>
            <a:ext cx="11796712" cy="16262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F97E0-9E5B-49BC-9C6A-9D33BF0AE0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2C1C4-8BA2-43BF-A938-CAEDE297AB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C2632-2F38-4A54-80E4-CAE2F3E471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4A145-FD93-4474-93F5-B229862BB1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58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F3CC88E-A70B-4FA1-8EDF-99E42B5B1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603500"/>
            <a:ext cx="31091188" cy="487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C68A3B-EE46-40AB-BB83-2F3D6865B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8458200"/>
            <a:ext cx="31091188" cy="17551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46A2D0-513A-4781-BC4F-F7DB34D826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6657300"/>
            <a:ext cx="7620000" cy="195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B64CF7-4536-40A2-87D7-B6F98CEDFD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388" y="26657300"/>
            <a:ext cx="11580812" cy="195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E16EBDB-E744-4B07-8700-8641A4D05C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388" y="26657300"/>
            <a:ext cx="7620000" cy="195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251B110-6657-425A-AE83-736AAA7BED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hyperlink" Target="https://github.com/junyanz/pytorch-CycleGAN-and-pix2pix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Line 12">
            <a:extLst>
              <a:ext uri="{FF2B5EF4-FFF2-40B4-BE49-F238E27FC236}">
                <a16:creationId xmlns:a16="http://schemas.microsoft.com/office/drawing/2014/main" id="{4077E792-187D-492E-8193-563BEB0E9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0"/>
            <a:ext cx="0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1" name="Line 13">
            <a:extLst>
              <a:ext uri="{FF2B5EF4-FFF2-40B4-BE49-F238E27FC236}">
                <a16:creationId xmlns:a16="http://schemas.microsoft.com/office/drawing/2014/main" id="{3A8582C2-4977-4285-9241-EED8CF902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588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2" name="Line 14">
            <a:extLst>
              <a:ext uri="{FF2B5EF4-FFF2-40B4-BE49-F238E27FC236}">
                <a16:creationId xmlns:a16="http://schemas.microsoft.com/office/drawing/2014/main" id="{A59A1EE0-931B-4D48-901A-63267EC4B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0" y="0"/>
            <a:ext cx="0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E371B028-CBC3-4E06-96C6-6F9B64725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0" y="0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23F9BEAB-6783-4385-87DF-A6C817D41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016325"/>
            <a:ext cx="0" cy="2428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99A516C8-C5FC-469C-8A59-872484267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252863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6" name="Line 18">
            <a:extLst>
              <a:ext uri="{FF2B5EF4-FFF2-40B4-BE49-F238E27FC236}">
                <a16:creationId xmlns:a16="http://schemas.microsoft.com/office/drawing/2014/main" id="{9C9ABE39-EC1C-434B-AB63-70D574F53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0" y="29016325"/>
            <a:ext cx="0" cy="2428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2067" name="Line 19">
            <a:extLst>
              <a:ext uri="{FF2B5EF4-FFF2-40B4-BE49-F238E27FC236}">
                <a16:creationId xmlns:a16="http://schemas.microsoft.com/office/drawing/2014/main" id="{E57CDD45-61BE-4CCB-B631-91439315D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0" y="29259213"/>
            <a:ext cx="381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quitectura" charset="0"/>
            </a:endParaRPr>
          </a:p>
        </p:txBody>
      </p:sp>
      <p:sp>
        <p:nvSpPr>
          <p:cNvPr id="45" name="Text Placeholder 69">
            <a:extLst>
              <a:ext uri="{FF2B5EF4-FFF2-40B4-BE49-F238E27FC236}">
                <a16:creationId xmlns:a16="http://schemas.microsoft.com/office/drawing/2014/main" id="{5EDD54F7-69C3-43A3-96F3-05476914B2E7}"/>
              </a:ext>
            </a:extLst>
          </p:cNvPr>
          <p:cNvSpPr>
            <a:spLocks noGrp="1"/>
          </p:cNvSpPr>
          <p:nvPr/>
        </p:nvSpPr>
        <p:spPr>
          <a:xfrm>
            <a:off x="0" y="3048000"/>
            <a:ext cx="36576000" cy="1143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endParaRPr lang="x-none" altLang="x-none" sz="5400">
              <a:solidFill>
                <a:schemeClr val="bg1"/>
              </a:solidFill>
            </a:endParaRPr>
          </a:p>
        </p:txBody>
      </p:sp>
      <p:sp>
        <p:nvSpPr>
          <p:cNvPr id="49" name="Text Placeholder 66">
            <a:extLst>
              <a:ext uri="{FF2B5EF4-FFF2-40B4-BE49-F238E27FC236}">
                <a16:creationId xmlns:a16="http://schemas.microsoft.com/office/drawing/2014/main" id="{F538B156-E9D9-4352-B451-1CD0B4859A64}"/>
              </a:ext>
            </a:extLst>
          </p:cNvPr>
          <p:cNvSpPr>
            <a:spLocks noGrp="1"/>
          </p:cNvSpPr>
          <p:nvPr/>
        </p:nvSpPr>
        <p:spPr>
          <a:xfrm>
            <a:off x="381000" y="4464050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50" name="Text Placeholder 68">
            <a:extLst>
              <a:ext uri="{FF2B5EF4-FFF2-40B4-BE49-F238E27FC236}">
                <a16:creationId xmlns:a16="http://schemas.microsoft.com/office/drawing/2014/main" id="{A0B6643F-E1A2-447C-979F-03B8F2B5E564}"/>
              </a:ext>
            </a:extLst>
          </p:cNvPr>
          <p:cNvSpPr>
            <a:spLocks noGrp="1"/>
          </p:cNvSpPr>
          <p:nvPr/>
        </p:nvSpPr>
        <p:spPr bwMode="ltGray">
          <a:xfrm>
            <a:off x="381000" y="5835650"/>
            <a:ext cx="11449050" cy="40068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A6A6A6"/>
              </a:buClr>
              <a:defRPr/>
            </a:pPr>
            <a:r>
              <a:rPr lang="en-US" altLang="x-none" sz="4400" dirty="0"/>
              <a:t>Compare different GAN to get good performance.</a:t>
            </a:r>
          </a:p>
        </p:txBody>
      </p:sp>
      <p:sp>
        <p:nvSpPr>
          <p:cNvPr id="51" name="Text Placeholder 66">
            <a:extLst>
              <a:ext uri="{FF2B5EF4-FFF2-40B4-BE49-F238E27FC236}">
                <a16:creationId xmlns:a16="http://schemas.microsoft.com/office/drawing/2014/main" id="{8F6A5F49-36DC-4AFC-9BEC-AD0C72EC7C3B}"/>
              </a:ext>
            </a:extLst>
          </p:cNvPr>
          <p:cNvSpPr>
            <a:spLocks noGrp="1"/>
          </p:cNvSpPr>
          <p:nvPr/>
        </p:nvSpPr>
        <p:spPr>
          <a:xfrm>
            <a:off x="381000" y="10537825"/>
            <a:ext cx="11449050" cy="12811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 dirty="0">
                <a:solidFill>
                  <a:schemeClr val="bg1"/>
                </a:solidFill>
              </a:rPr>
              <a:t>Network structure</a:t>
            </a:r>
          </a:p>
        </p:txBody>
      </p:sp>
      <p:sp>
        <p:nvSpPr>
          <p:cNvPr id="52" name="Text Placeholder 68">
            <a:extLst>
              <a:ext uri="{FF2B5EF4-FFF2-40B4-BE49-F238E27FC236}">
                <a16:creationId xmlns:a16="http://schemas.microsoft.com/office/drawing/2014/main" id="{54EB0CF3-360C-42A4-A574-DB23BFD763FD}"/>
              </a:ext>
            </a:extLst>
          </p:cNvPr>
          <p:cNvSpPr>
            <a:spLocks noGrp="1"/>
          </p:cNvSpPr>
          <p:nvPr/>
        </p:nvSpPr>
        <p:spPr bwMode="ltGray">
          <a:xfrm>
            <a:off x="381000" y="11909425"/>
            <a:ext cx="11449050" cy="16532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A6A6A6"/>
              </a:buClr>
              <a:defRPr/>
            </a:pPr>
            <a:endParaRPr lang="en-US" altLang="x-none" sz="4400" dirty="0"/>
          </a:p>
        </p:txBody>
      </p:sp>
      <p:sp>
        <p:nvSpPr>
          <p:cNvPr id="59" name="Text Placeholder 66">
            <a:extLst>
              <a:ext uri="{FF2B5EF4-FFF2-40B4-BE49-F238E27FC236}">
                <a16:creationId xmlns:a16="http://schemas.microsoft.com/office/drawing/2014/main" id="{938CA257-1803-4F70-BE6E-D6FC65614E7F}"/>
              </a:ext>
            </a:extLst>
          </p:cNvPr>
          <p:cNvSpPr>
            <a:spLocks noGrp="1"/>
          </p:cNvSpPr>
          <p:nvPr/>
        </p:nvSpPr>
        <p:spPr>
          <a:xfrm>
            <a:off x="24745950" y="4464050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 dirty="0">
                <a:solidFill>
                  <a:schemeClr val="bg1"/>
                </a:solidFill>
              </a:rPr>
              <a:t>Outcome</a:t>
            </a:r>
          </a:p>
        </p:txBody>
      </p:sp>
      <p:sp>
        <p:nvSpPr>
          <p:cNvPr id="60" name="Text Placeholder 68">
            <a:extLst>
              <a:ext uri="{FF2B5EF4-FFF2-40B4-BE49-F238E27FC236}">
                <a16:creationId xmlns:a16="http://schemas.microsoft.com/office/drawing/2014/main" id="{1B68DDBC-C651-4527-A733-4F683F448A7A}"/>
              </a:ext>
            </a:extLst>
          </p:cNvPr>
          <p:cNvSpPr>
            <a:spLocks noGrp="1"/>
          </p:cNvSpPr>
          <p:nvPr/>
        </p:nvSpPr>
        <p:spPr bwMode="ltGray">
          <a:xfrm>
            <a:off x="24787166" y="5830413"/>
            <a:ext cx="11449050" cy="100393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spcBef>
                <a:spcPts val="1200"/>
              </a:spcBef>
              <a:buClr>
                <a:srgbClr val="A6A6A6"/>
              </a:buClr>
              <a:buNone/>
              <a:defRPr/>
            </a:pPr>
            <a:endParaRPr lang="en-US" altLang="x-none" sz="4400" dirty="0"/>
          </a:p>
        </p:txBody>
      </p:sp>
      <p:sp>
        <p:nvSpPr>
          <p:cNvPr id="61" name="Text Placeholder 66">
            <a:extLst>
              <a:ext uri="{FF2B5EF4-FFF2-40B4-BE49-F238E27FC236}">
                <a16:creationId xmlns:a16="http://schemas.microsoft.com/office/drawing/2014/main" id="{4A0C3979-A347-4157-A551-DA48B998BA7B}"/>
              </a:ext>
            </a:extLst>
          </p:cNvPr>
          <p:cNvSpPr>
            <a:spLocks noGrp="1"/>
          </p:cNvSpPr>
          <p:nvPr/>
        </p:nvSpPr>
        <p:spPr>
          <a:xfrm>
            <a:off x="24745950" y="23790275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2" name="Text Placeholder 68">
            <a:extLst>
              <a:ext uri="{FF2B5EF4-FFF2-40B4-BE49-F238E27FC236}">
                <a16:creationId xmlns:a16="http://schemas.microsoft.com/office/drawing/2014/main" id="{EE736E94-5304-48C0-B34D-B50AA69E5E77}"/>
              </a:ext>
            </a:extLst>
          </p:cNvPr>
          <p:cNvSpPr>
            <a:spLocks noGrp="1"/>
          </p:cNvSpPr>
          <p:nvPr/>
        </p:nvSpPr>
        <p:spPr bwMode="ltGray">
          <a:xfrm>
            <a:off x="24745950" y="25068213"/>
            <a:ext cx="11449050" cy="33734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indent="-5715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71500" indent="-571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pix2pix: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https://github.com/junyanz/pytorch-CycleGAN-and-pix2pix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63" name="Text Placeholder 66">
            <a:extLst>
              <a:ext uri="{FF2B5EF4-FFF2-40B4-BE49-F238E27FC236}">
                <a16:creationId xmlns:a16="http://schemas.microsoft.com/office/drawing/2014/main" id="{D1FA4237-7B97-4840-B085-B02BE003C17C}"/>
              </a:ext>
            </a:extLst>
          </p:cNvPr>
          <p:cNvSpPr>
            <a:spLocks noGrp="1"/>
          </p:cNvSpPr>
          <p:nvPr/>
        </p:nvSpPr>
        <p:spPr>
          <a:xfrm>
            <a:off x="12544425" y="4464050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 dirty="0">
                <a:solidFill>
                  <a:schemeClr val="bg1"/>
                </a:solidFill>
              </a:rPr>
              <a:t>Featuring</a:t>
            </a:r>
          </a:p>
        </p:txBody>
      </p:sp>
      <p:sp>
        <p:nvSpPr>
          <p:cNvPr id="64" name="Text Placeholder 68">
            <a:extLst>
              <a:ext uri="{FF2B5EF4-FFF2-40B4-BE49-F238E27FC236}">
                <a16:creationId xmlns:a16="http://schemas.microsoft.com/office/drawing/2014/main" id="{136E8C20-05F5-4874-9D3A-6D346170067A}"/>
              </a:ext>
            </a:extLst>
          </p:cNvPr>
          <p:cNvSpPr>
            <a:spLocks noGrp="1"/>
          </p:cNvSpPr>
          <p:nvPr/>
        </p:nvSpPr>
        <p:spPr bwMode="ltGray">
          <a:xfrm>
            <a:off x="12379325" y="5991225"/>
            <a:ext cx="11449050" cy="10013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spcBef>
                <a:spcPts val="1200"/>
              </a:spcBef>
              <a:buClr>
                <a:srgbClr val="A6A6A6"/>
              </a:buClr>
              <a:buFontTx/>
              <a:buNone/>
              <a:defRPr/>
            </a:pPr>
            <a:endParaRPr lang="en-US" altLang="x-none" sz="4400" dirty="0"/>
          </a:p>
        </p:txBody>
      </p:sp>
      <p:sp>
        <p:nvSpPr>
          <p:cNvPr id="65" name="Text Placeholder 66">
            <a:extLst>
              <a:ext uri="{FF2B5EF4-FFF2-40B4-BE49-F238E27FC236}">
                <a16:creationId xmlns:a16="http://schemas.microsoft.com/office/drawing/2014/main" id="{2EFC72B2-A98C-4713-BE93-3570E5BE495B}"/>
              </a:ext>
            </a:extLst>
          </p:cNvPr>
          <p:cNvSpPr>
            <a:spLocks noGrp="1"/>
          </p:cNvSpPr>
          <p:nvPr/>
        </p:nvSpPr>
        <p:spPr>
          <a:xfrm>
            <a:off x="12525375" y="16703675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 dirty="0">
                <a:solidFill>
                  <a:schemeClr val="bg1"/>
                </a:solidFill>
              </a:rPr>
              <a:t>Loss function</a:t>
            </a:r>
          </a:p>
        </p:txBody>
      </p:sp>
      <p:sp>
        <p:nvSpPr>
          <p:cNvPr id="66" name="Text Placeholder 68">
            <a:extLst>
              <a:ext uri="{FF2B5EF4-FFF2-40B4-BE49-F238E27FC236}">
                <a16:creationId xmlns:a16="http://schemas.microsoft.com/office/drawing/2014/main" id="{335C6937-AF53-45AB-B701-1B367EE23F14}"/>
              </a:ext>
            </a:extLst>
          </p:cNvPr>
          <p:cNvSpPr>
            <a:spLocks noGrp="1"/>
          </p:cNvSpPr>
          <p:nvPr/>
        </p:nvSpPr>
        <p:spPr bwMode="ltGray">
          <a:xfrm>
            <a:off x="12525375" y="17992725"/>
            <a:ext cx="11449050" cy="10471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A6A6A6"/>
              </a:buClr>
              <a:defRPr/>
            </a:pPr>
            <a:endParaRPr lang="en-US" altLang="x-none" sz="4400" dirty="0"/>
          </a:p>
        </p:txBody>
      </p:sp>
      <p:sp>
        <p:nvSpPr>
          <p:cNvPr id="4119" name="Rectangle 4">
            <a:extLst>
              <a:ext uri="{FF2B5EF4-FFF2-40B4-BE49-F238E27FC236}">
                <a16:creationId xmlns:a16="http://schemas.microsoft.com/office/drawing/2014/main" id="{BFFF2524-2472-475B-BCE3-55DCC2F8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8625"/>
            <a:ext cx="36576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5400">
                <a:solidFill>
                  <a:srgbClr val="BFBFB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Hung Lo, Shengjian Chen | Computer Vision CSE455 Autumn 2019 | University of Washington</a:t>
            </a:r>
          </a:p>
        </p:txBody>
      </p:sp>
      <p:pic>
        <p:nvPicPr>
          <p:cNvPr id="4120" name="Picture 5">
            <a:extLst>
              <a:ext uri="{FF2B5EF4-FFF2-40B4-BE49-F238E27FC236}">
                <a16:creationId xmlns:a16="http://schemas.microsoft.com/office/drawing/2014/main" id="{4C4C72F8-ED54-4357-A7A8-1C51411A1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8" b="28407"/>
          <a:stretch>
            <a:fillRect/>
          </a:stretch>
        </p:blipFill>
        <p:spPr bwMode="auto">
          <a:xfrm>
            <a:off x="23571200" y="0"/>
            <a:ext cx="1300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34FE0A-3A33-4964-B753-D91B0E9C55D3}"/>
              </a:ext>
            </a:extLst>
          </p:cNvPr>
          <p:cNvSpPr/>
          <p:nvPr/>
        </p:nvSpPr>
        <p:spPr>
          <a:xfrm>
            <a:off x="0" y="0"/>
            <a:ext cx="23571200" cy="304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9600" dirty="0">
                <a:solidFill>
                  <a:schemeClr val="bg1"/>
                </a:solidFill>
                <a:latin typeface="+mj-lt"/>
              </a:rPr>
              <a:t>		Dog GAN</a:t>
            </a:r>
          </a:p>
        </p:txBody>
      </p:sp>
      <p:sp>
        <p:nvSpPr>
          <p:cNvPr id="4122" name="文字方塊 4">
            <a:extLst>
              <a:ext uri="{FF2B5EF4-FFF2-40B4-BE49-F238E27FC236}">
                <a16:creationId xmlns:a16="http://schemas.microsoft.com/office/drawing/2014/main" id="{5E4F7A2E-DBF2-466B-ADB2-F85BB777F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1818938"/>
            <a:ext cx="8013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quitectura" pitchFamily="18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quitectura" pitchFamily="18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pix2pix structure: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" name="Text Placeholder 66">
            <a:extLst>
              <a:ext uri="{FF2B5EF4-FFF2-40B4-BE49-F238E27FC236}">
                <a16:creationId xmlns:a16="http://schemas.microsoft.com/office/drawing/2014/main" id="{BD4C1FA2-64FB-4797-A4CB-27F6BCDB312E}"/>
              </a:ext>
            </a:extLst>
          </p:cNvPr>
          <p:cNvSpPr>
            <a:spLocks noGrp="1"/>
          </p:cNvSpPr>
          <p:nvPr/>
        </p:nvSpPr>
        <p:spPr>
          <a:xfrm>
            <a:off x="24745950" y="16713200"/>
            <a:ext cx="11449050" cy="12795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/>
          <a:lstStyle>
            <a:lvl1pPr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6A6A6"/>
              </a:buClr>
              <a:buFontTx/>
              <a:buNone/>
              <a:defRPr/>
            </a:pPr>
            <a:r>
              <a:rPr lang="en-US" altLang="x-none" sz="540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2" name="Text Placeholder 68">
            <a:extLst>
              <a:ext uri="{FF2B5EF4-FFF2-40B4-BE49-F238E27FC236}">
                <a16:creationId xmlns:a16="http://schemas.microsoft.com/office/drawing/2014/main" id="{8A6A2A03-6BF0-4AD9-B38E-D68AB7108EA6}"/>
              </a:ext>
            </a:extLst>
          </p:cNvPr>
          <p:cNvSpPr>
            <a:spLocks noGrp="1"/>
          </p:cNvSpPr>
          <p:nvPr/>
        </p:nvSpPr>
        <p:spPr bwMode="ltGray">
          <a:xfrm>
            <a:off x="24745950" y="18084800"/>
            <a:ext cx="11449050" cy="53403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/>
          <a:lstStyle>
            <a:lvl1pPr marL="571500" indent="-571500" defTabSz="4387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571500" indent="-571500" defTabSz="4387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571500" indent="-5715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defTabSz="4387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defTabSz="4387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4572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9144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1371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18288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spcBef>
                <a:spcPts val="1200"/>
              </a:spcBef>
              <a:buClr>
                <a:srgbClr val="A6A6A6"/>
              </a:buClr>
              <a:buNone/>
              <a:defRPr/>
            </a:pPr>
            <a:endParaRPr lang="en-US" altLang="x-none" sz="4400" dirty="0"/>
          </a:p>
        </p:txBody>
      </p:sp>
      <p:pic>
        <p:nvPicPr>
          <p:cNvPr id="4125" name="圖片 7" descr="一張含有 尋找, 房間, 起居, 時鐘 的圖片&#10;&#10;自動產生的描述">
            <a:extLst>
              <a:ext uri="{FF2B5EF4-FFF2-40B4-BE49-F238E27FC236}">
                <a16:creationId xmlns:a16="http://schemas.microsoft.com/office/drawing/2014/main" id="{A091FB83-1F38-4E6D-A3B0-DDD59092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2869863"/>
            <a:ext cx="10156825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圖片 9" descr="一張含有 狗, 動物, 小, 尋找 的圖片&#10;&#10;自動產生的描述">
            <a:extLst>
              <a:ext uri="{FF2B5EF4-FFF2-40B4-BE49-F238E27FC236}">
                <a16:creationId xmlns:a16="http://schemas.microsoft.com/office/drawing/2014/main" id="{FE941C8F-CF22-418F-83B1-3F2928E4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288" y="7450138"/>
            <a:ext cx="4103687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圖片 11" descr="一張含有 狗, 黑色, 草, 動物 的圖片&#10;&#10;自動產生的描述">
            <a:extLst>
              <a:ext uri="{FF2B5EF4-FFF2-40B4-BE49-F238E27FC236}">
                <a16:creationId xmlns:a16="http://schemas.microsoft.com/office/drawing/2014/main" id="{922E768A-21DB-4F84-A622-8C6840A2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338" y="7450138"/>
            <a:ext cx="4103687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8" name="文字方塊 12">
            <a:extLst>
              <a:ext uri="{FF2B5EF4-FFF2-40B4-BE49-F238E27FC236}">
                <a16:creationId xmlns:a16="http://schemas.microsoft.com/office/drawing/2014/main" id="{D81C098E-14BB-421E-B77B-47A1FFD6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25" y="6646863"/>
            <a:ext cx="1051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quitectura" pitchFamily="18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quitectura" pitchFamily="18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9pPr>
          </a:lstStyle>
          <a:p>
            <a:r>
              <a:rPr lang="en-US" altLang="zh-TW" sz="4000" dirty="0" err="1">
                <a:ea typeface="新細明體" panose="02020500000000000000" pitchFamily="18" charset="-120"/>
              </a:rPr>
              <a:t>hed</a:t>
            </a:r>
            <a:r>
              <a:rPr lang="en-US" altLang="zh-TW" sz="4000" dirty="0">
                <a:ea typeface="新細明體" panose="02020500000000000000" pitchFamily="18" charset="-120"/>
              </a:rPr>
              <a:t>-edge    </a:t>
            </a:r>
            <a:r>
              <a:rPr lang="en-US" altLang="zh-TW" sz="4000" dirty="0" err="1">
                <a:ea typeface="新細明體" panose="02020500000000000000" pitchFamily="18" charset="-120"/>
              </a:rPr>
              <a:t>edge</a:t>
            </a:r>
            <a:r>
              <a:rPr lang="en-US" altLang="zh-TW" sz="4000" dirty="0">
                <a:ea typeface="新細明體" panose="02020500000000000000" pitchFamily="18" charset="-120"/>
              </a:rPr>
              <a:t>       original</a:t>
            </a:r>
            <a:endParaRPr lang="zh-TW" altLang="en-US" sz="4000" dirty="0">
              <a:ea typeface="新細明體" panose="02020500000000000000" pitchFamily="18" charset="-120"/>
            </a:endParaRPr>
          </a:p>
        </p:txBody>
      </p:sp>
      <p:sp>
        <p:nvSpPr>
          <p:cNvPr id="4129" name="文字方塊 13">
            <a:extLst>
              <a:ext uri="{FF2B5EF4-FFF2-40B4-BE49-F238E27FC236}">
                <a16:creationId xmlns:a16="http://schemas.microsoft.com/office/drawing/2014/main" id="{BAC97402-3A7F-4FFA-935E-9BB4EE26D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5400" y="6151563"/>
            <a:ext cx="7553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quitectura" pitchFamily="18" charset="0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quitectura" pitchFamily="18" charset="0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quitectur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quitectura" pitchFamily="18" charset="0"/>
              </a:defRPr>
            </a:lvl9pPr>
          </a:lstStyle>
          <a:p>
            <a:r>
              <a:rPr lang="en-US" altLang="zh-TW" sz="4000" dirty="0">
                <a:ea typeface="新細明體" panose="02020500000000000000" pitchFamily="18" charset="-120"/>
              </a:rPr>
              <a:t>pix2pix</a:t>
            </a:r>
            <a:endParaRPr lang="zh-TW" altLang="en-US" sz="4000" dirty="0">
              <a:ea typeface="新細明體" panose="02020500000000000000" pitchFamily="18" charset="-120"/>
            </a:endParaRPr>
          </a:p>
        </p:txBody>
      </p:sp>
      <p:pic>
        <p:nvPicPr>
          <p:cNvPr id="4130" name="圖片 25" descr="一張含有 狗, 尋找, 直立的, 褐色 的圖片&#10;&#10;自動產生的描述">
            <a:extLst>
              <a:ext uri="{FF2B5EF4-FFF2-40B4-BE49-F238E27FC236}">
                <a16:creationId xmlns:a16="http://schemas.microsoft.com/office/drawing/2014/main" id="{51B89CCD-BD44-4DD5-AC35-207267E0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288" y="9553575"/>
            <a:ext cx="4103687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1" name="圖片 23" descr="一張含有 狗, 直立的, 尋找, 褐色 的圖片&#10;&#10;自動產生的描述">
            <a:extLst>
              <a:ext uri="{FF2B5EF4-FFF2-40B4-BE49-F238E27FC236}">
                <a16:creationId xmlns:a16="http://schemas.microsoft.com/office/drawing/2014/main" id="{7B6EFAD0-04D7-49AB-B3E8-4964A3473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338" y="9555163"/>
            <a:ext cx="4103687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3" name="圖片 32">
            <a:extLst>
              <a:ext uri="{FF2B5EF4-FFF2-40B4-BE49-F238E27FC236}">
                <a16:creationId xmlns:a16="http://schemas.microsoft.com/office/drawing/2014/main" id="{2BD336BD-E5E4-4622-9F52-0A0DC6A0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895" y="5904109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4" name="圖片 34" descr="一張含有 畫畫 的圖片&#10;&#10;自動產生的描述">
            <a:extLst>
              <a:ext uri="{FF2B5EF4-FFF2-40B4-BE49-F238E27FC236}">
                <a16:creationId xmlns:a16="http://schemas.microsoft.com/office/drawing/2014/main" id="{A70E05A4-4ED5-403E-9E35-761D3902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377" y="5904109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 descr="一張含有 室外, 草, 動物, 哺乳類 的圖片&#10;&#10;自動產生的描述">
            <a:extLst>
              <a:ext uri="{FF2B5EF4-FFF2-40B4-BE49-F238E27FC236}">
                <a16:creationId xmlns:a16="http://schemas.microsoft.com/office/drawing/2014/main" id="{D9C39161-2852-4AE8-ABDB-FCED72279F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93572" y="18504890"/>
            <a:ext cx="1080000" cy="1080000"/>
          </a:xfrm>
          <a:prstGeom prst="rect">
            <a:avLst/>
          </a:prstGeom>
        </p:spPr>
      </p:pic>
      <p:pic>
        <p:nvPicPr>
          <p:cNvPr id="12" name="圖片 11" descr="一張含有 動物, 哺乳類, 草, 室外 的圖片&#10;&#10;自動產生的描述">
            <a:extLst>
              <a:ext uri="{FF2B5EF4-FFF2-40B4-BE49-F238E27FC236}">
                <a16:creationId xmlns:a16="http://schemas.microsoft.com/office/drawing/2014/main" id="{9B7CF37D-4119-43CB-A4D9-27FA57410A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517600" y="18504890"/>
            <a:ext cx="1080000" cy="10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264D5D4-5F6A-4FA5-B618-F432AFFAC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41628" y="18504890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132396B-757F-4D1E-A384-BBF16BA31F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652313" y="18046222"/>
            <a:ext cx="5253733" cy="32135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839D36A-9A1F-43E9-9536-C20E9476BF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05425" y="18064480"/>
            <a:ext cx="4970498" cy="3195320"/>
          </a:xfrm>
          <a:prstGeom prst="rect">
            <a:avLst/>
          </a:prstGeom>
        </p:spPr>
      </p:pic>
      <p:pic>
        <p:nvPicPr>
          <p:cNvPr id="33" name="圖片 32" descr="一張含有 坐, 狗, 獅, 泥土 的圖片&#10;&#10;自動產生的描述">
            <a:extLst>
              <a:ext uri="{FF2B5EF4-FFF2-40B4-BE49-F238E27FC236}">
                <a16:creationId xmlns:a16="http://schemas.microsoft.com/office/drawing/2014/main" id="{946CE6F0-513B-448B-899C-18FCF21A9E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656389" y="9786822"/>
            <a:ext cx="1080000" cy="1080000"/>
          </a:xfrm>
          <a:prstGeom prst="rect">
            <a:avLst/>
          </a:prstGeom>
        </p:spPr>
      </p:pic>
      <p:pic>
        <p:nvPicPr>
          <p:cNvPr id="35" name="圖片 34" descr="一張含有 狗 的圖片&#10;&#10;自動產生的描述">
            <a:extLst>
              <a:ext uri="{FF2B5EF4-FFF2-40B4-BE49-F238E27FC236}">
                <a16:creationId xmlns:a16="http://schemas.microsoft.com/office/drawing/2014/main" id="{1639B546-E5FB-4783-8098-F8F1AFC043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53883" y="9786822"/>
            <a:ext cx="1080000" cy="1080000"/>
          </a:xfrm>
          <a:prstGeom prst="rect">
            <a:avLst/>
          </a:prstGeom>
        </p:spPr>
      </p:pic>
      <p:pic>
        <p:nvPicPr>
          <p:cNvPr id="37" name="圖片 36" descr="一張含有 草, 狗, 動物, 室外 的圖片&#10;&#10;自動產生的描述">
            <a:extLst>
              <a:ext uri="{FF2B5EF4-FFF2-40B4-BE49-F238E27FC236}">
                <a16:creationId xmlns:a16="http://schemas.microsoft.com/office/drawing/2014/main" id="{9CA37222-DA92-4180-AB17-B8D0ADFE38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51377" y="9786822"/>
            <a:ext cx="1080000" cy="1080000"/>
          </a:xfrm>
          <a:prstGeom prst="rect">
            <a:avLst/>
          </a:prstGeom>
        </p:spPr>
      </p:pic>
      <p:pic>
        <p:nvPicPr>
          <p:cNvPr id="39" name="圖片 38" descr="一張含有 貓, 動物, 草, 哺乳類 的圖片&#10;&#10;自動產生的描述">
            <a:extLst>
              <a:ext uri="{FF2B5EF4-FFF2-40B4-BE49-F238E27FC236}">
                <a16:creationId xmlns:a16="http://schemas.microsoft.com/office/drawing/2014/main" id="{243966BD-AA3D-478F-8B6C-4D2A304AC2D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061400" y="9786822"/>
            <a:ext cx="1080000" cy="1080000"/>
          </a:xfrm>
          <a:prstGeom prst="rect">
            <a:avLst/>
          </a:prstGeom>
        </p:spPr>
      </p:pic>
      <p:pic>
        <p:nvPicPr>
          <p:cNvPr id="41" name="圖片 40" descr="一張含有 草, 室外, 黑色, 曠野 的圖片&#10;&#10;自動產生的描述">
            <a:extLst>
              <a:ext uri="{FF2B5EF4-FFF2-40B4-BE49-F238E27FC236}">
                <a16:creationId xmlns:a16="http://schemas.microsoft.com/office/drawing/2014/main" id="{E5DDFD79-506A-4C91-9ED7-50279748754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858895" y="9786822"/>
            <a:ext cx="1080000" cy="1080000"/>
          </a:xfrm>
          <a:prstGeom prst="rect">
            <a:avLst/>
          </a:prstGeom>
        </p:spPr>
      </p:pic>
      <p:pic>
        <p:nvPicPr>
          <p:cNvPr id="77" name="圖片 76" descr="一張含有 狗, 坐, 室內, 尋找 的圖片&#10;&#10;自動產生的描述">
            <a:extLst>
              <a:ext uri="{FF2B5EF4-FFF2-40B4-BE49-F238E27FC236}">
                <a16:creationId xmlns:a16="http://schemas.microsoft.com/office/drawing/2014/main" id="{6E258758-3510-4E78-8B73-315D7360439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061400" y="7845465"/>
            <a:ext cx="1080000" cy="1080000"/>
          </a:xfrm>
          <a:prstGeom prst="rect">
            <a:avLst/>
          </a:prstGeom>
        </p:spPr>
      </p:pic>
      <p:pic>
        <p:nvPicPr>
          <p:cNvPr id="79" name="圖片 78" descr="一張含有 尋找, 動物, 狗, 黑色 的圖片&#10;&#10;自動產生的描述">
            <a:extLst>
              <a:ext uri="{FF2B5EF4-FFF2-40B4-BE49-F238E27FC236}">
                <a16:creationId xmlns:a16="http://schemas.microsoft.com/office/drawing/2014/main" id="{2BF9632D-01B9-4859-9C91-D616C7CF8D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858895" y="7845465"/>
            <a:ext cx="1080000" cy="1080000"/>
          </a:xfrm>
          <a:prstGeom prst="rect">
            <a:avLst/>
          </a:prstGeom>
        </p:spPr>
      </p:pic>
      <p:pic>
        <p:nvPicPr>
          <p:cNvPr id="83" name="圖片 82" descr="一張含有 狗, 動物, 褐色, 哺乳類 的圖片&#10;&#10;自動產生的描述">
            <a:extLst>
              <a:ext uri="{FF2B5EF4-FFF2-40B4-BE49-F238E27FC236}">
                <a16:creationId xmlns:a16="http://schemas.microsoft.com/office/drawing/2014/main" id="{326EFF09-CCE9-403C-B204-AEDA8C1D16E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251377" y="7845465"/>
            <a:ext cx="1080000" cy="1080000"/>
          </a:xfrm>
          <a:prstGeom prst="rect">
            <a:avLst/>
          </a:prstGeom>
        </p:spPr>
      </p:pic>
      <p:pic>
        <p:nvPicPr>
          <p:cNvPr id="85" name="圖片 84" descr="一張含有 動物, 坐, 木製的, 桌 的圖片&#10;&#10;自動產生的描述">
            <a:extLst>
              <a:ext uri="{FF2B5EF4-FFF2-40B4-BE49-F238E27FC236}">
                <a16:creationId xmlns:a16="http://schemas.microsoft.com/office/drawing/2014/main" id="{EC51A289-E6E9-4257-88F0-B3C560D0F05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656389" y="7845465"/>
            <a:ext cx="1080000" cy="1080000"/>
          </a:xfrm>
          <a:prstGeom prst="rect">
            <a:avLst/>
          </a:prstGeom>
        </p:spPr>
      </p:pic>
      <p:pic>
        <p:nvPicPr>
          <p:cNvPr id="87" name="圖片 86" descr="一張含有 食物 的圖片&#10;&#10;自動產生的描述">
            <a:extLst>
              <a:ext uri="{FF2B5EF4-FFF2-40B4-BE49-F238E27FC236}">
                <a16:creationId xmlns:a16="http://schemas.microsoft.com/office/drawing/2014/main" id="{C08431EE-5864-4FF7-88A9-D1E27C9EC80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453883" y="7845465"/>
            <a:ext cx="1080000" cy="1080000"/>
          </a:xfrm>
          <a:prstGeom prst="rect">
            <a:avLst/>
          </a:prstGeom>
        </p:spPr>
      </p:pic>
      <p:pic>
        <p:nvPicPr>
          <p:cNvPr id="91" name="圖片 90" descr="一張含有 草, 坐, 汽車, 直立的 的圖片&#10;&#10;自動產生的描述">
            <a:extLst>
              <a:ext uri="{FF2B5EF4-FFF2-40B4-BE49-F238E27FC236}">
                <a16:creationId xmlns:a16="http://schemas.microsoft.com/office/drawing/2014/main" id="{4455BAD1-63A2-44E8-9852-27207AEFEAE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656389" y="5904109"/>
            <a:ext cx="1080000" cy="1080000"/>
          </a:xfrm>
          <a:prstGeom prst="rect">
            <a:avLst/>
          </a:prstGeom>
        </p:spPr>
      </p:pic>
      <p:pic>
        <p:nvPicPr>
          <p:cNvPr id="93" name="圖片 92">
            <a:extLst>
              <a:ext uri="{FF2B5EF4-FFF2-40B4-BE49-F238E27FC236}">
                <a16:creationId xmlns:a16="http://schemas.microsoft.com/office/drawing/2014/main" id="{CA143F30-47EA-45C2-93F4-C294C6B2493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0453883" y="5904109"/>
            <a:ext cx="1080000" cy="1080000"/>
          </a:xfrm>
          <a:prstGeom prst="rect">
            <a:avLst/>
          </a:prstGeom>
        </p:spPr>
      </p:pic>
      <p:pic>
        <p:nvPicPr>
          <p:cNvPr id="97" name="圖片 96" descr="一張含有 動物, 貓, 坐, 褐色 的圖片&#10;&#10;自動產生的描述">
            <a:extLst>
              <a:ext uri="{FF2B5EF4-FFF2-40B4-BE49-F238E27FC236}">
                <a16:creationId xmlns:a16="http://schemas.microsoft.com/office/drawing/2014/main" id="{DA548612-FC58-4891-B824-CC95589D6D5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061400" y="5904109"/>
            <a:ext cx="1080000" cy="1080000"/>
          </a:xfrm>
          <a:prstGeom prst="rect">
            <a:avLst/>
          </a:prstGeom>
        </p:spPr>
      </p:pic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7C0489B-8844-4F9E-98A0-D6B544B55B5F}"/>
              </a:ext>
            </a:extLst>
          </p:cNvPr>
          <p:cNvSpPr txBox="1"/>
          <p:nvPr/>
        </p:nvSpPr>
        <p:spPr>
          <a:xfrm>
            <a:off x="24787166" y="5830413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Customize input</a:t>
            </a:r>
            <a:endParaRPr lang="zh-TW" altLang="en-US" sz="4000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0ABD340D-8E22-4D14-B905-87301AA00ED1}"/>
              </a:ext>
            </a:extLst>
          </p:cNvPr>
          <p:cNvSpPr txBox="1"/>
          <p:nvPr/>
        </p:nvSpPr>
        <p:spPr>
          <a:xfrm>
            <a:off x="24787166" y="9632833"/>
            <a:ext cx="66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whole body</a:t>
            </a:r>
            <a:endParaRPr lang="zh-TW" altLang="en-US" sz="40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6742E92-E0B5-4178-A920-D5A4A0EC950A}"/>
              </a:ext>
            </a:extLst>
          </p:cNvPr>
          <p:cNvSpPr txBox="1"/>
          <p:nvPr/>
        </p:nvSpPr>
        <p:spPr>
          <a:xfrm>
            <a:off x="24787166" y="7731623"/>
            <a:ext cx="683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Face</a:t>
            </a:r>
            <a:endParaRPr lang="zh-TW" altLang="en-US" sz="4000" dirty="0"/>
          </a:p>
        </p:txBody>
      </p:sp>
      <p:pic>
        <p:nvPicPr>
          <p:cNvPr id="109" name="圖片 108" descr="一張含有 草, 狗, 紅色, 小 的圖片&#10;&#10;自動產生的描述">
            <a:extLst>
              <a:ext uri="{FF2B5EF4-FFF2-40B4-BE49-F238E27FC236}">
                <a16:creationId xmlns:a16="http://schemas.microsoft.com/office/drawing/2014/main" id="{91F4D51B-528A-4476-A02F-F7A3A4D080C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520670" y="18486052"/>
            <a:ext cx="1080000" cy="1080000"/>
          </a:xfrm>
          <a:prstGeom prst="rect">
            <a:avLst/>
          </a:prstGeom>
        </p:spPr>
      </p:pic>
      <p:pic>
        <p:nvPicPr>
          <p:cNvPr id="111" name="圖片 110" descr="一張含有 狗, 草, 室外, 飛盤 的圖片&#10;&#10;自動產生的描述">
            <a:extLst>
              <a:ext uri="{FF2B5EF4-FFF2-40B4-BE49-F238E27FC236}">
                <a16:creationId xmlns:a16="http://schemas.microsoft.com/office/drawing/2014/main" id="{6D0F9EC5-337D-4739-AA53-EBB4360A585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044698" y="18486052"/>
            <a:ext cx="1080000" cy="1080000"/>
          </a:xfrm>
          <a:prstGeom prst="rect">
            <a:avLst/>
          </a:prstGeom>
        </p:spPr>
      </p:pic>
      <p:pic>
        <p:nvPicPr>
          <p:cNvPr id="113" name="圖片 112" descr="一張含有 草, 室外, 狗, 動物 的圖片&#10;&#10;自動產生的描述">
            <a:extLst>
              <a:ext uri="{FF2B5EF4-FFF2-40B4-BE49-F238E27FC236}">
                <a16:creationId xmlns:a16="http://schemas.microsoft.com/office/drawing/2014/main" id="{55926D07-694F-41D2-B4F0-58EA7BFEBE6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2996640" y="18486052"/>
            <a:ext cx="1080000" cy="1080000"/>
          </a:xfrm>
          <a:prstGeom prst="rect">
            <a:avLst/>
          </a:prstGeom>
        </p:spPr>
      </p:pic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F4916BAF-511D-401A-8B1B-117A874F828E}"/>
              </a:ext>
            </a:extLst>
          </p:cNvPr>
          <p:cNvSpPr txBox="1"/>
          <p:nvPr/>
        </p:nvSpPr>
        <p:spPr>
          <a:xfrm>
            <a:off x="24922234" y="17863795"/>
            <a:ext cx="818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Lack detail                        </a:t>
            </a:r>
            <a:r>
              <a:rPr lang="en-US" altLang="zh-TW" sz="4000"/>
              <a:t>Lack boundary</a:t>
            </a:r>
            <a:endParaRPr lang="zh-TW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63</Words>
  <Application>Microsoft Office PowerPoint</Application>
  <PresentationFormat>自訂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Arquitectura</vt:lpstr>
      <vt:lpstr>Arial</vt:lpstr>
      <vt:lpstr>Times New Roman</vt:lpstr>
      <vt:lpstr>Calibri</vt:lpstr>
      <vt:lpstr>新細明體</vt:lpstr>
      <vt:lpstr>Tiepolo Black</vt:lpstr>
      <vt:lpstr>Default Design</vt:lpstr>
      <vt:lpstr>PowerPoint 簡報</vt:lpstr>
    </vt:vector>
  </TitlesOfParts>
  <Company>cse dept. 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dougz</dc:creator>
  <cp:lastModifiedBy>弘 羅</cp:lastModifiedBy>
  <cp:revision>31</cp:revision>
  <dcterms:created xsi:type="dcterms:W3CDTF">2000-02-07T17:35:53Z</dcterms:created>
  <dcterms:modified xsi:type="dcterms:W3CDTF">2019-12-08T10:41:11Z</dcterms:modified>
</cp:coreProperties>
</file>