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Century Gothic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iGUcQt5qCnmvsSZtLJGodSofTv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CenturyGothic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bold.fntdata"/><Relationship Id="rId12" Type="http://schemas.openxmlformats.org/officeDocument/2006/relationships/slide" Target="slides/slide8.xml"/><Relationship Id="rId34" Type="http://schemas.openxmlformats.org/officeDocument/2006/relationships/font" Target="fonts/Robot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-italic.fntdata"/><Relationship Id="rId17" Type="http://schemas.openxmlformats.org/officeDocument/2006/relationships/slide" Target="slides/slide13.xml"/><Relationship Id="rId39" Type="http://schemas.openxmlformats.org/officeDocument/2006/relationships/font" Target="fonts/CenturyGothic-bold.fntdata"/><Relationship Id="rId16" Type="http://schemas.openxmlformats.org/officeDocument/2006/relationships/slide" Target="slides/slide12.xml"/><Relationship Id="rId38" Type="http://schemas.openxmlformats.org/officeDocument/2006/relationships/font" Target="fonts/CenturyGothic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5bbbe9bcf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a5bbbe9bcf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5bbbe9bcf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a5bbbe9bcf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588ee4da6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588ee4da6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a588ee4da6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5bd2caee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5bd2caee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regular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ga5bd2caee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5bd2caee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5bd2caee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a5bd2caee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5bd2caee3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5bd2caee3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regular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bold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Arial italic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ga5bd2caee3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5bd2caee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a5bd2caee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a5bd2caee3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5bd2caee3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5bd2caee3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transforms.RandomHorizontalFlip(),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transforms.RandomRotation((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transforms.Resize((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transforms.ToTensor(),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transforms.Normalize([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0.485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0.456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0.406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[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0.229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0.224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0.225</a:t>
            </a:r>
            <a:r>
              <a:rPr lang="en-US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a5bd2caee3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5bbbe9bc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5bbbe9bc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set from 30000 on four font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(7500 per font)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pretrained model with 1000 </a:t>
            </a:r>
            <a:endParaRPr/>
          </a:p>
        </p:txBody>
      </p:sp>
      <p:sp>
        <p:nvSpPr>
          <p:cNvPr id="271" name="Google Shape;271;ga5bbbe9bcf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0a32cd67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0a32cd6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b0a32cd67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0a32cd67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0a32cd67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b0a32cd67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588ee4da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a588ee4da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5bbbe9bc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5bbbe9bc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a5bbbe9bcf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5bbbe9bcf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5bbbe9bcf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 every family need to 5000 sample for each font</a:t>
            </a:r>
            <a:endParaRPr/>
          </a:p>
        </p:txBody>
      </p:sp>
      <p:sp>
        <p:nvSpPr>
          <p:cNvPr id="310" name="Google Shape;310;ga5bbbe9bcf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588ee4da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a588ee4da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a588ee4da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Background knowledge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Dataset generation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Deep learning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Experiment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Future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92929"/>
              </a:solidFill>
              <a:highlight>
                <a:schemeClr val="lt1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028F"/>
            </a:gs>
            <a:gs pos="52000">
              <a:srgbClr val="790E9C"/>
            </a:gs>
            <a:gs pos="82000">
              <a:srgbClr val="70119F"/>
            </a:gs>
            <a:gs pos="100000">
              <a:srgbClr val="6017A4"/>
            </a:gs>
          </a:gsLst>
          <a:lin ang="27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jp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2186600" y="1526900"/>
            <a:ext cx="7818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 sz="5333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 classification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2884433"/>
            <a:ext cx="11987600" cy="3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585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Computer Vision Project for OCR dataset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09585" marR="0" rtl="0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09585" marR="0" rtl="0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Hung Lo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487318" y="30472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</a:t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 </a:t>
            </a: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688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MobileNetV3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206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●"/>
            </a:pPr>
            <a:r>
              <a:rPr lang="en-US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EfficientNet</a:t>
            </a:r>
            <a:r>
              <a:rPr lang="en-US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>
              <a:solidFill>
                <a:srgbClr val="99999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523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Environment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0958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0958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Nvidia Tesla T4 and P100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0958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RAM double than normal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863" y="2374750"/>
            <a:ext cx="4770276" cy="21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processing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1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char </a:t>
            </a:r>
            <a:r>
              <a:rPr lang="en-US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word</a:t>
            </a:r>
            <a:endParaRPr>
              <a:solidFill>
                <a:srgbClr val="999999"/>
              </a:solidFill>
            </a:endParaRPr>
          </a:p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White to color background</a:t>
            </a:r>
            <a:endParaRPr/>
          </a:p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 font types</a:t>
            </a:r>
            <a:r>
              <a:rPr lang="en-US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Large font types</a:t>
            </a:r>
            <a:endParaRPr>
              <a:solidFill>
                <a:srgbClr val="999999"/>
              </a:solidFill>
            </a:endParaRPr>
          </a:p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800"/>
              <a:buChar char="●"/>
            </a:pPr>
            <a:r>
              <a:rPr lang="en-US">
                <a:solidFill>
                  <a:srgbClr val="9999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Fuzz background( blur/ noise)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/>
          <p:nvPr/>
        </p:nvSpPr>
        <p:spPr>
          <a:xfrm>
            <a:off x="7594600" y="1768833"/>
            <a:ext cx="927000" cy="1850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bbbe9bcf_0_5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History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ga5bbbe9bcf_0_5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winfont word with fuzz background(too difficult)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Single char with ArialFamily(4 diff. font)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Trial on Small/Large version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523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br>
              <a:rPr b="0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9" name="Google Shape;199;ga5bbbe9bcf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5bbbe9bcf_0_6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Milestone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a5bbbe9bcf_0_62"/>
          <p:cNvSpPr txBox="1"/>
          <p:nvPr>
            <p:ph idx="1" type="body"/>
          </p:nvPr>
        </p:nvSpPr>
        <p:spPr>
          <a:xfrm>
            <a:off x="415600" y="1536629"/>
            <a:ext cx="11360700" cy="20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i="0" lang="en-US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Black char against white background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i="0" lang="en-US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Black </a:t>
            </a: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 </a:t>
            </a:r>
            <a:r>
              <a:rPr i="0" lang="en-US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against</a:t>
            </a: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color </a:t>
            </a:r>
            <a:r>
              <a:rPr i="0" lang="en-US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background</a:t>
            </a:r>
            <a:endParaRPr>
              <a:solidFill>
                <a:srgbClr val="FFFFFF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Dark char </a:t>
            </a:r>
            <a:r>
              <a:rPr i="0" lang="en-US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against color background</a:t>
            </a:r>
            <a:r>
              <a:rPr i="0" lang="en-US" u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0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6" name="Google Shape;206;ga5bbbe9bcf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588ee4da6_0_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 training/test dataset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a588ee4da6_0_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Upper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AutoNum type="arabicPeriod"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augmentation(only on training dataset)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5bd2caee3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0" name="Google Shape;220;ga5bd2caee3_1_0"/>
          <p:cNvGrpSpPr/>
          <p:nvPr/>
        </p:nvGrpSpPr>
        <p:grpSpPr>
          <a:xfrm>
            <a:off x="1395922" y="2633092"/>
            <a:ext cx="9400055" cy="2196532"/>
            <a:chOff x="1008500" y="3382891"/>
            <a:chExt cx="8709400" cy="1729825"/>
          </a:xfrm>
        </p:grpSpPr>
        <p:pic>
          <p:nvPicPr>
            <p:cNvPr id="221" name="Google Shape;221;ga5bd2caee3_1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8500" y="3382891"/>
              <a:ext cx="1183480" cy="172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ga5bd2caee3_1_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20220" y="3382891"/>
              <a:ext cx="1257447" cy="172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ga5bd2caee3_1_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27333" y="3382891"/>
              <a:ext cx="1257447" cy="172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ga5bd2caee3_1_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4420" y="3382891"/>
              <a:ext cx="1183480" cy="1729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5" name="Google Shape;225;ga5bd2caee3_1_0"/>
          <p:cNvSpPr txBox="1"/>
          <p:nvPr/>
        </p:nvSpPr>
        <p:spPr>
          <a:xfrm>
            <a:off x="6784925" y="2088825"/>
            <a:ext cx="13542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 bi         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a5bd2caee3_1_0"/>
          <p:cNvSpPr txBox="1"/>
          <p:nvPr/>
        </p:nvSpPr>
        <p:spPr>
          <a:xfrm>
            <a:off x="1395925" y="2028375"/>
            <a:ext cx="11835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a5bd2caee3_1_0"/>
          <p:cNvSpPr txBox="1"/>
          <p:nvPr/>
        </p:nvSpPr>
        <p:spPr>
          <a:xfrm>
            <a:off x="4004175" y="2088825"/>
            <a:ext cx="1645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 bd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a5bd2caee3_1_0"/>
          <p:cNvSpPr txBox="1"/>
          <p:nvPr/>
        </p:nvSpPr>
        <p:spPr>
          <a:xfrm>
            <a:off x="9538375" y="2028375"/>
            <a:ext cx="12576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Ariali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bd2caee3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</a:t>
            </a: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pper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" name="Google Shape;235;ga5bd2caee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011" y="2919526"/>
            <a:ext cx="1325225" cy="101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a5bd2caee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239" y="2911824"/>
            <a:ext cx="1325225" cy="1034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a5bd2caee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7487" y="2919525"/>
            <a:ext cx="1193537" cy="10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a5bd2caee3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1037" y="2911813"/>
            <a:ext cx="1453954" cy="10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5bd2caee3_0_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Lower letter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45" name="Google Shape;245;ga5bd2caee3_0_10"/>
          <p:cNvGrpSpPr/>
          <p:nvPr/>
        </p:nvGrpSpPr>
        <p:grpSpPr>
          <a:xfrm>
            <a:off x="784613" y="2685627"/>
            <a:ext cx="10622667" cy="1486749"/>
            <a:chOff x="601951" y="2747102"/>
            <a:chExt cx="10622667" cy="1486749"/>
          </a:xfrm>
        </p:grpSpPr>
        <p:pic>
          <p:nvPicPr>
            <p:cNvPr id="246" name="Google Shape;246;ga5bd2caee3_0_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32153" y="2747105"/>
              <a:ext cx="1392465" cy="1486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ga5bd2caee3_0_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1951" y="2788864"/>
              <a:ext cx="1469825" cy="12802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ga5bd2caee3_0_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01325" y="2809060"/>
              <a:ext cx="1701902" cy="1362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ga5bd2caee3_0_1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32776" y="2747102"/>
              <a:ext cx="1469825" cy="14867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Outline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 knowledge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20688" lvl="0" marL="60958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generation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5bd2caee3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augmentation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6" name="Google Shape;256;ga5bd2caee3_0_20"/>
          <p:cNvGrpSpPr/>
          <p:nvPr/>
        </p:nvGrpSpPr>
        <p:grpSpPr>
          <a:xfrm>
            <a:off x="281938" y="2228842"/>
            <a:ext cx="11628125" cy="2400313"/>
            <a:chOff x="332650" y="3757167"/>
            <a:chExt cx="11628125" cy="2400313"/>
          </a:xfrm>
        </p:grpSpPr>
        <p:pic>
          <p:nvPicPr>
            <p:cNvPr id="257" name="Google Shape;257;ga5bd2caee3_0_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87450" y="3757179"/>
              <a:ext cx="2447925" cy="240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ga5bd2caee3_0_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00150" y="3757167"/>
              <a:ext cx="2447925" cy="240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ga5bd2caee3_0_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12850" y="3757167"/>
              <a:ext cx="2447925" cy="2400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a5bd2caee3_0_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2650" y="3757179"/>
              <a:ext cx="1390015" cy="2149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5bd2caee3_0_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a5bd2caee3_0_3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Training dataset size: 1000=&gt;2000=&gt;10000=&gt;30000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Model: mobilenet V3 </a:t>
            </a:r>
            <a:r>
              <a:rPr lang="en-US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</a:t>
            </a: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/large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 dataset size: 100=&gt;200=&gt;1000=&gt;2000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5bbbe9bcf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Outcome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a5bbbe9bcf_0_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ga5bbbe9bcf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" y="1909225"/>
            <a:ext cx="4968425" cy="31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a5bbbe9bcf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701" y="1909226"/>
            <a:ext cx="4968425" cy="317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0a32cd673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on Winfonts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b0a32cd673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size: 5000=&gt;52000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size: 500=&gt;5000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Currently 20 epochs, and the acc upto 60%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0a32cd673_0_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on GhostNet block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b0a32cd673_0_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reuse on the duplicate feature map 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" name="Google Shape;291;gb0a32cd67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988" y="2101563"/>
            <a:ext cx="6233925" cy="399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a588ee4da6_0_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work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ga588ee4da6_0_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 on Word 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AutoNum type="arabicPeriod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 fonts( 20 types)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523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br>
              <a:rPr b="0"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8" name="Google Shape;298;ga588ee4da6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5bbbe9bcf_0_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ga5bbbe9bcf_0_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ga5bbbe9bc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75" y="3185874"/>
            <a:ext cx="7749751" cy="12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5bbbe9bcf_0_4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Winfont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ga5bbbe9bcf_0_4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ga5bbbe9bcf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800" y="1813838"/>
            <a:ext cx="9159826" cy="400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588ee4da6_0_6"/>
          <p:cNvSpPr txBox="1"/>
          <p:nvPr>
            <p:ph type="title"/>
          </p:nvPr>
        </p:nvSpPr>
        <p:spPr>
          <a:xfrm>
            <a:off x="487318" y="30472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/>
          </a:p>
        </p:txBody>
      </p:sp>
      <p:pic>
        <p:nvPicPr>
          <p:cNvPr id="321" name="Google Shape;321;ga588ee4da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type="title"/>
          </p:nvPr>
        </p:nvSpPr>
        <p:spPr>
          <a:xfrm>
            <a:off x="415600" y="593367"/>
            <a:ext cx="11360800" cy="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Deliverables to the company (Vouched)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1938967" y="1748000"/>
            <a:ext cx="7608800" cy="1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685175" y="1748000"/>
            <a:ext cx="10802100" cy="3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400">
                <a:solidFill>
                  <a:srgbClr val="B6F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notebooks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font classification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523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US" sz="2400">
                <a:solidFill>
                  <a:srgbClr val="B6F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files</a:t>
            </a: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authentic images I generated 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0958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52396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The company can use the images to train their detection model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9" name="Google Shape;3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15600" y="593367"/>
            <a:ext cx="11098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Font Classification Project with Vouched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15600" y="1669067"/>
            <a:ext cx="80816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● Identity proofing and verifying using AI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● classification</a:t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367" y="2812949"/>
            <a:ext cx="7737836" cy="3562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Background</a:t>
            </a:r>
            <a:r>
              <a:rPr lang="en-US">
                <a:solidFill>
                  <a:schemeClr val="lt1"/>
                </a:solidFill>
              </a:rPr>
              <a:t> knowledge</a:t>
            </a:r>
            <a:br>
              <a:rPr lang="en-US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1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 detection is mature now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654" y="4023411"/>
            <a:ext cx="4345064" cy="1188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654" y="2834588"/>
            <a:ext cx="4305673" cy="1188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文字, 報紙, 收據 的圖片&#10;&#10;自動產生的描述" id="118" name="Google Shape;11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5654" y="2630301"/>
            <a:ext cx="48768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584190" y="1676194"/>
            <a:ext cx="1036694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important to distinguish Font types in the document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Challenge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dataset for font classification</a:t>
            </a:r>
            <a:endParaRPr/>
          </a:p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font classification is difficult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523" y="2994627"/>
            <a:ext cx="2808850" cy="19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0929" y="2994627"/>
            <a:ext cx="2624960" cy="19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Solution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Synthetic dataset</a:t>
            </a:r>
            <a:endParaRPr/>
          </a:p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487318" y="30472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Dataset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 work pipeline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b="0" i="0" lang="en-US" sz="3200" u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Collection fonts/ background image.</a:t>
            </a:r>
            <a:endParaRPr/>
          </a:p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Overlay text on top of ID document background</a:t>
            </a:r>
            <a:endParaRPr/>
          </a:p>
          <a:p>
            <a:pPr indent="-520688" lvl="0" marL="60958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Text: dark color ( RGB&lt; 50)</a:t>
            </a:r>
            <a:endParaRPr/>
          </a:p>
          <a:p>
            <a:pPr indent="-342888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10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1523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i="0" sz="1100" u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rPr lang="en-US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3067" y="5171567"/>
            <a:ext cx="2181333" cy="218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1711131"/>
            <a:ext cx="5972700" cy="43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6125" y="2778954"/>
            <a:ext cx="2945464" cy="20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1646525" y="4478350"/>
            <a:ext cx="6444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1786925" y="3552950"/>
            <a:ext cx="363600" cy="462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3266000" y="2759725"/>
            <a:ext cx="446100" cy="36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4852425" y="3552950"/>
            <a:ext cx="363600" cy="46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5525" y="3441342"/>
            <a:ext cx="48672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2020-12-01T00:59:26Z</dcterms:created>
  <dc:creator>弘 羅</dc:creator>
</cp:coreProperties>
</file>