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3" r:id="rId28"/>
    <p:sldId id="282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a4f14f-62a2-4a07-9a8b-7ccc8fabc5b0}">
          <p14:sldIdLst>
            <p14:sldId id="256"/>
          </p14:sldIdLst>
        </p14:section>
        <p14:section name="JavaScript词法概述" id="{31b286b0-dbfa-4e8f-9210-31107bbd4049}">
          <p14:sldIdLst>
            <p14:sldId id="257"/>
            <p14:sldId id="259"/>
            <p14:sldId id="258"/>
          </p14:sldIdLst>
        </p14:section>
        <p14:section name="JS数据类型" id="{f9b58ddf-c1b0-4129-80df-c5e6251e7546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变量" id="{313dffa1-fb7d-4c55-8724-a4f61c05626a}">
          <p14:sldIdLst>
            <p14:sldId id="267"/>
            <p14:sldId id="268"/>
            <p14:sldId id="269"/>
          </p14:sldIdLst>
        </p14:section>
        <p14:section name="运算符" id="{f78dfe36-7f5a-48a4-9947-6e15e006ba96}">
          <p14:sldIdLst>
            <p14:sldId id="271"/>
            <p14:sldId id="272"/>
            <p14:sldId id="273"/>
            <p14:sldId id="274"/>
            <p14:sldId id="276"/>
            <p14:sldId id="277"/>
            <p14:sldId id="279"/>
            <p14:sldId id="280"/>
            <p14:sldId id="281"/>
            <p14:sldId id="283"/>
            <p14:sldId id="270"/>
            <p14:sldId id="275"/>
          </p14:sldIdLst>
        </p14:section>
        <p14:section name="表达式和语句" id="{dc9438c6-2d3f-4bf0-acf6-5cf51c2b0bbd}">
          <p14:sldIdLst>
            <p14:sldId id="282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1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4895" y="614172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0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1" y="1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3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5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1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1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5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1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29289" y="627888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173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JavaScript </a:t>
            </a:r>
            <a:r>
              <a:rPr lang="zh-CN" altLang="en-US"/>
              <a:t>核心语法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HTML </a:t>
            </a:r>
            <a:r>
              <a:rPr lang="zh-CN" altLang="en-US"/>
              <a:t>学院 </a:t>
            </a:r>
            <a:r>
              <a:rPr lang="en-US" altLang="zh-CN"/>
              <a:t>- </a:t>
            </a:r>
            <a:r>
              <a:rPr lang="zh-CN" altLang="en-US"/>
              <a:t>张长征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null</a:t>
            </a:r>
            <a:endParaRPr lang="en-US" altLang="zh-CN"/>
          </a:p>
          <a:p>
            <a:pPr lvl="1"/>
            <a:r>
              <a:rPr lang="zh-CN" altLang="en-US"/>
              <a:t>可以用来表示数字</a:t>
            </a:r>
            <a:r>
              <a:rPr lang="en-US" altLang="zh-CN"/>
              <a:t>,</a:t>
            </a:r>
            <a:r>
              <a:rPr lang="zh-CN" altLang="en-US"/>
              <a:t>字符串</a:t>
            </a:r>
            <a:r>
              <a:rPr lang="en-US" altLang="zh-CN"/>
              <a:t>,</a:t>
            </a:r>
            <a:r>
              <a:rPr lang="zh-CN" altLang="en-US"/>
              <a:t>对象是无值的</a:t>
            </a:r>
            <a:endParaRPr lang="zh-CN" altLang="en-US"/>
          </a:p>
          <a:p>
            <a:r>
              <a:rPr lang="en-US" altLang="zh-CN"/>
              <a:t>undefined</a:t>
            </a:r>
            <a:endParaRPr lang="en-US" altLang="zh-CN"/>
          </a:p>
          <a:p>
            <a:r>
              <a:rPr lang="en-US" altLang="zh-CN"/>
              <a:t>未定义</a:t>
            </a:r>
            <a:endParaRPr lang="en-US" altLang="zh-CN"/>
          </a:p>
          <a:p>
            <a:r>
              <a:rPr lang="en-US" altLang="zh-CN"/>
              <a:t>表明变量没有初始化</a:t>
            </a:r>
            <a:endParaRPr lang="en-US" altLang="zh-CN"/>
          </a:p>
          <a:p>
            <a:r>
              <a:rPr lang="en-US" altLang="zh-CN"/>
              <a:t>函数没有返回值则会返回undefined</a:t>
            </a:r>
            <a:endParaRPr lang="en-US" altLang="zh-CN"/>
          </a:p>
          <a:p>
            <a:r>
              <a:rPr lang="en-US" altLang="zh-CN"/>
              <a:t>查询对象属性,数组元素,如果返回undefined说明元素不存在</a:t>
            </a:r>
            <a:endParaRPr lang="en-US" altLang="zh-CN"/>
          </a:p>
          <a:p>
            <a:r>
              <a:rPr lang="en-US" altLang="zh-CN"/>
              <a:t>undefined和null使用==,认为是相等的,使用===可以区分</a:t>
            </a:r>
            <a:endParaRPr lang="en-US" altLang="zh-CN"/>
          </a:p>
          <a:p>
            <a:r>
              <a:rPr lang="en-US" altLang="zh-CN"/>
              <a:t>赋值给变量,最好使用null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typeof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想要知道一个数据是什么类型可以通过 </a:t>
            </a:r>
            <a:r>
              <a:rPr lang="en-US" altLang="zh-CN"/>
              <a:t>typeof</a:t>
            </a:r>
            <a:r>
              <a:rPr lang="zh-CN" altLang="en-US"/>
              <a:t>来进行获取数据类型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+mn-ea"/>
              </a:rPr>
              <a:t>变量没有类型之分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用</a:t>
            </a:r>
            <a:r>
              <a:rPr lang="en-US" altLang="zh-CN">
                <a:latin typeface="+mn-ea"/>
              </a:rPr>
              <a:t>var </a:t>
            </a:r>
            <a:r>
              <a:rPr lang="zh-CN" altLang="en-US">
                <a:latin typeface="+mn-ea"/>
              </a:rPr>
              <a:t>关键字 进行声明一个变量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声明变量的形式</a:t>
            </a:r>
            <a:r>
              <a:rPr lang="en-US" altLang="zh-CN">
                <a:latin typeface="+mn-ea"/>
              </a:rPr>
              <a:t>:</a:t>
            </a:r>
            <a:endParaRPr lang="en-US" altLang="zh-CN">
              <a:latin typeface="+mn-ea"/>
            </a:endParaRPr>
          </a:p>
          <a:p>
            <a:pPr lvl="1"/>
            <a:r>
              <a:rPr lang="en-US" altLang="zh-CN">
                <a:latin typeface="+mn-ea"/>
              </a:rPr>
              <a:t>var a;</a:t>
            </a:r>
            <a:endParaRPr lang="en-US" altLang="zh-CN">
              <a:latin typeface="+mn-ea"/>
            </a:endParaRPr>
          </a:p>
          <a:p>
            <a:pPr lvl="1"/>
            <a:r>
              <a:rPr lang="en-US" altLang="zh-CN">
                <a:latin typeface="+mn-ea"/>
              </a:rPr>
              <a:t>var i, j;  // </a:t>
            </a:r>
            <a:r>
              <a:rPr lang="zh-CN" altLang="en-US">
                <a:latin typeface="+mn-ea"/>
              </a:rPr>
              <a:t>同时声明多个变量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变量之间使用逗号</a:t>
            </a:r>
            <a:r>
              <a:rPr lang="en-US" altLang="zh-CN">
                <a:latin typeface="+mn-ea"/>
              </a:rPr>
              <a:t>(,)</a:t>
            </a:r>
            <a:r>
              <a:rPr lang="zh-CN" altLang="en-US">
                <a:latin typeface="+mn-ea"/>
              </a:rPr>
              <a:t>进行分割</a:t>
            </a:r>
            <a:endParaRPr lang="zh-CN" altLang="en-US">
              <a:latin typeface="+mn-ea"/>
            </a:endParaRPr>
          </a:p>
          <a:p>
            <a:pPr lvl="1"/>
            <a:r>
              <a:rPr lang="en-US" altLang="zh-CN">
                <a:latin typeface="+mn-ea"/>
              </a:rPr>
              <a:t>var a = 12; //</a:t>
            </a:r>
            <a:r>
              <a:rPr lang="zh-CN" altLang="en-US">
                <a:latin typeface="+mn-ea"/>
              </a:rPr>
              <a:t>声明变量的同时给与赋值操作</a:t>
            </a:r>
            <a:endParaRPr lang="zh-CN" altLang="en-US">
              <a:latin typeface="+mn-ea"/>
            </a:endParaRPr>
          </a:p>
          <a:p>
            <a:pPr lvl="1"/>
            <a:r>
              <a:rPr lang="en-US" altLang="zh-CN">
                <a:latin typeface="+mn-ea"/>
              </a:rPr>
              <a:t>var a,b='Jack';</a:t>
            </a:r>
            <a:endParaRPr lang="en-US" altLang="zh-CN">
              <a:latin typeface="+mn-ea"/>
            </a:endParaRPr>
          </a:p>
          <a:p>
            <a:pPr lvl="1"/>
            <a:r>
              <a:rPr lang="en-US" altLang="zh-CN">
                <a:latin typeface="+mn-ea"/>
              </a:rPr>
              <a:t>var a = 12, b = 'jack';</a:t>
            </a:r>
            <a:endParaRPr lang="en-US" altLang="zh-CN">
              <a:latin typeface="+mn-ea"/>
            </a:endParaRPr>
          </a:p>
          <a:p>
            <a:pPr lvl="0"/>
            <a:r>
              <a:rPr lang="zh-CN" altLang="en-US">
                <a:latin typeface="+mn-ea"/>
              </a:rPr>
              <a:t>一个变量被赋值为一个数字后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同样可以被其他数据类型的数据赋值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属性与数值直接量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var Jack = “</a:t>
            </a:r>
            <a:r>
              <a:rPr lang="zh-CN" altLang="en-US"/>
              <a:t>猫</a:t>
            </a:r>
            <a:r>
              <a:rPr lang="en-US" altLang="zh-CN"/>
              <a:t>”; int a = 10;  nsstring * name = @”jack”;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2056130"/>
            <a:ext cx="2242820" cy="3155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68800" y="2834640"/>
            <a:ext cx="2470785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这个猫的名字叫 </a:t>
            </a:r>
            <a:r>
              <a:rPr lang="en-US" altLang="zh-CN"/>
              <a:t>Jack;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44245" y="5269865"/>
            <a:ext cx="6739890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变量名代表很多数值</a:t>
            </a:r>
            <a:r>
              <a:rPr lang="en-US" altLang="zh-CN"/>
              <a:t>,</a:t>
            </a:r>
            <a:r>
              <a:rPr lang="zh-CN" altLang="en-US"/>
              <a:t>但是数据不可修改</a:t>
            </a:r>
            <a:r>
              <a:rPr lang="en-US" altLang="zh-CN"/>
              <a:t>,</a:t>
            </a:r>
            <a:r>
              <a:rPr lang="zh-CN" altLang="en-US"/>
              <a:t>例如把这只猫变成一只狗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对象可变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对象的属性值修改</a:t>
            </a:r>
            <a:endParaRPr lang="zh-CN" altLang="en-US"/>
          </a:p>
          <a:p>
            <a:r>
              <a:rPr lang="zh-CN" altLang="en-US"/>
              <a:t>数组值修改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算术运算符</a:t>
            </a:r>
            <a:r>
              <a:rPr lang="en-US" altLang="zh-CN"/>
              <a:t>:</a:t>
            </a:r>
            <a:r>
              <a:rPr lang="zh-CN" altLang="en-US"/>
              <a:t>用来计算的</a:t>
            </a:r>
            <a:endParaRPr lang="zh-CN" altLang="en-US"/>
          </a:p>
          <a:p>
            <a:r>
              <a:rPr lang="zh-CN" altLang="en-US"/>
              <a:t>关系运算符</a:t>
            </a:r>
            <a:r>
              <a:rPr lang="en-US" altLang="zh-CN"/>
              <a:t>:</a:t>
            </a:r>
            <a:r>
              <a:rPr lang="zh-CN" altLang="en-US"/>
              <a:t>用来比较关系</a:t>
            </a:r>
            <a:endParaRPr lang="zh-CN" altLang="en-US"/>
          </a:p>
          <a:p>
            <a:r>
              <a:rPr lang="zh-CN" altLang="en-US"/>
              <a:t>逻辑运算符</a:t>
            </a:r>
            <a:r>
              <a:rPr lang="en-US" altLang="zh-CN"/>
              <a:t>: </a:t>
            </a:r>
            <a:r>
              <a:rPr lang="zh-CN" altLang="en-US"/>
              <a:t>你是满</a:t>
            </a:r>
            <a:r>
              <a:rPr lang="en-US" altLang="zh-CN"/>
              <a:t>18</a:t>
            </a:r>
            <a:r>
              <a:rPr lang="zh-CN" altLang="en-US"/>
              <a:t>岁</a:t>
            </a:r>
            <a:r>
              <a:rPr lang="en-US" altLang="zh-CN"/>
              <a:t>,</a:t>
            </a:r>
            <a:r>
              <a:rPr lang="zh-CN" altLang="en-US"/>
              <a:t>并且是男生</a:t>
            </a:r>
            <a:r>
              <a:rPr lang="en-US" altLang="zh-CN"/>
              <a:t>,</a:t>
            </a:r>
            <a:r>
              <a:rPr lang="zh-CN" altLang="en-US"/>
              <a:t>才可以看这个小电影 </a:t>
            </a:r>
            <a:r>
              <a:rPr lang="en-US" altLang="zh-CN"/>
              <a:t>--&gt;</a:t>
            </a:r>
            <a:endParaRPr lang="en-US" altLang="zh-CN"/>
          </a:p>
          <a:p>
            <a:r>
              <a:rPr lang="zh-CN" altLang="en-US"/>
              <a:t>运算符的优先级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算术运算符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用来计算数字</a:t>
            </a:r>
            <a:endParaRPr lang="zh-CN" altLang="en-US"/>
          </a:p>
          <a:p>
            <a:r>
              <a:rPr lang="en-US" altLang="zh-CN"/>
              <a:t>+,-,*,/,%</a:t>
            </a:r>
            <a:endParaRPr lang="en-US" altLang="zh-CN"/>
          </a:p>
          <a:p>
            <a:r>
              <a:rPr lang="en-US" altLang="zh-CN"/>
              <a:t>++,- -:</a:t>
            </a:r>
            <a:r>
              <a:rPr lang="zh-CN" altLang="zh-CN"/>
              <a:t>自增量</a:t>
            </a:r>
            <a:endParaRPr lang="zh-CN" altLang="zh-CN"/>
          </a:p>
          <a:p>
            <a:pPr lvl="1"/>
            <a:r>
              <a:rPr lang="zh-CN" altLang="en-US" sz="1800"/>
              <a:t>前增量</a:t>
            </a:r>
            <a:endParaRPr lang="zh-CN" altLang="en-US" sz="1800"/>
          </a:p>
          <a:p>
            <a:pPr lvl="1"/>
            <a:r>
              <a:rPr lang="zh-CN" altLang="en-US" sz="1800"/>
              <a:t>后增量</a:t>
            </a:r>
            <a:endParaRPr lang="zh-CN" altLang="en-US" sz="1800"/>
          </a:p>
          <a:p>
            <a:r>
              <a:rPr lang="en-US" altLang="zh-CN"/>
              <a:t>+=, -=</a:t>
            </a:r>
            <a:endParaRPr lang="en-US" altLang="zh-CN"/>
          </a:p>
          <a:p>
            <a:pPr marL="228600" lvl="1"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用来比较两个数值的关系,</a:t>
            </a:r>
            <a:r>
              <a:rPr lang="zh-CN" altLang="en-US"/>
              <a:t>总是</a:t>
            </a:r>
            <a:r>
              <a:rPr lang="zh-CN" altLang="en-US">
                <a:solidFill>
                  <a:srgbClr val="FF0000"/>
                </a:solidFill>
              </a:rPr>
              <a:t>返回布尔值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如果被比较的对象不是数值类型,编译器会先尝试进行转换为数值类型,如果不能转换,则报NaN错误</a:t>
            </a:r>
            <a:endParaRPr lang="en-US" altLang="zh-CN"/>
          </a:p>
          <a:p>
            <a:r>
              <a:rPr lang="en-US" altLang="zh-CN"/>
              <a:t>关系运算符不要连续使用</a:t>
            </a:r>
            <a:endParaRPr lang="en-US" altLang="zh-CN"/>
          </a:p>
          <a:p>
            <a:r>
              <a:rPr lang="en-US" altLang="zh-CN"/>
              <a:t>&gt;,&lt;,==,===,!=,&gt;=,&lt;=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逻辑运算符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表面是用来布尔运算</a:t>
            </a:r>
            <a:endParaRPr lang="zh-CN" altLang="en-US"/>
          </a:p>
          <a:p>
            <a:r>
              <a:rPr lang="en-US" altLang="zh-CN"/>
              <a:t>&amp;&amp;:</a:t>
            </a:r>
            <a:r>
              <a:rPr lang="zh-CN" altLang="en-US"/>
              <a:t>逻辑与 </a:t>
            </a:r>
            <a:r>
              <a:rPr lang="en-US" altLang="zh-CN"/>
              <a:t>a&amp;&amp;b==&gt;</a:t>
            </a:r>
            <a:r>
              <a:rPr lang="zh-CN" altLang="en-US"/>
              <a:t>两个条件都成立</a:t>
            </a:r>
            <a:r>
              <a:rPr lang="en-US" altLang="zh-CN"/>
              <a:t>--&gt;true</a:t>
            </a:r>
            <a:endParaRPr lang="en-US" altLang="zh-CN"/>
          </a:p>
          <a:p>
            <a:r>
              <a:rPr lang="en-US" altLang="zh-CN"/>
              <a:t>||: </a:t>
            </a:r>
            <a:r>
              <a:rPr lang="zh-CN" altLang="en-US"/>
              <a:t>逻辑或  </a:t>
            </a:r>
            <a:r>
              <a:rPr lang="en-US" altLang="zh-CN"/>
              <a:t>a||b==&gt;</a:t>
            </a:r>
            <a:r>
              <a:rPr lang="zh-CN" altLang="en-US"/>
              <a:t>只要任一个条件成立</a:t>
            </a:r>
            <a:r>
              <a:rPr lang="en-US" altLang="zh-CN"/>
              <a:t>--&gt;</a:t>
            </a:r>
            <a:r>
              <a:rPr lang="zh-CN" altLang="en-US"/>
              <a:t>成立</a:t>
            </a:r>
            <a:r>
              <a:rPr lang="en-US" altLang="zh-CN"/>
              <a:t>--&gt;true</a:t>
            </a:r>
            <a:endParaRPr lang="en-US" altLang="zh-CN"/>
          </a:p>
          <a:p>
            <a:r>
              <a:rPr lang="en-US" altLang="zh-CN"/>
              <a:t>!: </a:t>
            </a:r>
            <a:r>
              <a:rPr lang="zh-CN" altLang="en-US"/>
              <a:t>逻辑非</a:t>
            </a:r>
            <a:r>
              <a:rPr lang="en-US" altLang="zh-CN"/>
              <a:t>```````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&amp;&amp;:</a:t>
            </a:r>
            <a:r>
              <a:rPr lang="zh-CN" altLang="en-US"/>
              <a:t>逻辑与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expr1 &amp;&amp; expr2</a:t>
            </a:r>
            <a:endParaRPr lang="zh-CN" altLang="en-US"/>
          </a:p>
          <a:p>
            <a:r>
              <a:rPr lang="zh-CN" altLang="en-US"/>
              <a:t>参与运算的值只有全部是true的时候,才会得到true的结果</a:t>
            </a:r>
            <a:endParaRPr lang="zh-CN" altLang="en-US"/>
          </a:p>
          <a:p>
            <a:r>
              <a:rPr lang="zh-CN" altLang="en-US"/>
              <a:t>如果expr1 能转换成false则返回expr1,否则返回expr2. 因此, 在Boolean环境中使用时, 两个操作结果都为true时返回true,否则返回false.</a:t>
            </a:r>
            <a:endParaRPr lang="zh-CN" altLang="en-US"/>
          </a:p>
          <a:p>
            <a:r>
              <a:rPr lang="zh-CN" altLang="en-US"/>
              <a:t>简而言之:如果前面的表达式为null,0,"",undefined,可以转化为false,就返回相应的值,作为false;否则,认为值true,再去判断后面的表达式;当前后都为true的时候,整个表达式为true</a:t>
            </a:r>
            <a:endParaRPr lang="zh-CN" altLang="en-US"/>
          </a:p>
          <a:p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 </a:t>
            </a:r>
            <a:r>
              <a:rPr lang="zh-CN" altLang="en-US"/>
              <a:t>词法概述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+mn-ea"/>
              </a:rPr>
              <a:t>使用</a:t>
            </a:r>
            <a:r>
              <a:rPr lang="en-US" altLang="zh-CN">
                <a:latin typeface="+mn-ea"/>
              </a:rPr>
              <a:t>Unicode</a:t>
            </a:r>
            <a:r>
              <a:rPr lang="zh-CN" altLang="en-US">
                <a:latin typeface="+mn-ea"/>
              </a:rPr>
              <a:t>字符编写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支持地球上几乎所有的语言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区分大小写</a:t>
            </a:r>
            <a:r>
              <a:rPr lang="en-US" altLang="zh-CN">
                <a:latin typeface="+mn-ea"/>
              </a:rPr>
              <a:t>(HTML</a:t>
            </a:r>
            <a:r>
              <a:rPr lang="zh-CN" altLang="en-US">
                <a:latin typeface="+mn-ea"/>
              </a:rPr>
              <a:t>不区分大小写</a:t>
            </a:r>
            <a:r>
              <a:rPr lang="en-US" altLang="zh-CN">
                <a:latin typeface="+mn-ea"/>
              </a:rPr>
              <a:t>)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注释风格</a:t>
            </a:r>
            <a:r>
              <a:rPr lang="en-US" altLang="zh-CN">
                <a:latin typeface="+mn-ea"/>
              </a:rPr>
              <a:t>:1.</a:t>
            </a:r>
            <a:r>
              <a:rPr lang="zh-CN" altLang="en-US">
                <a:latin typeface="+mn-ea"/>
              </a:rPr>
              <a:t>单行注释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快捷键 </a:t>
            </a:r>
            <a:r>
              <a:rPr lang="en-US" altLang="zh-CN">
                <a:latin typeface="+mn-ea"/>
              </a:rPr>
              <a:t>ctrl+/):</a:t>
            </a: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// </a:t>
            </a:r>
            <a:r>
              <a:rPr lang="zh-CN" altLang="en-US">
                <a:latin typeface="+mn-ea"/>
              </a:rPr>
              <a:t>注释内容</a:t>
            </a:r>
            <a:r>
              <a:rPr lang="en-US" altLang="zh-CN">
                <a:latin typeface="+mn-ea"/>
              </a:rPr>
              <a:t>;  2.</a:t>
            </a:r>
            <a:r>
              <a:rPr lang="zh-CN" altLang="en-US">
                <a:latin typeface="+mn-ea"/>
              </a:rPr>
              <a:t>多行注释</a:t>
            </a:r>
            <a:r>
              <a:rPr lang="en-US" altLang="zh-CN">
                <a:latin typeface="+mn-ea"/>
              </a:rPr>
              <a:t>(Ctrl+shift+/): /* </a:t>
            </a:r>
            <a:r>
              <a:rPr lang="zh-CN" altLang="en-US">
                <a:latin typeface="+mn-ea"/>
              </a:rPr>
              <a:t>注释内容</a:t>
            </a:r>
            <a:r>
              <a:rPr lang="en-US" altLang="zh-CN">
                <a:latin typeface="+mn-ea"/>
              </a:rPr>
              <a:t> */ 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一般使用分号</a:t>
            </a:r>
            <a:r>
              <a:rPr lang="en-US" altLang="zh-CN">
                <a:latin typeface="+mn-ea"/>
              </a:rPr>
              <a:t>(;) </a:t>
            </a:r>
            <a:r>
              <a:rPr lang="zh-CN" altLang="en-US">
                <a:latin typeface="+mn-ea"/>
              </a:rPr>
              <a:t>把语句与语句分开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但分号不是必须的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 sz="2000">
                <a:latin typeface="+mn-ea"/>
                <a:sym typeface="+mn-ea"/>
              </a:rPr>
              <a:t>语句独占一行通常可以省略分号</a:t>
            </a:r>
            <a:r>
              <a:rPr lang="en-US" altLang="zh-CN" sz="2000">
                <a:latin typeface="+mn-ea"/>
                <a:sym typeface="+mn-ea"/>
              </a:rPr>
              <a:t>,</a:t>
            </a:r>
            <a:r>
              <a:rPr lang="zh-CN" altLang="en-US" sz="2000">
                <a:latin typeface="+mn-ea"/>
                <a:sym typeface="+mn-ea"/>
              </a:rPr>
              <a:t>程序结尾和右花括号前的分号可省</a:t>
            </a:r>
            <a:endParaRPr lang="zh-CN" altLang="en-US" sz="2000">
              <a:latin typeface="+mn-ea"/>
            </a:endParaRPr>
          </a:p>
          <a:p>
            <a:pPr lvl="1"/>
            <a:r>
              <a:rPr lang="zh-CN" altLang="en-US" sz="2000">
                <a:latin typeface="+mn-ea"/>
                <a:sym typeface="+mn-ea"/>
              </a:rPr>
              <a:t>会在缺少分号就无法正常运行的语句后面添加分号</a:t>
            </a:r>
            <a:endParaRPr lang="zh-CN" altLang="en-US" sz="2000">
              <a:latin typeface="+mn-ea"/>
            </a:endParaRPr>
          </a:p>
          <a:p>
            <a:pPr lvl="1"/>
            <a:r>
              <a:rPr lang="zh-CN" altLang="en-US" sz="2000">
                <a:latin typeface="+mn-ea"/>
                <a:sym typeface="+mn-ea"/>
              </a:rPr>
              <a:t>注意</a:t>
            </a:r>
            <a:r>
              <a:rPr lang="en-US" altLang="zh-CN" sz="2000">
                <a:latin typeface="+mn-ea"/>
                <a:sym typeface="+mn-ea"/>
              </a:rPr>
              <a:t>:++,--,return,break,continue </a:t>
            </a:r>
            <a:r>
              <a:rPr lang="zh-CN" altLang="en-US" sz="2000">
                <a:latin typeface="+mn-ea"/>
                <a:sym typeface="+mn-ea"/>
              </a:rPr>
              <a:t>后面如果紧跟换行</a:t>
            </a:r>
            <a:r>
              <a:rPr lang="en-US" altLang="zh-CN" sz="2000">
                <a:latin typeface="+mn-ea"/>
                <a:sym typeface="+mn-ea"/>
              </a:rPr>
              <a:t>,JS</a:t>
            </a:r>
            <a:r>
              <a:rPr lang="zh-CN" altLang="en-US" sz="2000">
                <a:latin typeface="+mn-ea"/>
                <a:sym typeface="+mn-ea"/>
              </a:rPr>
              <a:t>解释器会在这些后面添加分号</a:t>
            </a:r>
            <a:endParaRPr lang="zh-CN" altLang="en-US" sz="2000">
              <a:latin typeface="+mn-ea"/>
              <a:sym typeface="+mn-ea"/>
            </a:endParaRPr>
          </a:p>
          <a:p>
            <a:r>
              <a:rPr lang="zh-CN" altLang="en-US">
                <a:latin typeface="+mn-ea"/>
              </a:rPr>
              <a:t>查看输出结果</a:t>
            </a:r>
            <a:endParaRPr lang="zh-CN" altLang="en-US">
              <a:latin typeface="+mn-ea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zh-CN" altLang="en-US">
                <a:latin typeface="+mn-ea"/>
              </a:rPr>
              <a:t>警示框</a:t>
            </a:r>
            <a:r>
              <a:rPr lang="en-US" altLang="zh-CN">
                <a:latin typeface="+mn-ea"/>
              </a:rPr>
              <a:t>:alert()</a:t>
            </a:r>
            <a:endParaRPr lang="en-US" altLang="zh-CN">
              <a:latin typeface="+mn-ea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zh-CN" altLang="en-US">
                <a:latin typeface="+mn-ea"/>
              </a:rPr>
              <a:t>控制台输出</a:t>
            </a:r>
            <a:r>
              <a:rPr lang="en-US" altLang="zh-CN">
                <a:latin typeface="+mn-ea"/>
              </a:rPr>
              <a:t>:console.log()</a:t>
            </a:r>
            <a:br>
              <a:rPr lang="zh-CN" altLang="en-US">
                <a:latin typeface="+mn-ea"/>
              </a:rPr>
            </a:b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pPr marL="0" indent="0">
              <a:buNone/>
            </a:pPr>
            <a:br>
              <a:rPr lang="zh-CN" altLang="en-US">
                <a:latin typeface="+mn-ea"/>
              </a:rPr>
            </a:br>
            <a:r>
              <a:rPr lang="en-US" altLang="zh-CN">
                <a:latin typeface="+mn-ea"/>
              </a:rPr>
              <a:t>	</a:t>
            </a:r>
            <a:endParaRPr lang="en-US" altLang="zh-CN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pPr lvl="1"/>
            <a:endParaRPr lang="en-US" altLang="zh-CN">
              <a:latin typeface="+mn-ea"/>
            </a:endParaRPr>
          </a:p>
          <a:p>
            <a:pPr marL="228600" lvl="1" indent="0">
              <a:buFont typeface="Wingdings" panose="05000000000000000000" charset="0"/>
              <a:buNone/>
            </a:pPr>
            <a:br>
              <a:rPr lang="en-US" altLang="zh-CN">
                <a:latin typeface="+mn-ea"/>
              </a:rPr>
            </a:br>
            <a:br>
              <a:rPr lang="en-US" altLang="zh-CN">
                <a:latin typeface="+mn-ea"/>
              </a:rPr>
            </a:br>
            <a:endParaRPr lang="en-US" altLang="zh-CN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示例</a:t>
            </a:r>
            <a:endParaRPr lang="zh-CN" altLang="en-US"/>
          </a:p>
          <a:p>
            <a:r>
              <a:rPr lang="zh-CN" altLang="en-US">
                <a:sym typeface="+mn-ea"/>
              </a:rPr>
              <a:t>	a1=true &amp;&amp; true       // t &amp;&amp; t 结果为 true</a:t>
            </a:r>
            <a:endParaRPr lang="zh-CN" altLang="en-US"/>
          </a:p>
          <a:p>
            <a:r>
              <a:rPr lang="zh-CN" altLang="en-US">
                <a:sym typeface="+mn-ea"/>
              </a:rPr>
              <a:t>	a2=true &amp;&amp; false      // t &amp;&amp; f 结果为 false</a:t>
            </a:r>
            <a:endParaRPr lang="zh-CN" altLang="en-US"/>
          </a:p>
          <a:p>
            <a:r>
              <a:rPr lang="zh-CN" altLang="en-US">
                <a:sym typeface="+mn-ea"/>
              </a:rPr>
              <a:t>	a3=false &amp;&amp; true      // f &amp;&amp; t 结果为 false</a:t>
            </a:r>
            <a:endParaRPr lang="zh-CN" altLang="en-US"/>
          </a:p>
          <a:p>
            <a:r>
              <a:rPr lang="zh-CN" altLang="en-US">
                <a:sym typeface="+mn-ea"/>
              </a:rPr>
              <a:t>	a4=false &amp;&amp; (3 == 4)  // f &amp;&amp; f 结果为 false</a:t>
            </a:r>
            <a:endParaRPr lang="zh-CN" altLang="en-US"/>
          </a:p>
          <a:p>
            <a:r>
              <a:rPr lang="zh-CN" altLang="en-US">
                <a:sym typeface="+mn-ea"/>
              </a:rPr>
              <a:t>	a5="Cat" &amp;&amp; "Dog"     // t &amp;&amp; t 结果为 Dog</a:t>
            </a:r>
            <a:endParaRPr lang="zh-CN" altLang="en-US"/>
          </a:p>
          <a:p>
            <a:r>
              <a:rPr lang="zh-CN" altLang="en-US">
                <a:sym typeface="+mn-ea"/>
              </a:rPr>
              <a:t>	a6=false &amp;&amp; "Cat"     // f &amp;&amp; t 结果为 false</a:t>
            </a:r>
            <a:endParaRPr lang="zh-CN" altLang="en-US"/>
          </a:p>
          <a:p>
            <a:r>
              <a:rPr lang="zh-CN" altLang="en-US">
                <a:sym typeface="+mn-ea"/>
              </a:rPr>
              <a:t>	a7="Cat" &amp;&amp; false     // t &amp;&amp; f 结果为 false</a:t>
            </a:r>
            <a:endParaRPr lang="zh-CN" altLang="en-US"/>
          </a:p>
          <a:p>
            <a:r>
              <a:rPr lang="zh-CN" altLang="en-US"/>
              <a:t>返回哪一个值</a:t>
            </a:r>
            <a:r>
              <a:rPr lang="en-US" altLang="zh-CN"/>
              <a:t>,</a:t>
            </a:r>
            <a:r>
              <a:rPr lang="zh-CN" altLang="en-US"/>
              <a:t>要看</a:t>
            </a:r>
            <a:r>
              <a:rPr lang="en-US" altLang="zh-CN"/>
              <a:t>&amp;&amp; </a:t>
            </a:r>
            <a:r>
              <a:rPr lang="zh-CN" altLang="en-US"/>
              <a:t>的第一个值的真假性</a:t>
            </a:r>
            <a:r>
              <a:rPr lang="en-US" altLang="zh-CN"/>
              <a:t>,</a:t>
            </a:r>
            <a:r>
              <a:rPr lang="zh-CN" altLang="en-US"/>
              <a:t>如果为假</a:t>
            </a:r>
            <a:r>
              <a:rPr lang="en-US" altLang="zh-CN"/>
              <a:t>,</a:t>
            </a:r>
            <a:r>
              <a:rPr lang="zh-CN" altLang="en-US"/>
              <a:t>返回第一个值</a:t>
            </a:r>
            <a:r>
              <a:rPr lang="en-US" altLang="zh-CN"/>
              <a:t>,</a:t>
            </a:r>
            <a:r>
              <a:rPr lang="zh-CN" altLang="en-US"/>
              <a:t>否则返回第二个值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||:</a:t>
            </a:r>
            <a:r>
              <a:rPr lang="zh-CN" altLang="en-US"/>
              <a:t>逻辑或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逻辑或</a:t>
            </a:r>
            <a:endParaRPr lang="zh-CN" altLang="en-US"/>
          </a:p>
          <a:p>
            <a:r>
              <a:rPr lang="zh-CN" altLang="en-US"/>
              <a:t>	expr1 || expr2</a:t>
            </a:r>
            <a:endParaRPr lang="zh-CN" altLang="en-US"/>
          </a:p>
          <a:p>
            <a:r>
              <a:rPr lang="zh-CN" altLang="en-US"/>
              <a:t>只要参与运算的值中有一个值为true,就会得到true的结果</a:t>
            </a:r>
            <a:endParaRPr lang="zh-CN" altLang="en-US"/>
          </a:p>
          <a:p>
            <a:r>
              <a:rPr lang="zh-CN" altLang="en-US"/>
              <a:t>同理,全部数值为false的时候结果为false</a:t>
            </a:r>
            <a:endParaRPr lang="zh-CN" altLang="en-US"/>
          </a:p>
          <a:p>
            <a:r>
              <a:rPr lang="zh-CN" altLang="en-US"/>
              <a:t>如果expr1能转换成true则返回expr1,否则返回expr2. 因此,在boolean环境(在if的条件判断中)中使用时, 二者操作结果中只要有一个为true,返回true;二者操作结果都为false时返回false.</a:t>
            </a:r>
            <a:endParaRPr lang="zh-CN" altLang="en-US"/>
          </a:p>
          <a:p>
            <a:r>
              <a:rPr lang="zh-CN" altLang="en-US"/>
              <a:t>	简而言之:如果前面的表达式结果为非false,则返回这个表达之,在Boolean环境中作为ture;否则,判断第二个表达式;只有在前后都为false的时候,整个表达式才为false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|| :</a:t>
            </a:r>
            <a:r>
              <a:rPr lang="zh-CN" altLang="en-US"/>
              <a:t>逻辑或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示例:</a:t>
            </a:r>
            <a:endParaRPr lang="zh-CN" altLang="en-US"/>
          </a:p>
          <a:p>
            <a:r>
              <a:rPr lang="zh-CN" altLang="en-US">
                <a:sym typeface="+mn-ea"/>
              </a:rPr>
              <a:t>	o1=true || true       // t || t 结果为 true</a:t>
            </a:r>
            <a:endParaRPr lang="zh-CN" altLang="en-US"/>
          </a:p>
          <a:p>
            <a:r>
              <a:rPr lang="zh-CN" altLang="en-US">
                <a:sym typeface="+mn-ea"/>
              </a:rPr>
              <a:t>	o2=false || true      // f || t 结果为 true</a:t>
            </a:r>
            <a:endParaRPr lang="zh-CN" altLang="en-US"/>
          </a:p>
          <a:p>
            <a:r>
              <a:rPr lang="zh-CN" altLang="en-US">
                <a:sym typeface="+mn-ea"/>
              </a:rPr>
              <a:t>	o3=true || false      // t || f 结果为 true</a:t>
            </a:r>
            <a:endParaRPr lang="zh-CN" altLang="en-US"/>
          </a:p>
          <a:p>
            <a:r>
              <a:rPr lang="zh-CN" altLang="en-US">
                <a:sym typeface="+mn-ea"/>
              </a:rPr>
              <a:t>	o4=false || (3 == 4)  // f || f 结果为 false</a:t>
            </a:r>
            <a:endParaRPr lang="zh-CN" altLang="en-US"/>
          </a:p>
          <a:p>
            <a:r>
              <a:rPr lang="zh-CN" altLang="en-US">
                <a:sym typeface="+mn-ea"/>
              </a:rPr>
              <a:t>	o5="Cat" || "Dog"     // t || t 结果为 Cat</a:t>
            </a:r>
            <a:endParaRPr lang="zh-CN" altLang="en-US"/>
          </a:p>
          <a:p>
            <a:r>
              <a:rPr lang="zh-CN" altLang="en-US">
                <a:sym typeface="+mn-ea"/>
              </a:rPr>
              <a:t>	o6=false || "Cat"     // f || t 结果为 Cat</a:t>
            </a:r>
            <a:endParaRPr lang="zh-CN" altLang="en-US"/>
          </a:p>
          <a:p>
            <a:r>
              <a:rPr lang="zh-CN" altLang="en-US">
                <a:sym typeface="+mn-ea"/>
              </a:rPr>
              <a:t>	o7="Cat" || false     // t || f 结果为 Cat</a:t>
            </a:r>
            <a:endParaRPr lang="zh-CN" altLang="en-US"/>
          </a:p>
          <a:p>
            <a:r>
              <a:rPr lang="zh-CN" altLang="en-US">
                <a:sym typeface="+mn-ea"/>
              </a:rPr>
              <a:t>返回哪一个值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要看</a:t>
            </a:r>
            <a:r>
              <a:rPr lang="en-US" altLang="zh-CN">
                <a:sym typeface="+mn-ea"/>
              </a:rPr>
              <a:t>|| </a:t>
            </a:r>
            <a:r>
              <a:rPr lang="zh-CN" altLang="en-US">
                <a:sym typeface="+mn-ea"/>
              </a:rPr>
              <a:t>的第一个值的真假性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如果为假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返回第二个值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否则返回第一个值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!: </a:t>
            </a:r>
            <a:r>
              <a:rPr lang="zh-CN" altLang="en-US"/>
              <a:t>逻辑非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	非,原来为true,使用!则结果为false</a:t>
            </a:r>
            <a:endParaRPr lang="zh-CN" altLang="en-US"/>
          </a:p>
          <a:p>
            <a:r>
              <a:rPr lang="zh-CN" altLang="en-US"/>
              <a:t>示例</a:t>
            </a:r>
            <a:endParaRPr lang="zh-CN" altLang="en-US"/>
          </a:p>
          <a:p>
            <a:r>
              <a:rPr lang="zh-CN" altLang="en-US"/>
              <a:t>n1=!true              // !t 结果为 false</a:t>
            </a:r>
            <a:endParaRPr lang="zh-CN" altLang="en-US"/>
          </a:p>
          <a:p>
            <a:r>
              <a:rPr lang="zh-CN" altLang="en-US"/>
              <a:t>n2=!false             // !f 结果为 true</a:t>
            </a:r>
            <a:endParaRPr lang="zh-CN" altLang="en-US"/>
          </a:p>
          <a:p>
            <a:r>
              <a:rPr lang="zh-CN" altLang="en-US"/>
              <a:t>n3=!"Cat"             // !t 结果为 false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逻辑运算中的</a:t>
            </a:r>
            <a:r>
              <a:rPr lang="en-US" altLang="zh-CN"/>
              <a:t>:</a:t>
            </a:r>
            <a:r>
              <a:rPr lang="zh-CN" altLang="en-US"/>
              <a:t>最短路径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使用||进行运算的时候,优先运算得到true可能性大的,只要在运算的过程中遇到true,就不再进行后面的运算</a:t>
            </a:r>
            <a:endParaRPr lang="zh-CN" altLang="en-US"/>
          </a:p>
          <a:p>
            <a:r>
              <a:rPr lang="zh-CN" altLang="en-US"/>
              <a:t>使用&amp;&amp;进行运算的时候,优先运算得到false可能性大的,只要在运算的过程中遇到false,就不再进行后面的运算</a:t>
            </a:r>
            <a:endParaRPr lang="zh-CN" altLang="en-US"/>
          </a:p>
          <a:p>
            <a:r>
              <a:rPr lang="zh-CN" altLang="en-US"/>
              <a:t>例如:</a:t>
            </a:r>
            <a:endParaRPr lang="zh-CN" altLang="en-US"/>
          </a:p>
          <a:p>
            <a:r>
              <a:rPr lang="zh-CN" altLang="en-US"/>
              <a:t>	false &amp;&amp; (anything)  短路计算的结果为false.</a:t>
            </a:r>
            <a:endParaRPr lang="zh-CN" altLang="en-US"/>
          </a:p>
          <a:p>
            <a:r>
              <a:rPr lang="zh-CN" altLang="en-US"/>
              <a:t>	true || (anything)  短路计算的结果为 true.</a:t>
            </a:r>
            <a:endParaRPr lang="zh-CN" altLang="en-US"/>
          </a:p>
          <a:p>
            <a:r>
              <a:rPr lang="zh-CN" altLang="en-US"/>
              <a:t>	小括号中为单个逻辑表达式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运算符的优先级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运算符的优先级</a:t>
            </a:r>
            <a:r>
              <a:rPr lang="en-US" altLang="zh-CN"/>
              <a:t>:</a:t>
            </a:r>
            <a:r>
              <a:rPr lang="zh-CN" altLang="en-US"/>
              <a:t>规定那些运算符先进行运算</a:t>
            </a:r>
            <a:r>
              <a:rPr lang="en-US" altLang="zh-CN"/>
              <a:t>:</a:t>
            </a:r>
            <a:r>
              <a:rPr lang="zh-CN" altLang="en-US">
                <a:solidFill>
                  <a:srgbClr val="FF0000"/>
                </a:solidFill>
              </a:rPr>
              <a:t>先乘除后加减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运算结合性</a:t>
            </a:r>
            <a:r>
              <a:rPr lang="en-US" altLang="zh-CN"/>
              <a:t>:</a:t>
            </a:r>
            <a:r>
              <a:rPr lang="zh-CN" altLang="en-US"/>
              <a:t>规定同等级的运算符从哪个方向到哪个方向进行运算 </a:t>
            </a:r>
            <a:r>
              <a:rPr lang="en-US" altLang="zh-CN"/>
              <a:t>: </a:t>
            </a:r>
            <a:r>
              <a:rPr lang="zh-CN" altLang="en-US">
                <a:solidFill>
                  <a:srgbClr val="FF0000"/>
                </a:solidFill>
              </a:rPr>
              <a:t>从左到右计算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运算顺序</a:t>
            </a:r>
            <a:r>
              <a:rPr lang="en-US" altLang="zh-CN"/>
              <a:t>:</a:t>
            </a:r>
            <a:r>
              <a:rPr lang="zh-CN" altLang="en-US"/>
              <a:t>规定子表达式计算的运算顺序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x = a+b; </a:t>
            </a:r>
            <a:r>
              <a:rPr lang="zh-CN" altLang="en-US">
                <a:solidFill>
                  <a:srgbClr val="FF0000"/>
                </a:solidFill>
              </a:rPr>
              <a:t>先计算</a:t>
            </a:r>
            <a:r>
              <a:rPr lang="en-US" altLang="zh-CN">
                <a:solidFill>
                  <a:srgbClr val="FF0000"/>
                </a:solidFill>
              </a:rPr>
              <a:t>x,</a:t>
            </a:r>
            <a:r>
              <a:rPr lang="zh-CN" altLang="en-US">
                <a:solidFill>
                  <a:srgbClr val="FF0000"/>
                </a:solidFill>
              </a:rPr>
              <a:t>在计算</a:t>
            </a:r>
            <a:r>
              <a:rPr lang="en-US" altLang="zh-CN">
                <a:solidFill>
                  <a:srgbClr val="FF0000"/>
                </a:solidFill>
              </a:rPr>
              <a:t>a,</a:t>
            </a:r>
            <a:r>
              <a:rPr lang="zh-CN" altLang="en-US">
                <a:solidFill>
                  <a:srgbClr val="FF0000"/>
                </a:solidFill>
              </a:rPr>
              <a:t>再计算</a:t>
            </a:r>
            <a:r>
              <a:rPr lang="en-US" altLang="zh-CN">
                <a:solidFill>
                  <a:srgbClr val="FF0000"/>
                </a:solidFill>
              </a:rPr>
              <a:t>b;a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相加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赋值给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运算符另外一种分类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一元运算符</a:t>
            </a:r>
            <a:endParaRPr lang="zh-CN" altLang="en-US"/>
          </a:p>
          <a:p>
            <a:pPr lvl="1"/>
            <a:r>
              <a:rPr lang="en-US" altLang="zh-CN" sz="1800"/>
              <a:t>+,-,++,--</a:t>
            </a:r>
            <a:endParaRPr lang="en-US" altLang="zh-CN" sz="1800"/>
          </a:p>
          <a:p>
            <a:r>
              <a:rPr lang="zh-CN" altLang="en-US"/>
              <a:t>二元运算符</a:t>
            </a:r>
            <a:endParaRPr lang="zh-CN" altLang="en-US"/>
          </a:p>
          <a:p>
            <a:pPr lvl="1"/>
            <a:r>
              <a:rPr lang="zh-CN" altLang="en-US" sz="1800"/>
              <a:t>大部分运算符</a:t>
            </a:r>
            <a:r>
              <a:rPr lang="en-US" altLang="zh-CN" sz="1800"/>
              <a:t>(+,-</a:t>
            </a:r>
            <a:r>
              <a:rPr lang="zh-CN" altLang="en-US" sz="1800"/>
              <a:t>也是二元运算符</a:t>
            </a:r>
            <a:r>
              <a:rPr lang="en-US" altLang="zh-CN" sz="1800"/>
              <a:t>)</a:t>
            </a:r>
            <a:endParaRPr lang="en-US" altLang="zh-CN" sz="1800"/>
          </a:p>
          <a:p>
            <a:r>
              <a:rPr lang="zh-CN" altLang="en-US"/>
              <a:t>三元运算符</a:t>
            </a:r>
            <a:endParaRPr lang="zh-CN" altLang="en-US"/>
          </a:p>
          <a:p>
            <a:r>
              <a:rPr lang="en-US" altLang="zh-CN"/>
              <a:t>?: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表达式</a:t>
            </a:r>
            <a:r>
              <a:rPr lang="en-US" altLang="zh-CN"/>
              <a:t>:</a:t>
            </a:r>
            <a:r>
              <a:rPr lang="zh-CN" altLang="en-US"/>
              <a:t>是能够被</a:t>
            </a:r>
            <a:r>
              <a:rPr lang="en-US" altLang="zh-CN"/>
              <a:t>JavaScript</a:t>
            </a:r>
            <a:r>
              <a:rPr lang="zh-CN" altLang="en-US"/>
              <a:t>解释器计算出来一个结果的短语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原始表达式</a:t>
            </a:r>
            <a:r>
              <a:rPr lang="en-US" altLang="zh-CN"/>
              <a:t>:</a:t>
            </a:r>
            <a:r>
              <a:rPr lang="zh-CN" altLang="en-US"/>
              <a:t>表达式的最小单位</a:t>
            </a:r>
            <a:endParaRPr lang="zh-CN" altLang="en-US"/>
          </a:p>
          <a:p>
            <a:pPr lvl="1"/>
            <a:r>
              <a:rPr lang="zh-CN" altLang="en-US"/>
              <a:t>包括</a:t>
            </a:r>
            <a:r>
              <a:rPr lang="en-US" altLang="zh-CN"/>
              <a:t>:</a:t>
            </a:r>
            <a:r>
              <a:rPr lang="zh-CN" altLang="en-US"/>
              <a:t>变量</a:t>
            </a:r>
            <a:r>
              <a:rPr lang="en-US" altLang="zh-CN"/>
              <a:t>,</a:t>
            </a:r>
            <a:r>
              <a:rPr lang="zh-CN" altLang="en-US"/>
              <a:t>直接量</a:t>
            </a:r>
            <a:r>
              <a:rPr lang="en-US" altLang="zh-CN"/>
              <a:t>,</a:t>
            </a:r>
            <a:r>
              <a:rPr lang="zh-CN" altLang="en-US"/>
              <a:t>常量</a:t>
            </a:r>
            <a:r>
              <a:rPr lang="en-US" altLang="zh-CN"/>
              <a:t>,</a:t>
            </a:r>
            <a:r>
              <a:rPr lang="zh-CN" altLang="en-US"/>
              <a:t>关键字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使用运算符将简单表达式可以组合成复杂表达式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中能够执行某个命令的一条表达式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赋值语句</a:t>
            </a:r>
            <a:endParaRPr lang="zh-CN" altLang="en-US"/>
          </a:p>
          <a:p>
            <a:r>
              <a:rPr lang="zh-CN" altLang="en-US"/>
              <a:t>声明语句</a:t>
            </a:r>
            <a:endParaRPr lang="zh-CN" altLang="en-US"/>
          </a:p>
          <a:p>
            <a:r>
              <a:rPr lang="zh-CN" altLang="en-US"/>
              <a:t>条件语句</a:t>
            </a:r>
            <a:endParaRPr lang="zh-CN" altLang="en-US"/>
          </a:p>
          <a:p>
            <a:r>
              <a:rPr lang="zh-CN" altLang="en-US"/>
              <a:t>循环语句</a:t>
            </a:r>
            <a:endParaRPr lang="zh-CN" altLang="en-US"/>
          </a:p>
          <a:p>
            <a:r>
              <a:rPr lang="en-US" altLang="zh-CN"/>
              <a:t>break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continue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return</a:t>
            </a:r>
            <a:r>
              <a:rPr lang="zh-CN" altLang="en-US"/>
              <a:t>语句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词法概述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直接量</a:t>
            </a:r>
            <a:r>
              <a:rPr lang="en-US" altLang="zh-CN"/>
              <a:t>:</a:t>
            </a:r>
            <a:r>
              <a:rPr lang="zh-CN" altLang="en-US"/>
              <a:t>在程序中直接使用的数据值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 sz="1800">
                <a:latin typeface="+mn-ea"/>
              </a:rPr>
              <a:t>12</a:t>
            </a:r>
            <a:endParaRPr lang="en-US" altLang="zh-CN" sz="1800">
              <a:latin typeface="+mn-ea"/>
            </a:endParaRPr>
          </a:p>
          <a:p>
            <a:pPr lvl="1"/>
            <a:r>
              <a:rPr lang="en-US" altLang="zh-CN" sz="1800">
                <a:latin typeface="+mn-ea"/>
              </a:rPr>
              <a:t>1.2</a:t>
            </a:r>
            <a:endParaRPr lang="en-US" altLang="zh-CN" sz="1800">
              <a:latin typeface="+mn-ea"/>
            </a:endParaRPr>
          </a:p>
          <a:p>
            <a:pPr lvl="1"/>
            <a:r>
              <a:rPr lang="en-US" altLang="zh-CN" sz="1800">
                <a:latin typeface="+mn-ea"/>
              </a:rPr>
              <a:t>'hello word'</a:t>
            </a:r>
            <a:endParaRPr lang="en-US" altLang="zh-CN" sz="1800">
              <a:latin typeface="+mn-ea"/>
            </a:endParaRPr>
          </a:p>
          <a:p>
            <a:pPr lvl="1"/>
            <a:r>
              <a:rPr lang="en-US" altLang="zh-CN" sz="1800">
                <a:latin typeface="+mn-ea"/>
              </a:rPr>
              <a:t>“Hi”</a:t>
            </a:r>
            <a:endParaRPr lang="en-US" altLang="zh-CN" sz="1800">
              <a:latin typeface="+mn-ea"/>
            </a:endParaRPr>
          </a:p>
          <a:p>
            <a:pPr lvl="1"/>
            <a:r>
              <a:rPr lang="en-US" altLang="zh-CN" sz="1800">
                <a:latin typeface="+mn-ea"/>
              </a:rPr>
              <a:t>true</a:t>
            </a:r>
            <a:endParaRPr lang="en-US" altLang="zh-CN" sz="1800">
              <a:latin typeface="+mn-ea"/>
            </a:endParaRPr>
          </a:p>
          <a:p>
            <a:pPr lvl="1"/>
            <a:r>
              <a:rPr lang="en-US" altLang="zh-CN" sz="1800">
                <a:latin typeface="+mn-ea"/>
              </a:rPr>
              <a:t>false</a:t>
            </a:r>
            <a:endParaRPr lang="en-US" altLang="zh-CN" sz="1800">
              <a:latin typeface="+mn-ea"/>
            </a:endParaRPr>
          </a:p>
          <a:p>
            <a:pPr lvl="1"/>
            <a:r>
              <a:rPr lang="en-US" altLang="zh-CN" sz="1800">
                <a:latin typeface="+mn-ea"/>
              </a:rPr>
              <a:t>null</a:t>
            </a:r>
            <a:endParaRPr lang="en-US" altLang="zh-CN" sz="1800">
              <a:latin typeface="+mn-ea"/>
            </a:endParaRPr>
          </a:p>
          <a:p>
            <a:pPr lvl="1"/>
            <a:r>
              <a:rPr lang="en-US" altLang="zh-CN" sz="1800">
                <a:latin typeface="+mn-ea"/>
              </a:rPr>
              <a:t>{x:1,y:2}</a:t>
            </a:r>
            <a:endParaRPr lang="en-US" altLang="zh-CN" sz="1800">
              <a:latin typeface="+mn-ea"/>
            </a:endParaRPr>
          </a:p>
          <a:p>
            <a:pPr lvl="1"/>
            <a:r>
              <a:rPr lang="en-US" altLang="zh-CN" sz="1800">
                <a:latin typeface="+mn-ea"/>
              </a:rPr>
              <a:t>[1,2,3,4]</a:t>
            </a:r>
            <a:endParaRPr lang="en-US" altLang="zh-CN" sz="1800">
              <a:latin typeface="+mn-ea"/>
            </a:endParaRPr>
          </a:p>
          <a:p>
            <a:pPr lvl="1"/>
            <a:r>
              <a:rPr lang="en-US" altLang="zh-CN" sz="1800">
                <a:latin typeface="+mn-ea"/>
              </a:rPr>
              <a:t>...</a:t>
            </a:r>
            <a:endParaRPr lang="en-US" altLang="zh-CN" sz="1800">
              <a:latin typeface="+mn-ea"/>
            </a:endParaRPr>
          </a:p>
          <a:p>
            <a:pPr lvl="1"/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词法概述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+mn-ea"/>
              </a:rPr>
              <a:t>标识符</a:t>
            </a:r>
            <a:r>
              <a:rPr lang="en-US" altLang="zh-CN">
                <a:latin typeface="+mn-ea"/>
              </a:rPr>
              <a:t>:js</a:t>
            </a:r>
            <a:r>
              <a:rPr lang="zh-CN" altLang="en-US">
                <a:latin typeface="+mn-ea"/>
              </a:rPr>
              <a:t>中定义的一些名字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如变量名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函数名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等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 sz="1800">
                <a:latin typeface="+mn-ea"/>
              </a:rPr>
              <a:t>命名规范</a:t>
            </a:r>
            <a:r>
              <a:rPr lang="en-US" altLang="zh-CN" sz="1800">
                <a:latin typeface="+mn-ea"/>
              </a:rPr>
              <a:t>:</a:t>
            </a:r>
            <a:r>
              <a:rPr lang="zh-CN" altLang="en-US" sz="1800">
                <a:latin typeface="+mn-ea"/>
              </a:rPr>
              <a:t>必须以字母</a:t>
            </a:r>
            <a:r>
              <a:rPr lang="en-US" altLang="zh-CN" sz="1800">
                <a:latin typeface="+mn-ea"/>
              </a:rPr>
              <a:t>,</a:t>
            </a:r>
            <a:r>
              <a:rPr lang="zh-CN" altLang="en-US" sz="1800">
                <a:latin typeface="+mn-ea"/>
              </a:rPr>
              <a:t>下划线</a:t>
            </a:r>
            <a:r>
              <a:rPr lang="en-US" altLang="zh-CN" sz="1800">
                <a:latin typeface="+mn-ea"/>
              </a:rPr>
              <a:t>(_)</a:t>
            </a:r>
            <a:r>
              <a:rPr lang="zh-CN" altLang="en-US" sz="1800">
                <a:latin typeface="+mn-ea"/>
              </a:rPr>
              <a:t>或美元符</a:t>
            </a:r>
            <a:r>
              <a:rPr lang="en-US" altLang="zh-CN" sz="1800">
                <a:latin typeface="+mn-ea"/>
              </a:rPr>
              <a:t>($)</a:t>
            </a:r>
            <a:r>
              <a:rPr lang="zh-CN" altLang="en-US" sz="1800">
                <a:latin typeface="+mn-ea"/>
              </a:rPr>
              <a:t>开头</a:t>
            </a:r>
            <a:r>
              <a:rPr lang="en-US" altLang="zh-CN" sz="1800">
                <a:latin typeface="+mn-ea"/>
              </a:rPr>
              <a:t>,</a:t>
            </a:r>
            <a:r>
              <a:rPr lang="zh-CN" altLang="en-US" sz="1800">
                <a:latin typeface="+mn-ea"/>
              </a:rPr>
              <a:t>其他可以是字母</a:t>
            </a:r>
            <a:r>
              <a:rPr lang="en-US" altLang="zh-CN" sz="1800">
                <a:latin typeface="+mn-ea"/>
              </a:rPr>
              <a:t>,</a:t>
            </a:r>
            <a:r>
              <a:rPr lang="zh-CN" altLang="en-US" sz="1800">
                <a:latin typeface="+mn-ea"/>
              </a:rPr>
              <a:t>下划线</a:t>
            </a:r>
            <a:r>
              <a:rPr lang="en-US" altLang="zh-CN" sz="1800">
                <a:latin typeface="+mn-ea"/>
              </a:rPr>
              <a:t>,</a:t>
            </a:r>
            <a:r>
              <a:rPr lang="zh-CN" altLang="en-US" sz="1800">
                <a:latin typeface="+mn-ea"/>
              </a:rPr>
              <a:t>美元符或数字</a:t>
            </a:r>
            <a:endParaRPr lang="zh-CN" altLang="en-US" sz="1800">
              <a:latin typeface="+mn-ea"/>
            </a:endParaRPr>
          </a:p>
          <a:p>
            <a:pPr lvl="1"/>
            <a:r>
              <a:rPr lang="zh-CN" altLang="en-US" sz="1800">
                <a:latin typeface="+mn-ea"/>
              </a:rPr>
              <a:t>保留字不能作为普通的标识符</a:t>
            </a:r>
            <a:endParaRPr lang="zh-CN" altLang="en-US" sz="1800">
              <a:latin typeface="+mn-ea"/>
            </a:endParaRPr>
          </a:p>
          <a:p>
            <a:pPr lvl="1"/>
            <a:r>
              <a:rPr lang="zh-CN" altLang="zh-CN" sz="1800" b="1">
                <a:latin typeface="+mn-ea"/>
              </a:rPr>
              <a:t>命名最好使用驼峰标志</a:t>
            </a:r>
            <a:endParaRPr lang="en-US" altLang="zh-CN" sz="1800" b="1">
              <a:latin typeface="+mn-ea"/>
            </a:endParaRPr>
          </a:p>
          <a:p>
            <a:pPr lvl="0"/>
            <a:r>
              <a:rPr lang="zh-CN" altLang="en-US" sz="2000">
                <a:latin typeface="+mn-ea"/>
              </a:rPr>
              <a:t>保留字</a:t>
            </a:r>
            <a:r>
              <a:rPr lang="en-US" altLang="zh-CN" sz="2000">
                <a:latin typeface="+mn-ea"/>
              </a:rPr>
              <a:t>:js</a:t>
            </a:r>
            <a:r>
              <a:rPr lang="zh-CN" altLang="en-US" sz="2000">
                <a:latin typeface="+mn-ea"/>
              </a:rPr>
              <a:t>自己定义了一些标识符</a:t>
            </a:r>
            <a:r>
              <a:rPr lang="en-US" altLang="zh-CN" sz="2000">
                <a:latin typeface="+mn-ea"/>
              </a:rPr>
              <a:t>,</a:t>
            </a:r>
            <a:r>
              <a:rPr lang="zh-CN" altLang="en-US" sz="2000">
                <a:latin typeface="+mn-ea"/>
              </a:rPr>
              <a:t>留着自己用</a:t>
            </a:r>
            <a:endParaRPr lang="zh-CN" altLang="en-US" sz="2000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break delete function return typeof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case do if switch var 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catch else in this void</a:t>
            </a:r>
            <a:endParaRPr lang="zh-CN" altLang="en-US">
              <a:latin typeface="+mn-ea"/>
            </a:endParaRPr>
          </a:p>
          <a:p>
            <a:pPr lvl="1"/>
            <a:endParaRPr lang="zh-CN" altLang="en-US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continue false instanceof  throw while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debugger finally new  true with 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default for null try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保留的未来可能使用的关键字 class const enum export extends import super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...等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数字</a:t>
            </a:r>
            <a:endParaRPr lang="zh-CN" altLang="en-US"/>
          </a:p>
          <a:p>
            <a:r>
              <a:rPr lang="zh-CN" altLang="en-US"/>
              <a:t>字符串</a:t>
            </a:r>
            <a:endParaRPr lang="zh-CN" altLang="en-US"/>
          </a:p>
          <a:p>
            <a:r>
              <a:rPr lang="zh-CN" altLang="en-US"/>
              <a:t>布尔值</a:t>
            </a:r>
            <a:endParaRPr lang="zh-CN" altLang="en-US"/>
          </a:p>
          <a:p>
            <a:r>
              <a:rPr lang="zh-CN" altLang="en-US"/>
              <a:t>对象类型</a:t>
            </a:r>
            <a:endParaRPr lang="zh-CN" altLang="en-US"/>
          </a:p>
          <a:p>
            <a:r>
              <a:rPr lang="zh-CN" altLang="en-US"/>
              <a:t>特殊原始值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845" y="1301750"/>
            <a:ext cx="10838180" cy="4824730"/>
          </a:xfrm>
        </p:spPr>
        <p:txBody>
          <a:bodyPr/>
          <a:p>
            <a:r>
              <a:rPr lang="en-US" altLang="zh-CN" sz="1800">
                <a:latin typeface="+mn-ea"/>
              </a:rPr>
              <a:t>JavaScript  </a:t>
            </a:r>
            <a:r>
              <a:rPr lang="zh-CN" altLang="en-US" sz="1800">
                <a:latin typeface="+mn-ea"/>
              </a:rPr>
              <a:t>本质上不区分整数和浮点数</a:t>
            </a:r>
            <a:r>
              <a:rPr lang="en-US" altLang="zh-CN" sz="1800">
                <a:latin typeface="+mn-ea"/>
              </a:rPr>
              <a:t>,</a:t>
            </a:r>
            <a:r>
              <a:rPr lang="zh-CN" altLang="en-US" sz="1800">
                <a:latin typeface="+mn-ea"/>
              </a:rPr>
              <a:t>所有的数字均用浮点数值表示</a:t>
            </a:r>
            <a:endParaRPr lang="zh-CN" altLang="en-US" sz="1800">
              <a:latin typeface="+mn-ea"/>
            </a:endParaRPr>
          </a:p>
          <a:p>
            <a:r>
              <a:rPr lang="zh-CN" altLang="en-US" sz="1800">
                <a:latin typeface="+mn-ea"/>
              </a:rPr>
              <a:t>直接量</a:t>
            </a:r>
            <a:endParaRPr lang="zh-CN" altLang="en-US" sz="1800">
              <a:latin typeface="+mn-ea"/>
            </a:endParaRPr>
          </a:p>
          <a:p>
            <a:pPr lvl="1"/>
            <a:r>
              <a:rPr lang="zh-CN" altLang="en-US" sz="1600">
                <a:latin typeface="+mn-ea"/>
              </a:rPr>
              <a:t>整形直接量</a:t>
            </a:r>
            <a:endParaRPr lang="zh-CN" altLang="en-US" sz="1600">
              <a:latin typeface="+mn-ea"/>
            </a:endParaRPr>
          </a:p>
          <a:p>
            <a:pPr lvl="2"/>
            <a:r>
              <a:rPr lang="zh-CN" altLang="en-US" sz="1600">
                <a:latin typeface="+mn-ea"/>
              </a:rPr>
              <a:t>十进制整数</a:t>
            </a:r>
            <a:endParaRPr lang="zh-CN" altLang="en-US" sz="1600">
              <a:latin typeface="+mn-ea"/>
            </a:endParaRPr>
          </a:p>
          <a:p>
            <a:pPr lvl="2"/>
            <a:r>
              <a:rPr lang="zh-CN" altLang="en-US" sz="1600">
                <a:latin typeface="+mn-ea"/>
              </a:rPr>
              <a:t>十六进制整数</a:t>
            </a:r>
            <a:endParaRPr lang="zh-CN" altLang="en-US" sz="1600">
              <a:latin typeface="+mn-ea"/>
            </a:endParaRPr>
          </a:p>
          <a:p>
            <a:pPr lvl="1"/>
            <a:r>
              <a:rPr lang="zh-CN" altLang="en-US" sz="1600">
                <a:latin typeface="+mn-ea"/>
              </a:rPr>
              <a:t>浮点型直接量</a:t>
            </a:r>
            <a:endParaRPr lang="zh-CN" altLang="en-US" sz="1600">
              <a:latin typeface="+mn-ea"/>
            </a:endParaRPr>
          </a:p>
          <a:p>
            <a:pPr lvl="2"/>
            <a:r>
              <a:rPr lang="zh-CN" altLang="en-US" sz="1600">
                <a:latin typeface="+mn-ea"/>
              </a:rPr>
              <a:t>包含小数</a:t>
            </a:r>
            <a:endParaRPr lang="zh-CN" altLang="en-US" sz="1600">
              <a:latin typeface="+mn-ea"/>
            </a:endParaRPr>
          </a:p>
          <a:p>
            <a:pPr lvl="2"/>
            <a:r>
              <a:rPr lang="zh-CN" altLang="en-US" sz="1600">
                <a:latin typeface="+mn-ea"/>
              </a:rPr>
              <a:t>使用</a:t>
            </a:r>
            <a:r>
              <a:rPr lang="en-US" altLang="zh-CN" sz="1600">
                <a:latin typeface="+mn-ea"/>
              </a:rPr>
              <a:t>e</a:t>
            </a:r>
            <a:r>
              <a:rPr lang="zh-CN" altLang="en-US" sz="1600">
                <a:latin typeface="+mn-ea"/>
              </a:rPr>
              <a:t>或者</a:t>
            </a:r>
            <a:r>
              <a:rPr lang="en-US" altLang="zh-CN" sz="1600">
                <a:latin typeface="+mn-ea"/>
              </a:rPr>
              <a:t>E</a:t>
            </a:r>
            <a:r>
              <a:rPr lang="zh-CN" altLang="en-US" sz="1600">
                <a:latin typeface="+mn-ea"/>
              </a:rPr>
              <a:t>表示乘以</a:t>
            </a:r>
            <a:r>
              <a:rPr lang="en-US" altLang="zh-CN" sz="1600">
                <a:latin typeface="+mn-ea"/>
              </a:rPr>
              <a:t>10</a:t>
            </a:r>
            <a:r>
              <a:rPr lang="zh-CN" altLang="en-US" sz="1600">
                <a:latin typeface="+mn-ea"/>
              </a:rPr>
              <a:t>的指数次幂</a:t>
            </a:r>
            <a:endParaRPr lang="zh-CN" altLang="en-US" sz="1600">
              <a:latin typeface="+mn-ea"/>
            </a:endParaRPr>
          </a:p>
          <a:p>
            <a:pPr lvl="1"/>
            <a:r>
              <a:rPr lang="zh-CN" altLang="en-US" sz="1600">
                <a:latin typeface="+mn-ea"/>
              </a:rPr>
              <a:t>如</a:t>
            </a:r>
            <a:r>
              <a:rPr lang="en-US" altLang="zh-CN" sz="1600">
                <a:latin typeface="+mn-ea"/>
              </a:rPr>
              <a:t>:</a:t>
            </a:r>
            <a:endParaRPr lang="en-US" altLang="zh-CN" sz="1600">
              <a:latin typeface="+mn-ea"/>
            </a:endParaRPr>
          </a:p>
          <a:p>
            <a:pPr lvl="2"/>
            <a:r>
              <a:rPr lang="en-US" altLang="zh-CN" sz="1600">
                <a:latin typeface="+mn-ea"/>
              </a:rPr>
              <a:t>3.14, .333, 6.02e23</a:t>
            </a:r>
            <a:endParaRPr lang="en-US" altLang="zh-CN" sz="1600">
              <a:latin typeface="+mn-ea"/>
            </a:endParaRPr>
          </a:p>
          <a:p>
            <a:pPr lvl="0"/>
            <a:r>
              <a:rPr lang="zh-CN" altLang="en-US" sz="1800">
                <a:latin typeface="+mn-ea"/>
              </a:rPr>
              <a:t>运算符</a:t>
            </a:r>
            <a:r>
              <a:rPr lang="en-US" altLang="zh-CN" sz="1800">
                <a:latin typeface="+mn-ea"/>
              </a:rPr>
              <a:t>: +, -, *, /(</a:t>
            </a:r>
            <a:r>
              <a:rPr lang="zh-CN" altLang="en-US" sz="1800">
                <a:latin typeface="+mn-ea"/>
              </a:rPr>
              <a:t>除法</a:t>
            </a:r>
            <a:r>
              <a:rPr lang="en-US" altLang="zh-CN" sz="1800">
                <a:latin typeface="+mn-ea"/>
              </a:rPr>
              <a:t>), %(</a:t>
            </a:r>
            <a:r>
              <a:rPr lang="zh-CN" altLang="en-US" sz="1800">
                <a:latin typeface="+mn-ea"/>
              </a:rPr>
              <a:t>求余</a:t>
            </a:r>
            <a:r>
              <a:rPr lang="en-US" altLang="zh-CN" sz="1800">
                <a:latin typeface="+mn-ea"/>
              </a:rPr>
              <a:t>)</a:t>
            </a:r>
            <a:endParaRPr lang="en-US" altLang="zh-CN" sz="1800">
              <a:latin typeface="+mn-ea"/>
            </a:endParaRPr>
          </a:p>
          <a:p>
            <a:pPr lvl="0"/>
            <a:r>
              <a:rPr lang="en-US" altLang="zh-CN" sz="1800">
                <a:latin typeface="+mn-ea"/>
              </a:rPr>
              <a:t>NaN :</a:t>
            </a:r>
            <a:r>
              <a:rPr lang="zh-CN" altLang="en-US" sz="1800">
                <a:latin typeface="+mn-ea"/>
              </a:rPr>
              <a:t>不是一个数字</a:t>
            </a:r>
            <a:r>
              <a:rPr lang="en-US" altLang="zh-CN" sz="1800">
                <a:latin typeface="+mn-ea"/>
              </a:rPr>
              <a:t>,NaN</a:t>
            </a:r>
            <a:r>
              <a:rPr lang="zh-CN" altLang="en-US" sz="1800">
                <a:latin typeface="+mn-ea"/>
              </a:rPr>
              <a:t>和任何数都不相等</a:t>
            </a:r>
            <a:r>
              <a:rPr lang="en-US" altLang="zh-CN" sz="1800">
                <a:latin typeface="+mn-ea"/>
              </a:rPr>
              <a:t>,</a:t>
            </a:r>
            <a:r>
              <a:rPr lang="zh-CN" altLang="en-US" sz="1800">
                <a:latin typeface="+mn-ea"/>
              </a:rPr>
              <a:t>包括自己</a:t>
            </a:r>
            <a:endParaRPr lang="zh-CN" altLang="en-US" sz="1800">
              <a:latin typeface="+mn-ea"/>
            </a:endParaRPr>
          </a:p>
          <a:p>
            <a:pPr lvl="0"/>
            <a:r>
              <a:rPr lang="en-US" altLang="zh-CN" sz="1800">
                <a:latin typeface="+mn-ea"/>
              </a:rPr>
              <a:t>JS</a:t>
            </a:r>
            <a:r>
              <a:rPr lang="zh-CN" altLang="en-US" sz="1800">
                <a:latin typeface="+mn-ea"/>
              </a:rPr>
              <a:t>中能表示的数是优先的</a:t>
            </a:r>
            <a:r>
              <a:rPr lang="en-US" altLang="zh-CN" sz="1800">
                <a:latin typeface="+mn-ea"/>
              </a:rPr>
              <a:t>,</a:t>
            </a:r>
            <a:r>
              <a:rPr lang="zh-CN" altLang="en-US" sz="1800">
                <a:latin typeface="+mn-ea"/>
              </a:rPr>
              <a:t>只是数学中实数的一部分</a:t>
            </a:r>
            <a:r>
              <a:rPr lang="en-US" altLang="zh-CN" sz="1800">
                <a:latin typeface="+mn-ea"/>
              </a:rPr>
              <a:t>,JS</a:t>
            </a:r>
            <a:r>
              <a:rPr lang="zh-CN" altLang="en-US" sz="1800">
                <a:latin typeface="+mn-ea"/>
              </a:rPr>
              <a:t>中使用的实数常常只是真实值的近似值</a:t>
            </a:r>
            <a:endParaRPr lang="zh-CN" altLang="en-US" sz="1800">
              <a:latin typeface="+mn-ea"/>
            </a:endParaRPr>
          </a:p>
          <a:p>
            <a:pPr lvl="0"/>
            <a:r>
              <a:rPr lang="en-US" altLang="zh-CN" sz="1800">
                <a:latin typeface="+mn-ea"/>
              </a:rPr>
              <a:t>0.3-0.2 </a:t>
            </a:r>
            <a:r>
              <a:rPr lang="zh-CN" altLang="en-US" sz="1800">
                <a:latin typeface="+mn-ea"/>
              </a:rPr>
              <a:t>与</a:t>
            </a:r>
            <a:r>
              <a:rPr lang="en-US" altLang="zh-CN" sz="1800">
                <a:latin typeface="+mn-ea"/>
              </a:rPr>
              <a:t>0.2-0.1</a:t>
            </a:r>
            <a:r>
              <a:rPr lang="zh-CN" altLang="en-US" sz="1800">
                <a:latin typeface="+mn-ea"/>
              </a:rPr>
              <a:t>是不同的</a:t>
            </a:r>
            <a:r>
              <a:rPr lang="en-US" altLang="zh-CN" sz="1800">
                <a:latin typeface="+mn-ea"/>
              </a:rPr>
              <a:t>,</a:t>
            </a:r>
            <a:r>
              <a:rPr lang="zh-CN" altLang="en-US" sz="1800">
                <a:latin typeface="+mn-ea"/>
              </a:rPr>
              <a:t>这是由于舍入误差引起的</a:t>
            </a:r>
            <a:endParaRPr lang="zh-CN" altLang="en-US" sz="18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845" y="1228725"/>
            <a:ext cx="10838180" cy="4897755"/>
          </a:xfrm>
        </p:spPr>
        <p:txBody>
          <a:bodyPr/>
          <a:p>
            <a:r>
              <a:rPr lang="zh-CN" altLang="en-US"/>
              <a:t>字符串用来表示文本</a:t>
            </a:r>
            <a:r>
              <a:rPr lang="en-US" altLang="zh-CN"/>
              <a:t>,</a:t>
            </a:r>
            <a:r>
              <a:rPr lang="zh-CN" altLang="en-US"/>
              <a:t>例如</a:t>
            </a:r>
            <a:r>
              <a:rPr lang="en-US" altLang="zh-CN"/>
              <a:t>: “</a:t>
            </a:r>
            <a:r>
              <a:rPr lang="zh-CN" altLang="en-US"/>
              <a:t>张三</a:t>
            </a:r>
            <a:r>
              <a:rPr lang="en-US" altLang="zh-CN"/>
              <a:t>”, '</a:t>
            </a:r>
            <a:r>
              <a:rPr lang="zh-CN" altLang="en-US"/>
              <a:t>李四</a:t>
            </a:r>
            <a:r>
              <a:rPr lang="en-US" altLang="zh-CN"/>
              <a:t>', '123', ”abc”</a:t>
            </a:r>
            <a:endParaRPr lang="en-US" altLang="zh-CN"/>
          </a:p>
          <a:p>
            <a:r>
              <a:rPr lang="zh-CN" altLang="en-US"/>
              <a:t>直接用单引号</a:t>
            </a:r>
            <a:r>
              <a:rPr lang="en-US" altLang="zh-CN"/>
              <a:t>(''),</a:t>
            </a:r>
            <a:r>
              <a:rPr lang="zh-CN" altLang="en-US"/>
              <a:t>或者双引号</a:t>
            </a:r>
            <a:r>
              <a:rPr lang="en-US" altLang="zh-CN"/>
              <a:t>(“”)</a:t>
            </a:r>
            <a:r>
              <a:rPr lang="zh-CN" altLang="en-US"/>
              <a:t>括起来的字符序列</a:t>
            </a:r>
            <a:r>
              <a:rPr lang="en-US" altLang="zh-CN"/>
              <a:t>,</a:t>
            </a:r>
            <a:r>
              <a:rPr lang="zh-CN" altLang="en-US"/>
              <a:t>称之为字符串直接量</a:t>
            </a:r>
            <a:endParaRPr lang="zh-CN" altLang="en-US"/>
          </a:p>
          <a:p>
            <a:r>
              <a:rPr lang="zh-CN" altLang="en-US"/>
              <a:t>单引号可以包含双引号</a:t>
            </a:r>
            <a:r>
              <a:rPr lang="en-US" altLang="zh-CN"/>
              <a:t>,</a:t>
            </a:r>
            <a:r>
              <a:rPr lang="zh-CN" altLang="en-US"/>
              <a:t>双引号也可以包含单引号</a:t>
            </a:r>
            <a:endParaRPr lang="zh-CN" altLang="en-US"/>
          </a:p>
          <a:p>
            <a:r>
              <a:rPr lang="zh-CN" altLang="en-US"/>
              <a:t>转义字符</a:t>
            </a:r>
            <a:r>
              <a:rPr lang="en-US" altLang="zh-CN"/>
              <a:t>(\),</a:t>
            </a:r>
            <a:r>
              <a:rPr lang="zh-CN" altLang="en-US"/>
              <a:t>例如</a:t>
            </a:r>
            <a:r>
              <a:rPr lang="en-US" altLang="zh-CN"/>
              <a:t>:'I\'m jack'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布尔值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+mn-ea"/>
              </a:rPr>
              <a:t>表示真或假</a:t>
            </a:r>
            <a:r>
              <a:rPr lang="en-US" altLang="zh-CN">
                <a:latin typeface="+mn-ea"/>
              </a:rPr>
              <a:t>, </a:t>
            </a:r>
            <a:r>
              <a:rPr lang="zh-CN" altLang="en-US">
                <a:latin typeface="+mn-ea"/>
              </a:rPr>
              <a:t>是或否</a:t>
            </a:r>
            <a:r>
              <a:rPr lang="en-US" altLang="zh-CN">
                <a:latin typeface="+mn-ea"/>
              </a:rPr>
              <a:t>, </a:t>
            </a:r>
            <a:r>
              <a:rPr lang="zh-CN" altLang="en-US">
                <a:latin typeface="+mn-ea"/>
              </a:rPr>
              <a:t>开或关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取值</a:t>
            </a:r>
            <a:r>
              <a:rPr lang="en-US" altLang="zh-CN">
                <a:latin typeface="+mn-ea"/>
              </a:rPr>
              <a:t>: true , false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通常用来做判定条件</a:t>
            </a:r>
            <a:endParaRPr lang="zh-CN" altLang="en-US">
              <a:latin typeface="+mn-ea"/>
            </a:endParaRPr>
          </a:p>
          <a:p>
            <a:r>
              <a:rPr lang="en-US" altLang="zh-CN">
                <a:latin typeface="+mn-ea"/>
              </a:rPr>
              <a:t>JS</a:t>
            </a:r>
            <a:r>
              <a:rPr lang="zh-CN" altLang="en-US">
                <a:latin typeface="+mn-ea"/>
              </a:rPr>
              <a:t>中表示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假值</a:t>
            </a:r>
            <a:r>
              <a:rPr lang="zh-CN" altLang="en-US">
                <a:latin typeface="+mn-ea"/>
              </a:rPr>
              <a:t>的数值是有限的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如</a:t>
            </a:r>
            <a:r>
              <a:rPr lang="en-US" altLang="zh-CN">
                <a:latin typeface="+mn-ea"/>
              </a:rPr>
              <a:t>:false, undefined, null, 0(-0), NaN,  “”(</a:t>
            </a:r>
            <a:r>
              <a:rPr lang="zh-CN" altLang="en-US">
                <a:latin typeface="+mn-ea"/>
              </a:rPr>
              <a:t>空字符串</a:t>
            </a:r>
            <a:r>
              <a:rPr lang="en-US" altLang="zh-CN">
                <a:latin typeface="+mn-ea"/>
              </a:rPr>
              <a:t>)</a:t>
            </a:r>
            <a:endParaRPr lang="en-US" altLang="zh-CN">
              <a:latin typeface="+mn-ea"/>
            </a:endParaRPr>
          </a:p>
          <a:p>
            <a:pPr lvl="0"/>
            <a:r>
              <a:rPr lang="zh-CN" altLang="en-US">
                <a:latin typeface="+mn-ea"/>
              </a:rPr>
              <a:t>除了假值外的所有值都是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真值</a:t>
            </a:r>
            <a:endParaRPr lang="zh-CN" altLang="en-US">
              <a:solidFill>
                <a:srgbClr val="FF0000"/>
              </a:solidFill>
              <a:latin typeface="+mn-ea"/>
            </a:endParaRPr>
          </a:p>
          <a:p>
            <a:pPr lvl="0"/>
            <a:endParaRPr lang="zh-CN" altLang="en-US">
              <a:solidFill>
                <a:srgbClr val="FF0000"/>
              </a:solidFill>
              <a:latin typeface="+mn-ea"/>
            </a:endParaRPr>
          </a:p>
          <a:p>
            <a:pPr lvl="0"/>
            <a:endParaRPr lang="zh-CN" altLang="en-US">
              <a:solidFill>
                <a:srgbClr val="FF0000"/>
              </a:solidFill>
              <a:latin typeface="+mn-ea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latin typeface="+mn-ea"/>
              </a:rPr>
              <a:t>当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JS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期望使用布尔值的时候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真值会转换为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true,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假值会转换成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false</a:t>
            </a:r>
            <a:endParaRPr lang="en-US" altLang="zh-CN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对象类型</a:t>
            </a:r>
            <a:r>
              <a:rPr lang="en-US" altLang="zh-CN"/>
              <a:t>(</a:t>
            </a:r>
            <a:r>
              <a:rPr lang="zh-CN" altLang="en-US"/>
              <a:t>暂时了解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一种特殊的数据类型</a:t>
            </a:r>
            <a:r>
              <a:rPr lang="en-US" altLang="zh-CN"/>
              <a:t>,</a:t>
            </a:r>
            <a:r>
              <a:rPr lang="zh-CN" altLang="en-US"/>
              <a:t>一个对象可以拥有其他数据作为自己的一部分</a:t>
            </a:r>
            <a:endParaRPr lang="zh-CN" altLang="en-US"/>
          </a:p>
          <a:p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小明</a:t>
            </a:r>
            <a:r>
              <a:rPr lang="en-US" altLang="zh-CN"/>
              <a:t>:</a:t>
            </a:r>
            <a:r>
              <a:rPr lang="zh-CN" altLang="en-US"/>
              <a:t>姓名</a:t>
            </a:r>
            <a:r>
              <a:rPr lang="en-US" altLang="zh-CN"/>
              <a:t>,</a:t>
            </a:r>
            <a:r>
              <a:rPr lang="zh-CN" altLang="en-US"/>
              <a:t>年龄</a:t>
            </a:r>
            <a:r>
              <a:rPr lang="en-US" altLang="zh-CN"/>
              <a:t>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公司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4042</Words>
  <Application>WPS 演示</Application>
  <PresentationFormat>宽屏</PresentationFormat>
  <Paragraphs>283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黑体</vt:lpstr>
      <vt:lpstr>Eurostile</vt:lpstr>
      <vt:lpstr>微软雅黑</vt:lpstr>
      <vt:lpstr>华文细黑</vt:lpstr>
      <vt:lpstr>Wingdings</vt:lpstr>
      <vt:lpstr>Calibri</vt:lpstr>
      <vt:lpstr>Segoe Print</vt:lpstr>
      <vt:lpstr>Rockwell</vt:lpstr>
      <vt:lpstr>公司模板</vt:lpstr>
      <vt:lpstr>JavaScript 核心语法</vt:lpstr>
      <vt:lpstr>JavaScript 词法概述</vt:lpstr>
      <vt:lpstr>JavaScript 词法概述</vt:lpstr>
      <vt:lpstr>JavaScript 词法概述</vt:lpstr>
      <vt:lpstr>JS数据类型</vt:lpstr>
      <vt:lpstr>数字</vt:lpstr>
      <vt:lpstr>字符串</vt:lpstr>
      <vt:lpstr>布尔值</vt:lpstr>
      <vt:lpstr>对象类型(暂时了解)</vt:lpstr>
      <vt:lpstr>特殊类型</vt:lpstr>
      <vt:lpstr>typeof</vt:lpstr>
      <vt:lpstr>变量</vt:lpstr>
      <vt:lpstr>属性与数值直接量</vt:lpstr>
      <vt:lpstr>对象可变</vt:lpstr>
      <vt:lpstr>运算符</vt:lpstr>
      <vt:lpstr>算术运算符</vt:lpstr>
      <vt:lpstr>关系运算符</vt:lpstr>
      <vt:lpstr>逻辑运算符</vt:lpstr>
      <vt:lpstr>&amp;&amp;:逻辑与</vt:lpstr>
      <vt:lpstr>逻辑与</vt:lpstr>
      <vt:lpstr>||:逻辑或</vt:lpstr>
      <vt:lpstr>|| :逻辑或</vt:lpstr>
      <vt:lpstr>!: 逻辑非</vt:lpstr>
      <vt:lpstr>逻辑运算中的:最短路径</vt:lpstr>
      <vt:lpstr>运算符的优先级</vt:lpstr>
      <vt:lpstr>运算符另外一种分类</vt:lpstr>
      <vt:lpstr>表达式</vt:lpstr>
      <vt:lpstr>语句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11</cp:revision>
  <dcterms:created xsi:type="dcterms:W3CDTF">2015-05-05T08:02:00Z</dcterms:created>
  <dcterms:modified xsi:type="dcterms:W3CDTF">2017-05-16T09:44:06Z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