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0324B573-9E0A-4DD9-995A-F2C8C9BDAD40}"/>
              </a:ext>
            </a:extLst>
          </p:cNvPr>
          <p:cNvSpPr>
            <a:spLocks noGrp="1"/>
          </p:cNvSpPr>
          <p:nvPr>
            <p:ph type="subTitle" idx="1"/>
          </p:nvPr>
        </p:nvSpPr>
        <p:spPr>
          <a:xfrm>
            <a:off x="3034552" y="4614332"/>
            <a:ext cx="7197726" cy="1405467"/>
          </a:xfrm>
        </p:spPr>
        <p:txBody>
          <a:bodyPr/>
          <a:lstStyle/>
          <a:p>
            <a:r>
              <a:rPr kumimoji="1" lang="ja-JP" altLang="en-US" dirty="0">
                <a:latin typeface="BIZ UDゴシック" panose="020B0400000000000000" pitchFamily="49" charset="-128"/>
                <a:ea typeface="BIZ UDゴシック" panose="020B0400000000000000" pitchFamily="49" charset="-128"/>
              </a:rPr>
              <a:t>個人製作発表</a:t>
            </a:r>
            <a:endParaRPr kumimoji="1" lang="en-US" altLang="ja-JP" dirty="0">
              <a:latin typeface="BIZ UDゴシック" panose="020B0400000000000000" pitchFamily="49" charset="-128"/>
              <a:ea typeface="BIZ UDゴシック" panose="020B0400000000000000" pitchFamily="49" charset="-128"/>
            </a:endParaRPr>
          </a:p>
          <a:p>
            <a:r>
              <a:rPr kumimoji="1" lang="ja-JP" altLang="en-US" dirty="0">
                <a:latin typeface="BIZ UDゴシック" panose="020B0400000000000000" pitchFamily="49" charset="-128"/>
                <a:ea typeface="BIZ UDゴシック" panose="020B0400000000000000" pitchFamily="49" charset="-128"/>
              </a:rPr>
              <a:t>都築ほのか</a:t>
            </a:r>
          </a:p>
        </p:txBody>
      </p:sp>
      <p:sp>
        <p:nvSpPr>
          <p:cNvPr id="6" name="テキスト ボックス 5">
            <a:extLst>
              <a:ext uri="{FF2B5EF4-FFF2-40B4-BE49-F238E27FC236}">
                <a16:creationId xmlns:a16="http://schemas.microsoft.com/office/drawing/2014/main" id="{CE11CD5E-812B-4005-9DAB-45615A9D5596}"/>
              </a:ext>
            </a:extLst>
          </p:cNvPr>
          <p:cNvSpPr txBox="1"/>
          <p:nvPr/>
        </p:nvSpPr>
        <p:spPr>
          <a:xfrm>
            <a:off x="3482788" y="1775012"/>
            <a:ext cx="8189259" cy="1938992"/>
          </a:xfrm>
          <a:prstGeom prst="rect">
            <a:avLst/>
          </a:prstGeom>
          <a:noFill/>
        </p:spPr>
        <p:txBody>
          <a:bodyPr wrap="square" rtlCol="0">
            <a:spAutoFit/>
          </a:bodyPr>
          <a:lstStyle/>
          <a:p>
            <a:pPr algn="ctr"/>
            <a:r>
              <a:rPr kumimoji="1" lang="ja-JP" altLang="en-US" sz="6000" dirty="0"/>
              <a:t>ルーン占いアプリ</a:t>
            </a:r>
            <a:endParaRPr kumimoji="1" lang="en-US" altLang="ja-JP" sz="6000" dirty="0"/>
          </a:p>
          <a:p>
            <a:pPr algn="ctr"/>
            <a:r>
              <a:rPr kumimoji="1" lang="ja-JP" altLang="en-US" sz="6000" dirty="0"/>
              <a:t>─</a:t>
            </a:r>
            <a:r>
              <a:rPr kumimoji="1" lang="en-US" altLang="ja-JP" sz="6000" dirty="0" err="1"/>
              <a:t>RuneFortune</a:t>
            </a:r>
            <a:r>
              <a:rPr kumimoji="1" lang="ja-JP" altLang="en-US" sz="6000" dirty="0"/>
              <a:t>─</a:t>
            </a:r>
          </a:p>
        </p:txBody>
      </p:sp>
    </p:spTree>
    <p:extLst>
      <p:ext uri="{BB962C8B-B14F-4D97-AF65-F5344CB8AC3E}">
        <p14:creationId xmlns:p14="http://schemas.microsoft.com/office/powerpoint/2010/main" val="120487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74B5E7-F1C6-4B3E-B15B-9DFBE4C7EA91}"/>
              </a:ext>
            </a:extLst>
          </p:cNvPr>
          <p:cNvSpPr>
            <a:spLocks noGrp="1"/>
          </p:cNvSpPr>
          <p:nvPr>
            <p:ph type="title"/>
          </p:nvPr>
        </p:nvSpPr>
        <p:spPr>
          <a:xfrm>
            <a:off x="1030287" y="475129"/>
            <a:ext cx="10131425" cy="1456267"/>
          </a:xfrm>
        </p:spPr>
        <p:txBody>
          <a:bodyPr/>
          <a:lstStyle/>
          <a:p>
            <a:r>
              <a:rPr kumimoji="1" lang="ja-JP" altLang="en-US" dirty="0"/>
              <a:t>目次</a:t>
            </a:r>
          </a:p>
        </p:txBody>
      </p:sp>
      <p:sp>
        <p:nvSpPr>
          <p:cNvPr id="4" name="テキスト ボックス 3">
            <a:extLst>
              <a:ext uri="{FF2B5EF4-FFF2-40B4-BE49-F238E27FC236}">
                <a16:creationId xmlns:a16="http://schemas.microsoft.com/office/drawing/2014/main" id="{0A1C4599-7AEF-4301-A33D-303A0D48AC54}"/>
              </a:ext>
            </a:extLst>
          </p:cNvPr>
          <p:cNvSpPr txBox="1"/>
          <p:nvPr/>
        </p:nvSpPr>
        <p:spPr>
          <a:xfrm>
            <a:off x="2801470" y="1912968"/>
            <a:ext cx="6104964" cy="3970318"/>
          </a:xfrm>
          <a:prstGeom prst="rect">
            <a:avLst/>
          </a:prstGeom>
          <a:noFill/>
        </p:spPr>
        <p:txBody>
          <a:bodyPr wrap="square">
            <a:spAutoFit/>
          </a:bodyPr>
          <a:lstStyle/>
          <a:p>
            <a:pPr marL="514350" indent="-514350">
              <a:buFont typeface="+mj-lt"/>
              <a:buAutoNum type="arabicPeriod"/>
            </a:pPr>
            <a:r>
              <a:rPr kumimoji="1" lang="ja-JP" altLang="en-US" sz="2800" dirty="0"/>
              <a:t>目的と背景</a:t>
            </a:r>
            <a:endParaRPr kumimoji="1" lang="en-US" altLang="ja-JP" sz="2800" dirty="0"/>
          </a:p>
          <a:p>
            <a:pPr marL="514350" indent="-514350">
              <a:buFont typeface="+mj-lt"/>
              <a:buAutoNum type="arabicPeriod"/>
            </a:pPr>
            <a:endParaRPr kumimoji="1" lang="en-US" altLang="ja-JP" sz="2800" dirty="0"/>
          </a:p>
          <a:p>
            <a:pPr marL="514350" indent="-514350">
              <a:buFont typeface="+mj-lt"/>
              <a:buAutoNum type="arabicPeriod"/>
            </a:pPr>
            <a:r>
              <a:rPr kumimoji="1" lang="ja-JP" altLang="en-US" sz="2800" dirty="0"/>
              <a:t>機能</a:t>
            </a:r>
            <a:endParaRPr kumimoji="1" lang="en-US" altLang="ja-JP" sz="2800" dirty="0"/>
          </a:p>
          <a:p>
            <a:pPr marL="514350" indent="-514350">
              <a:buFont typeface="+mj-lt"/>
              <a:buAutoNum type="arabicPeriod"/>
            </a:pPr>
            <a:endParaRPr kumimoji="1" lang="en-US" altLang="ja-JP" sz="2800" dirty="0"/>
          </a:p>
          <a:p>
            <a:pPr marL="514350" indent="-514350">
              <a:buFont typeface="+mj-lt"/>
              <a:buAutoNum type="arabicPeriod"/>
            </a:pPr>
            <a:r>
              <a:rPr kumimoji="1" lang="ja-JP" altLang="en-US" sz="2800" dirty="0"/>
              <a:t>スケジュールと使用言語</a:t>
            </a:r>
            <a:endParaRPr kumimoji="1" lang="en-US" altLang="ja-JP" sz="2800" dirty="0"/>
          </a:p>
          <a:p>
            <a:pPr marL="514350" indent="-514350">
              <a:buFont typeface="+mj-lt"/>
              <a:buAutoNum type="arabicPeriod"/>
            </a:pPr>
            <a:endParaRPr kumimoji="1" lang="en-US" altLang="ja-JP" sz="2800" dirty="0"/>
          </a:p>
          <a:p>
            <a:pPr marL="514350" indent="-514350">
              <a:buFont typeface="+mj-lt"/>
              <a:buAutoNum type="arabicPeriod"/>
            </a:pPr>
            <a:r>
              <a:rPr kumimoji="1" lang="ja-JP" altLang="en-US" sz="2800" dirty="0"/>
              <a:t>コード</a:t>
            </a:r>
            <a:endParaRPr kumimoji="1" lang="en-US" altLang="ja-JP" sz="2800" dirty="0"/>
          </a:p>
          <a:p>
            <a:pPr marL="514350" indent="-514350">
              <a:buFont typeface="+mj-lt"/>
              <a:buAutoNum type="arabicPeriod"/>
            </a:pPr>
            <a:endParaRPr kumimoji="1" lang="en-US" altLang="ja-JP" sz="2800" dirty="0"/>
          </a:p>
          <a:p>
            <a:pPr marL="514350" indent="-514350">
              <a:buFont typeface="+mj-lt"/>
              <a:buAutoNum type="arabicPeriod"/>
            </a:pPr>
            <a:r>
              <a:rPr kumimoji="1" lang="ja-JP" altLang="en-US" sz="2800" dirty="0"/>
              <a:t>レビューと反省</a:t>
            </a:r>
            <a:endParaRPr lang="ja-JP" altLang="en-US" sz="2800" dirty="0"/>
          </a:p>
        </p:txBody>
      </p:sp>
    </p:spTree>
    <p:extLst>
      <p:ext uri="{BB962C8B-B14F-4D97-AF65-F5344CB8AC3E}">
        <p14:creationId xmlns:p14="http://schemas.microsoft.com/office/powerpoint/2010/main" val="234342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6BAADB-7C29-46A3-9C8A-0F5398B419D3}"/>
              </a:ext>
            </a:extLst>
          </p:cNvPr>
          <p:cNvSpPr>
            <a:spLocks noGrp="1"/>
          </p:cNvSpPr>
          <p:nvPr>
            <p:ph type="title"/>
          </p:nvPr>
        </p:nvSpPr>
        <p:spPr/>
        <p:txBody>
          <a:bodyPr/>
          <a:lstStyle/>
          <a:p>
            <a:r>
              <a:rPr kumimoji="1" lang="en-US" altLang="ja-JP" dirty="0"/>
              <a:t>1.</a:t>
            </a:r>
            <a:r>
              <a:rPr kumimoji="1" lang="ja-JP" altLang="en-US" dirty="0"/>
              <a:t>  目的と背景</a:t>
            </a:r>
          </a:p>
        </p:txBody>
      </p:sp>
      <p:sp>
        <p:nvSpPr>
          <p:cNvPr id="4" name="テキスト ボックス 3">
            <a:extLst>
              <a:ext uri="{FF2B5EF4-FFF2-40B4-BE49-F238E27FC236}">
                <a16:creationId xmlns:a16="http://schemas.microsoft.com/office/drawing/2014/main" id="{9D59F6FF-B969-487B-B9DD-1F4C08AD54E2}"/>
              </a:ext>
            </a:extLst>
          </p:cNvPr>
          <p:cNvSpPr txBox="1"/>
          <p:nvPr/>
        </p:nvSpPr>
        <p:spPr>
          <a:xfrm>
            <a:off x="1537446" y="2065867"/>
            <a:ext cx="8767483" cy="1938992"/>
          </a:xfrm>
          <a:prstGeom prst="rect">
            <a:avLst/>
          </a:prstGeom>
          <a:noFill/>
        </p:spPr>
        <p:txBody>
          <a:bodyPr wrap="square" rtlCol="0">
            <a:spAutoFit/>
          </a:bodyPr>
          <a:lstStyle/>
          <a:p>
            <a:r>
              <a:rPr lang="ja-JP" altLang="ja-JP" sz="2400" kern="100" dirty="0">
                <a:effectLst/>
                <a:latin typeface="+mn-ea"/>
                <a:cs typeface="Times New Roman" panose="02020603050405020304" pitchFamily="18" charset="0"/>
              </a:rPr>
              <a:t>毎朝ニュースで流れている星座占いとは少し違った占いを気軽にできるアプリ</a:t>
            </a:r>
            <a:r>
              <a:rPr lang="ja-JP" altLang="en-US" sz="2400" kern="100" dirty="0">
                <a:effectLst/>
                <a:latin typeface="+mn-ea"/>
                <a:cs typeface="Times New Roman" panose="02020603050405020304" pitchFamily="18" charset="0"/>
              </a:rPr>
              <a:t>ケーション</a:t>
            </a:r>
            <a:r>
              <a:rPr lang="ja-JP" altLang="ja-JP" sz="2400" kern="100" dirty="0">
                <a:effectLst/>
                <a:latin typeface="+mn-ea"/>
                <a:cs typeface="Times New Roman" panose="02020603050405020304" pitchFamily="18" charset="0"/>
              </a:rPr>
              <a:t>を作りたい</a:t>
            </a:r>
            <a:endParaRPr lang="en-US" altLang="ja-JP" sz="2400" kern="100" dirty="0">
              <a:effectLst/>
              <a:latin typeface="+mn-ea"/>
              <a:cs typeface="Times New Roman" panose="02020603050405020304" pitchFamily="18" charset="0"/>
            </a:endParaRPr>
          </a:p>
          <a:p>
            <a:r>
              <a:rPr lang="ja-JP" altLang="en-US" sz="2400" kern="100" dirty="0">
                <a:latin typeface="+mn-ea"/>
                <a:cs typeface="Times New Roman" panose="02020603050405020304" pitchFamily="18" charset="0"/>
              </a:rPr>
              <a:t>できれば</a:t>
            </a:r>
            <a:r>
              <a:rPr lang="en-US" altLang="ja-JP" sz="2400" kern="100" dirty="0">
                <a:effectLst/>
                <a:latin typeface="+mn-ea"/>
                <a:cs typeface="Times New Roman" panose="02020603050405020304" pitchFamily="18" charset="0"/>
              </a:rPr>
              <a:t>12</a:t>
            </a:r>
            <a:r>
              <a:rPr lang="ja-JP" altLang="ja-JP" sz="2400" kern="100" dirty="0">
                <a:effectLst/>
                <a:latin typeface="+mn-ea"/>
                <a:cs typeface="Times New Roman" panose="02020603050405020304" pitchFamily="18" charset="0"/>
              </a:rPr>
              <a:t>種類の星座占いや</a:t>
            </a:r>
            <a:r>
              <a:rPr lang="en-US" altLang="ja-JP" sz="2400" kern="100" dirty="0">
                <a:effectLst/>
                <a:latin typeface="+mn-ea"/>
                <a:cs typeface="Times New Roman" panose="02020603050405020304" pitchFamily="18" charset="0"/>
              </a:rPr>
              <a:t>4</a:t>
            </a:r>
            <a:r>
              <a:rPr lang="ja-JP" altLang="ja-JP" sz="2400" kern="100" dirty="0">
                <a:effectLst/>
                <a:latin typeface="+mn-ea"/>
                <a:cs typeface="Times New Roman" panose="02020603050405020304" pitchFamily="18" charset="0"/>
              </a:rPr>
              <a:t>種類の血液型占いよりも結果の数が多く、楽しめるもの</a:t>
            </a:r>
            <a:r>
              <a:rPr lang="ja-JP" altLang="en-US" sz="2400" kern="100" dirty="0">
                <a:effectLst/>
                <a:latin typeface="+mn-ea"/>
                <a:cs typeface="Times New Roman" panose="02020603050405020304" pitchFamily="18" charset="0"/>
              </a:rPr>
              <a:t>が良い</a:t>
            </a:r>
            <a:endParaRPr lang="ja-JP" altLang="ja-JP" sz="2400" kern="100" dirty="0">
              <a:effectLst/>
              <a:latin typeface="+mn-ea"/>
              <a:cs typeface="Times New Roman" panose="02020603050405020304" pitchFamily="18" charset="0"/>
            </a:endParaRPr>
          </a:p>
          <a:p>
            <a:endParaRPr kumimoji="1" lang="ja-JP" altLang="en-US" sz="2400" dirty="0">
              <a:latin typeface="+mn-ea"/>
            </a:endParaRPr>
          </a:p>
        </p:txBody>
      </p:sp>
      <p:sp>
        <p:nvSpPr>
          <p:cNvPr id="6" name="矢印: 下 5">
            <a:extLst>
              <a:ext uri="{FF2B5EF4-FFF2-40B4-BE49-F238E27FC236}">
                <a16:creationId xmlns:a16="http://schemas.microsoft.com/office/drawing/2014/main" id="{241D50F4-D68C-4C9F-9C5F-FDE8CE95C7BD}"/>
              </a:ext>
            </a:extLst>
          </p:cNvPr>
          <p:cNvSpPr/>
          <p:nvPr/>
        </p:nvSpPr>
        <p:spPr>
          <a:xfrm>
            <a:off x="5262281" y="3878294"/>
            <a:ext cx="1317812" cy="94129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 name="テキスト ボックス 6">
            <a:extLst>
              <a:ext uri="{FF2B5EF4-FFF2-40B4-BE49-F238E27FC236}">
                <a16:creationId xmlns:a16="http://schemas.microsoft.com/office/drawing/2014/main" id="{840B55FC-A4B2-4E27-8008-A5D6E19CA961}"/>
              </a:ext>
            </a:extLst>
          </p:cNvPr>
          <p:cNvSpPr txBox="1"/>
          <p:nvPr/>
        </p:nvSpPr>
        <p:spPr>
          <a:xfrm>
            <a:off x="685801" y="5284694"/>
            <a:ext cx="11452413" cy="646331"/>
          </a:xfrm>
          <a:prstGeom prst="rect">
            <a:avLst/>
          </a:prstGeom>
          <a:noFill/>
        </p:spPr>
        <p:txBody>
          <a:bodyPr wrap="square" rtlCol="0">
            <a:spAutoFit/>
          </a:bodyPr>
          <a:lstStyle/>
          <a:p>
            <a:r>
              <a:rPr kumimoji="1" lang="en-US" altLang="ja-JP" sz="3600" u="sng" dirty="0"/>
              <a:t>48</a:t>
            </a:r>
            <a:r>
              <a:rPr kumimoji="1" lang="ja-JP" altLang="en-US" sz="3600" u="sng" dirty="0"/>
              <a:t>種類の結果があるルーン占いのアプリケーションを作る</a:t>
            </a:r>
          </a:p>
        </p:txBody>
      </p:sp>
    </p:spTree>
    <p:extLst>
      <p:ext uri="{BB962C8B-B14F-4D97-AF65-F5344CB8AC3E}">
        <p14:creationId xmlns:p14="http://schemas.microsoft.com/office/powerpoint/2010/main" val="307214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BA7F5-7A59-4EA4-831F-ABC2287410A2}"/>
              </a:ext>
            </a:extLst>
          </p:cNvPr>
          <p:cNvSpPr>
            <a:spLocks noGrp="1"/>
          </p:cNvSpPr>
          <p:nvPr>
            <p:ph type="title"/>
          </p:nvPr>
        </p:nvSpPr>
        <p:spPr/>
        <p:txBody>
          <a:bodyPr/>
          <a:lstStyle/>
          <a:p>
            <a:r>
              <a:rPr kumimoji="1" lang="en-US" altLang="ja-JP" dirty="0"/>
              <a:t>2.</a:t>
            </a:r>
            <a:r>
              <a:rPr kumimoji="1" lang="ja-JP" altLang="en-US" dirty="0"/>
              <a:t>  機能</a:t>
            </a:r>
          </a:p>
        </p:txBody>
      </p:sp>
      <p:sp>
        <p:nvSpPr>
          <p:cNvPr id="4" name="テキスト ボックス 3">
            <a:extLst>
              <a:ext uri="{FF2B5EF4-FFF2-40B4-BE49-F238E27FC236}">
                <a16:creationId xmlns:a16="http://schemas.microsoft.com/office/drawing/2014/main" id="{0738E957-3CD3-453C-BD0F-2B808286B1A9}"/>
              </a:ext>
            </a:extLst>
          </p:cNvPr>
          <p:cNvSpPr txBox="1"/>
          <p:nvPr/>
        </p:nvSpPr>
        <p:spPr>
          <a:xfrm>
            <a:off x="3043518" y="2521059"/>
            <a:ext cx="6104964" cy="2062103"/>
          </a:xfrm>
          <a:prstGeom prst="rect">
            <a:avLst/>
          </a:prstGeom>
          <a:noFill/>
        </p:spPr>
        <p:txBody>
          <a:bodyPr wrap="square">
            <a:spAutoFit/>
          </a:bodyPr>
          <a:lstStyle/>
          <a:p>
            <a:pPr marL="342900" indent="-342900">
              <a:buFont typeface="Wingdings" panose="05000000000000000000" pitchFamily="2" charset="2"/>
              <a:buChar char="n"/>
            </a:pPr>
            <a:r>
              <a:rPr lang="ja-JP" altLang="en-US" sz="3200" dirty="0"/>
              <a:t>ルーンで占う</a:t>
            </a:r>
            <a:endParaRPr lang="en-US" altLang="ja-JP" sz="3200" dirty="0"/>
          </a:p>
          <a:p>
            <a:endParaRPr lang="en-US" altLang="ja-JP" sz="3200" dirty="0"/>
          </a:p>
          <a:p>
            <a:endParaRPr lang="en-US" altLang="ja-JP" sz="3200" dirty="0"/>
          </a:p>
          <a:p>
            <a:pPr marL="342900" indent="-342900">
              <a:buFont typeface="Wingdings" panose="05000000000000000000" pitchFamily="2" charset="2"/>
              <a:buChar char="n"/>
            </a:pPr>
            <a:r>
              <a:rPr lang="ja-JP" altLang="en-US" sz="3200" dirty="0"/>
              <a:t>占い結果の履歴一覧</a:t>
            </a:r>
          </a:p>
        </p:txBody>
      </p:sp>
    </p:spTree>
    <p:extLst>
      <p:ext uri="{BB962C8B-B14F-4D97-AF65-F5344CB8AC3E}">
        <p14:creationId xmlns:p14="http://schemas.microsoft.com/office/powerpoint/2010/main" val="3788229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FF29E4-8BD0-436B-A8A1-31050E403833}"/>
              </a:ext>
            </a:extLst>
          </p:cNvPr>
          <p:cNvSpPr>
            <a:spLocks noGrp="1"/>
          </p:cNvSpPr>
          <p:nvPr>
            <p:ph type="title"/>
          </p:nvPr>
        </p:nvSpPr>
        <p:spPr/>
        <p:txBody>
          <a:bodyPr/>
          <a:lstStyle/>
          <a:p>
            <a:r>
              <a:rPr kumimoji="1" lang="en-US" altLang="ja-JP" dirty="0"/>
              <a:t>3.</a:t>
            </a:r>
            <a:r>
              <a:rPr kumimoji="1" lang="ja-JP" altLang="en-US" dirty="0"/>
              <a:t>  スケジュールと使用言語</a:t>
            </a:r>
          </a:p>
        </p:txBody>
      </p:sp>
      <p:graphicFrame>
        <p:nvGraphicFramePr>
          <p:cNvPr id="3" name="表 3">
            <a:extLst>
              <a:ext uri="{FF2B5EF4-FFF2-40B4-BE49-F238E27FC236}">
                <a16:creationId xmlns:a16="http://schemas.microsoft.com/office/drawing/2014/main" id="{3FDC1E0E-27D8-4E93-AD3E-20E134317033}"/>
              </a:ext>
            </a:extLst>
          </p:cNvPr>
          <p:cNvGraphicFramePr>
            <a:graphicFrameLocks noGrp="1"/>
          </p:cNvGraphicFramePr>
          <p:nvPr>
            <p:extLst>
              <p:ext uri="{D42A27DB-BD31-4B8C-83A1-F6EECF244321}">
                <p14:modId xmlns:p14="http://schemas.microsoft.com/office/powerpoint/2010/main" val="2527749510"/>
              </p:ext>
            </p:extLst>
          </p:nvPr>
        </p:nvGraphicFramePr>
        <p:xfrm>
          <a:off x="1816848" y="2198842"/>
          <a:ext cx="8080188" cy="1218704"/>
        </p:xfrm>
        <a:graphic>
          <a:graphicData uri="http://schemas.openxmlformats.org/drawingml/2006/table">
            <a:tbl>
              <a:tblPr firstRow="1" bandRow="1">
                <a:tableStyleId>{5C22544A-7EE6-4342-B048-85BDC9FD1C3A}</a:tableStyleId>
              </a:tblPr>
              <a:tblGrid>
                <a:gridCol w="2693396">
                  <a:extLst>
                    <a:ext uri="{9D8B030D-6E8A-4147-A177-3AD203B41FA5}">
                      <a16:colId xmlns:a16="http://schemas.microsoft.com/office/drawing/2014/main" val="1514876204"/>
                    </a:ext>
                  </a:extLst>
                </a:gridCol>
                <a:gridCol w="2693396">
                  <a:extLst>
                    <a:ext uri="{9D8B030D-6E8A-4147-A177-3AD203B41FA5}">
                      <a16:colId xmlns:a16="http://schemas.microsoft.com/office/drawing/2014/main" val="1890169757"/>
                    </a:ext>
                  </a:extLst>
                </a:gridCol>
                <a:gridCol w="2693396">
                  <a:extLst>
                    <a:ext uri="{9D8B030D-6E8A-4147-A177-3AD203B41FA5}">
                      <a16:colId xmlns:a16="http://schemas.microsoft.com/office/drawing/2014/main" val="2889979777"/>
                    </a:ext>
                  </a:extLst>
                </a:gridCol>
              </a:tblGrid>
              <a:tr h="490570">
                <a:tc>
                  <a:txBody>
                    <a:bodyPr/>
                    <a:lstStyle/>
                    <a:p>
                      <a:pPr algn="ctr"/>
                      <a:r>
                        <a:rPr kumimoji="1" lang="en-US" altLang="ja-JP" sz="2000" dirty="0"/>
                        <a:t>12/9</a:t>
                      </a:r>
                      <a:r>
                        <a:rPr kumimoji="1" lang="ja-JP" altLang="en-US" sz="2000" dirty="0"/>
                        <a:t>～</a:t>
                      </a:r>
                      <a:r>
                        <a:rPr kumimoji="1" lang="en-US" altLang="ja-JP" sz="2000" dirty="0"/>
                        <a:t>12/11</a:t>
                      </a:r>
                      <a:endParaRPr kumimoji="1" lang="ja-JP" altLang="en-US" sz="2000" dirty="0"/>
                    </a:p>
                  </a:txBody>
                  <a:tcPr anchor="ctr"/>
                </a:tc>
                <a:tc>
                  <a:txBody>
                    <a:bodyPr/>
                    <a:lstStyle/>
                    <a:p>
                      <a:pPr algn="ctr"/>
                      <a:r>
                        <a:rPr kumimoji="1" lang="en-US" altLang="ja-JP" sz="2000" dirty="0"/>
                        <a:t>12/12</a:t>
                      </a:r>
                      <a:endParaRPr kumimoji="1" lang="ja-JP" altLang="en-US" sz="2000" dirty="0"/>
                    </a:p>
                  </a:txBody>
                  <a:tcPr anchor="ctr"/>
                </a:tc>
                <a:tc>
                  <a:txBody>
                    <a:bodyPr/>
                    <a:lstStyle/>
                    <a:p>
                      <a:pPr algn="ctr"/>
                      <a:r>
                        <a:rPr kumimoji="1" lang="en-US" altLang="ja-JP" sz="2000" dirty="0"/>
                        <a:t>12/19</a:t>
                      </a:r>
                      <a:endParaRPr kumimoji="1" lang="ja-JP" altLang="en-US" sz="2000" dirty="0"/>
                    </a:p>
                  </a:txBody>
                  <a:tcPr anchor="ctr"/>
                </a:tc>
                <a:extLst>
                  <a:ext uri="{0D108BD9-81ED-4DB2-BD59-A6C34878D82A}">
                    <a16:rowId xmlns:a16="http://schemas.microsoft.com/office/drawing/2014/main" val="1981972391"/>
                  </a:ext>
                </a:extLst>
              </a:tr>
              <a:tr h="728134">
                <a:tc>
                  <a:txBody>
                    <a:bodyPr/>
                    <a:lstStyle/>
                    <a:p>
                      <a:pPr algn="ctr"/>
                      <a:r>
                        <a:rPr kumimoji="1" lang="ja-JP" altLang="en-US" dirty="0">
                          <a:latin typeface="+mn-ea"/>
                          <a:ea typeface="+mn-ea"/>
                        </a:rPr>
                        <a:t>設計と機能の実装</a:t>
                      </a:r>
                      <a:endParaRPr kumimoji="1" lang="en-US" altLang="ja-JP" dirty="0">
                        <a:latin typeface="+mn-ea"/>
                        <a:ea typeface="+mn-ea"/>
                      </a:endParaRPr>
                    </a:p>
                    <a:p>
                      <a:pPr algn="ctr"/>
                      <a:r>
                        <a:rPr kumimoji="1" lang="ja-JP" altLang="en-US" dirty="0">
                          <a:latin typeface="+mn-ea"/>
                          <a:ea typeface="+mn-ea"/>
                        </a:rPr>
                        <a:t>デザイン</a:t>
                      </a:r>
                    </a:p>
                  </a:txBody>
                  <a:tcPr anchor="ctr"/>
                </a:tc>
                <a:tc>
                  <a:txBody>
                    <a:bodyPr/>
                    <a:lstStyle/>
                    <a:p>
                      <a:pPr algn="ctr"/>
                      <a:r>
                        <a:rPr kumimoji="1" lang="ja-JP" altLang="en-US" dirty="0"/>
                        <a:t>テストとデバッグ</a:t>
                      </a:r>
                    </a:p>
                  </a:txBody>
                  <a:tcPr anchor="ctr"/>
                </a:tc>
                <a:tc>
                  <a:txBody>
                    <a:bodyPr/>
                    <a:lstStyle/>
                    <a:p>
                      <a:pPr algn="ctr"/>
                      <a:r>
                        <a:rPr kumimoji="1" lang="ja-JP" altLang="en-US" dirty="0"/>
                        <a:t>納品</a:t>
                      </a:r>
                    </a:p>
                  </a:txBody>
                  <a:tcPr anchor="ctr"/>
                </a:tc>
                <a:extLst>
                  <a:ext uri="{0D108BD9-81ED-4DB2-BD59-A6C34878D82A}">
                    <a16:rowId xmlns:a16="http://schemas.microsoft.com/office/drawing/2014/main" val="849354563"/>
                  </a:ext>
                </a:extLst>
              </a:tr>
            </a:tbl>
          </a:graphicData>
        </a:graphic>
      </p:graphicFrame>
      <p:sp>
        <p:nvSpPr>
          <p:cNvPr id="4" name="テキスト ボックス 3">
            <a:extLst>
              <a:ext uri="{FF2B5EF4-FFF2-40B4-BE49-F238E27FC236}">
                <a16:creationId xmlns:a16="http://schemas.microsoft.com/office/drawing/2014/main" id="{A858EDB7-23BB-4675-93D1-2C9CD115C5C2}"/>
              </a:ext>
            </a:extLst>
          </p:cNvPr>
          <p:cNvSpPr txBox="1"/>
          <p:nvPr/>
        </p:nvSpPr>
        <p:spPr>
          <a:xfrm>
            <a:off x="1816848" y="3823509"/>
            <a:ext cx="9269565" cy="646331"/>
          </a:xfrm>
          <a:prstGeom prst="rect">
            <a:avLst/>
          </a:prstGeom>
          <a:noFill/>
        </p:spPr>
        <p:txBody>
          <a:bodyPr wrap="square" rtlCol="0">
            <a:spAutoFit/>
          </a:bodyPr>
          <a:lstStyle/>
          <a:p>
            <a:r>
              <a:rPr kumimoji="1" lang="en-US" altLang="ja-JP" dirty="0"/>
              <a:t>※12/12</a:t>
            </a:r>
            <a:r>
              <a:rPr kumimoji="1" lang="ja-JP" altLang="en-US" dirty="0"/>
              <a:t>のみをテストとデバッグにあてる予定。</a:t>
            </a:r>
            <a:endParaRPr kumimoji="1" lang="en-US" altLang="ja-JP" dirty="0"/>
          </a:p>
          <a:p>
            <a:r>
              <a:rPr kumimoji="1" lang="ja-JP" altLang="en-US" dirty="0"/>
              <a:t>別の案件との兼ね合いで時間が出来た場合は納品までの間適宜テストとデバッグを行う。</a:t>
            </a:r>
          </a:p>
        </p:txBody>
      </p:sp>
      <p:sp>
        <p:nvSpPr>
          <p:cNvPr id="5" name="テキスト ボックス 4">
            <a:extLst>
              <a:ext uri="{FF2B5EF4-FFF2-40B4-BE49-F238E27FC236}">
                <a16:creationId xmlns:a16="http://schemas.microsoft.com/office/drawing/2014/main" id="{DB6DEF21-4E2D-44F3-A8BF-518D0BE44457}"/>
              </a:ext>
            </a:extLst>
          </p:cNvPr>
          <p:cNvSpPr txBox="1"/>
          <p:nvPr/>
        </p:nvSpPr>
        <p:spPr>
          <a:xfrm>
            <a:off x="1922929" y="5288946"/>
            <a:ext cx="5446059" cy="461665"/>
          </a:xfrm>
          <a:prstGeom prst="rect">
            <a:avLst/>
          </a:prstGeom>
          <a:noFill/>
        </p:spPr>
        <p:txBody>
          <a:bodyPr wrap="square" rtlCol="0">
            <a:spAutoFit/>
          </a:bodyPr>
          <a:lstStyle/>
          <a:p>
            <a:r>
              <a:rPr kumimoji="1" lang="ja-JP" altLang="en-US" sz="2400" dirty="0"/>
              <a:t>使用言語：</a:t>
            </a:r>
            <a:r>
              <a:rPr kumimoji="1" lang="en-US" altLang="ja-JP" sz="2400" dirty="0"/>
              <a:t>Python</a:t>
            </a:r>
            <a:r>
              <a:rPr kumimoji="1" lang="ja-JP" altLang="en-US" sz="2400" dirty="0"/>
              <a:t>、</a:t>
            </a:r>
            <a:r>
              <a:rPr kumimoji="1" lang="en-US" altLang="ja-JP" sz="2400" dirty="0"/>
              <a:t>SQLite</a:t>
            </a:r>
            <a:endParaRPr kumimoji="1" lang="ja-JP" altLang="en-US" sz="2400" dirty="0"/>
          </a:p>
        </p:txBody>
      </p:sp>
    </p:spTree>
    <p:extLst>
      <p:ext uri="{BB962C8B-B14F-4D97-AF65-F5344CB8AC3E}">
        <p14:creationId xmlns:p14="http://schemas.microsoft.com/office/powerpoint/2010/main" val="203269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A0FC0-7A33-4FDE-8FDA-784EAC0A9DE9}"/>
              </a:ext>
            </a:extLst>
          </p:cNvPr>
          <p:cNvSpPr>
            <a:spLocks noGrp="1"/>
          </p:cNvSpPr>
          <p:nvPr>
            <p:ph type="title"/>
          </p:nvPr>
        </p:nvSpPr>
        <p:spPr>
          <a:xfrm>
            <a:off x="3889561" y="2297206"/>
            <a:ext cx="4178674" cy="2263588"/>
          </a:xfrm>
        </p:spPr>
        <p:txBody>
          <a:bodyPr>
            <a:normAutofit/>
          </a:bodyPr>
          <a:lstStyle/>
          <a:p>
            <a:r>
              <a:rPr kumimoji="1" lang="en-US" altLang="ja-JP" sz="6000" dirty="0"/>
              <a:t>4.</a:t>
            </a:r>
            <a:r>
              <a:rPr kumimoji="1" lang="ja-JP" altLang="en-US" sz="6000" dirty="0"/>
              <a:t>  </a:t>
            </a:r>
            <a:r>
              <a:rPr lang="ja-JP" altLang="en-US" sz="6000" dirty="0"/>
              <a:t>コード</a:t>
            </a:r>
            <a:endParaRPr kumimoji="1" lang="ja-JP" altLang="en-US" sz="6000" dirty="0"/>
          </a:p>
        </p:txBody>
      </p:sp>
    </p:spTree>
    <p:extLst>
      <p:ext uri="{BB962C8B-B14F-4D97-AF65-F5344CB8AC3E}">
        <p14:creationId xmlns:p14="http://schemas.microsoft.com/office/powerpoint/2010/main" val="66977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07ACDF-DA7D-439F-925C-61790F17DB40}"/>
              </a:ext>
            </a:extLst>
          </p:cNvPr>
          <p:cNvSpPr>
            <a:spLocks noGrp="1"/>
          </p:cNvSpPr>
          <p:nvPr>
            <p:ph type="title"/>
          </p:nvPr>
        </p:nvSpPr>
        <p:spPr/>
        <p:txBody>
          <a:bodyPr/>
          <a:lstStyle/>
          <a:p>
            <a:r>
              <a:rPr kumimoji="1" lang="en-US" altLang="ja-JP" dirty="0"/>
              <a:t>5.</a:t>
            </a:r>
            <a:r>
              <a:rPr kumimoji="1" lang="ja-JP" altLang="en-US" dirty="0"/>
              <a:t>  レビューと反省</a:t>
            </a:r>
          </a:p>
        </p:txBody>
      </p:sp>
      <p:sp>
        <p:nvSpPr>
          <p:cNvPr id="3" name="テキスト ボックス 2">
            <a:extLst>
              <a:ext uri="{FF2B5EF4-FFF2-40B4-BE49-F238E27FC236}">
                <a16:creationId xmlns:a16="http://schemas.microsoft.com/office/drawing/2014/main" id="{5749A580-DB00-45E0-8E79-CA8474CFA313}"/>
              </a:ext>
            </a:extLst>
          </p:cNvPr>
          <p:cNvSpPr txBox="1"/>
          <p:nvPr/>
        </p:nvSpPr>
        <p:spPr>
          <a:xfrm>
            <a:off x="2026677" y="2191870"/>
            <a:ext cx="7261412" cy="3662541"/>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400" dirty="0"/>
              <a:t>レビュー</a:t>
            </a:r>
            <a:endParaRPr kumimoji="1" lang="en-US" altLang="ja-JP" sz="2400" dirty="0"/>
          </a:p>
          <a:p>
            <a:pPr lvl="1"/>
            <a:r>
              <a:rPr kumimoji="1" lang="ja-JP" altLang="en-US" sz="2000" dirty="0"/>
              <a:t>企画書の通りの機能は実装できている。</a:t>
            </a:r>
            <a:endParaRPr kumimoji="1" lang="en-US" altLang="ja-JP" sz="2000" dirty="0"/>
          </a:p>
          <a:p>
            <a:pPr lvl="1"/>
            <a:r>
              <a:rPr kumimoji="1" lang="ja-JP" altLang="en-US" sz="2000" dirty="0"/>
              <a:t>現在の機能だとユーザーを判別することができないため、「履歴を見る」のボタンを押すと今までの結果がすべて出てきてしまう。</a:t>
            </a:r>
            <a:endParaRPr kumimoji="1" lang="en-US" altLang="ja-JP" sz="2400" dirty="0"/>
          </a:p>
          <a:p>
            <a:endParaRPr kumimoji="1" lang="en-US" altLang="ja-JP" sz="2400" dirty="0"/>
          </a:p>
          <a:p>
            <a:pPr marL="342900" indent="-342900">
              <a:buFont typeface="Wingdings" panose="05000000000000000000" pitchFamily="2" charset="2"/>
              <a:buChar char="l"/>
            </a:pPr>
            <a:r>
              <a:rPr kumimoji="1" lang="ja-JP" altLang="en-US" sz="2400" dirty="0"/>
              <a:t>反省</a:t>
            </a:r>
            <a:endParaRPr kumimoji="1" lang="en-US" altLang="ja-JP" sz="2400" dirty="0"/>
          </a:p>
          <a:p>
            <a:pPr lvl="1"/>
            <a:r>
              <a:rPr kumimoji="1" lang="ja-JP" altLang="en-US" sz="2000" dirty="0"/>
              <a:t>ユーザーの判別をしない以上、履歴を表示するのではなく結果一覧などを表示する方が機能として妥当だった。</a:t>
            </a:r>
            <a:endParaRPr kumimoji="1" lang="en-US" altLang="ja-JP" sz="2000" dirty="0"/>
          </a:p>
          <a:p>
            <a:pPr lvl="1"/>
            <a:r>
              <a:rPr kumimoji="1" lang="ja-JP" altLang="en-US" sz="2000" dirty="0"/>
              <a:t>テスト計画が大雑把で</a:t>
            </a:r>
            <a:r>
              <a:rPr kumimoji="1" lang="en-US" altLang="ja-JP" sz="2000" dirty="0"/>
              <a:t>12/12</a:t>
            </a:r>
            <a:r>
              <a:rPr kumimoji="1" lang="ja-JP" altLang="en-US" sz="2000" dirty="0"/>
              <a:t>以降に修正箇所が発見されることがあった。</a:t>
            </a:r>
            <a:endParaRPr kumimoji="1" lang="en-US" altLang="ja-JP" sz="2000" dirty="0"/>
          </a:p>
        </p:txBody>
      </p:sp>
    </p:spTree>
    <p:extLst>
      <p:ext uri="{BB962C8B-B14F-4D97-AF65-F5344CB8AC3E}">
        <p14:creationId xmlns:p14="http://schemas.microsoft.com/office/powerpoint/2010/main" val="769848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{3A148239-78F0-4536-AB8F-C9230F11A6F1}tf03457452</Template>
  <TotalTime>59</TotalTime>
  <Words>256</Words>
  <Application>Microsoft Office PowerPoint</Application>
  <PresentationFormat>ワイド画面</PresentationFormat>
  <Paragraphs>43</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BIZ UDゴシック</vt:lpstr>
      <vt:lpstr>ＭＳ Ｐゴシック</vt:lpstr>
      <vt:lpstr>Arial</vt:lpstr>
      <vt:lpstr>Calibri</vt:lpstr>
      <vt:lpstr>Calibri Light</vt:lpstr>
      <vt:lpstr>Wingdings</vt:lpstr>
      <vt:lpstr>天空</vt:lpstr>
      <vt:lpstr>PowerPoint プレゼンテーション</vt:lpstr>
      <vt:lpstr>目次</vt:lpstr>
      <vt:lpstr>1.  目的と背景</vt:lpstr>
      <vt:lpstr>2.  機能</vt:lpstr>
      <vt:lpstr>3.  スケジュールと使用言語</vt:lpstr>
      <vt:lpstr>4.  コード</vt:lpstr>
      <vt:lpstr>5.  レビューと反省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7d11</dc:creator>
  <cp:lastModifiedBy>7d11</cp:lastModifiedBy>
  <cp:revision>11</cp:revision>
  <dcterms:created xsi:type="dcterms:W3CDTF">2024-12-11T04:55:23Z</dcterms:created>
  <dcterms:modified xsi:type="dcterms:W3CDTF">2024-12-12T02:27:31Z</dcterms:modified>
</cp:coreProperties>
</file>