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CC685015-4B82-496D-8D81-CA8DA96EDF73}">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12/11/2024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55BA285-9698-1B45-8319-D90A8C63F15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34695" y="2824269"/>
            <a:ext cx="4608576"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54792" y="2821491"/>
            <a:ext cx="4608576"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1CFCDFD-B4CF-A241-8D71-E814B10BEAF4}"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12/11/2024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12/11/2024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17631D-99AE-4F77-922E-80029751EC24}"/>
              </a:ext>
            </a:extLst>
          </p:cNvPr>
          <p:cNvSpPr>
            <a:spLocks noGrp="1"/>
          </p:cNvSpPr>
          <p:nvPr>
            <p:ph type="ctrTitle"/>
          </p:nvPr>
        </p:nvSpPr>
        <p:spPr/>
        <p:txBody>
          <a:bodyPr/>
          <a:lstStyle/>
          <a:p>
            <a:pPr algn="ctr"/>
            <a:r>
              <a:rPr kumimoji="1" lang="ja-JP" altLang="en-US" dirty="0"/>
              <a:t>在庫管理システム</a:t>
            </a:r>
            <a:br>
              <a:rPr kumimoji="1" lang="en-US" altLang="ja-JP" dirty="0"/>
            </a:br>
            <a:r>
              <a:rPr kumimoji="1" lang="ja-JP" altLang="en-US" dirty="0"/>
              <a:t>─</a:t>
            </a:r>
            <a:r>
              <a:rPr kumimoji="1" lang="en-US" altLang="ja-JP" dirty="0" err="1"/>
              <a:t>StockMaster</a:t>
            </a:r>
            <a:r>
              <a:rPr kumimoji="1" lang="ja-JP" altLang="en-US" dirty="0"/>
              <a:t>─</a:t>
            </a:r>
          </a:p>
        </p:txBody>
      </p:sp>
      <p:sp>
        <p:nvSpPr>
          <p:cNvPr id="3" name="字幕 2">
            <a:extLst>
              <a:ext uri="{FF2B5EF4-FFF2-40B4-BE49-F238E27FC236}">
                <a16:creationId xmlns:a16="http://schemas.microsoft.com/office/drawing/2014/main" id="{41ED0943-CCB7-4B9C-9275-21F1F196A23D}"/>
              </a:ext>
            </a:extLst>
          </p:cNvPr>
          <p:cNvSpPr>
            <a:spLocks noGrp="1"/>
          </p:cNvSpPr>
          <p:nvPr>
            <p:ph type="subTitle" idx="1"/>
          </p:nvPr>
        </p:nvSpPr>
        <p:spPr/>
        <p:txBody>
          <a:bodyPr/>
          <a:lstStyle/>
          <a:p>
            <a:pPr algn="r"/>
            <a:r>
              <a:rPr kumimoji="1" lang="ja-JP" altLang="en-US" dirty="0"/>
              <a:t>個人製作発表</a:t>
            </a:r>
            <a:endParaRPr kumimoji="1" lang="en-US" altLang="ja-JP" dirty="0"/>
          </a:p>
          <a:p>
            <a:pPr algn="r"/>
            <a:r>
              <a:rPr lang="ja-JP" altLang="en-US" dirty="0"/>
              <a:t>都築ほのか</a:t>
            </a:r>
            <a:endParaRPr kumimoji="1" lang="ja-JP" altLang="en-US" dirty="0"/>
          </a:p>
        </p:txBody>
      </p:sp>
    </p:spTree>
    <p:extLst>
      <p:ext uri="{BB962C8B-B14F-4D97-AF65-F5344CB8AC3E}">
        <p14:creationId xmlns:p14="http://schemas.microsoft.com/office/powerpoint/2010/main" val="35438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1BB187-0853-4F33-88CC-44ACAA71CDBF}"/>
              </a:ext>
            </a:extLst>
          </p:cNvPr>
          <p:cNvSpPr>
            <a:spLocks noGrp="1"/>
          </p:cNvSpPr>
          <p:nvPr>
            <p:ph type="title"/>
          </p:nvPr>
        </p:nvSpPr>
        <p:spPr/>
        <p:txBody>
          <a:bodyPr>
            <a:normAutofit/>
          </a:bodyPr>
          <a:lstStyle/>
          <a:p>
            <a:r>
              <a:rPr kumimoji="1" lang="ja-JP" altLang="en-US" sz="3600" dirty="0"/>
              <a:t>目次</a:t>
            </a:r>
          </a:p>
        </p:txBody>
      </p:sp>
      <p:sp>
        <p:nvSpPr>
          <p:cNvPr id="4" name="テキスト ボックス 3">
            <a:extLst>
              <a:ext uri="{FF2B5EF4-FFF2-40B4-BE49-F238E27FC236}">
                <a16:creationId xmlns:a16="http://schemas.microsoft.com/office/drawing/2014/main" id="{EA2427FE-33BD-4714-B53B-6DF99DF681C7}"/>
              </a:ext>
            </a:extLst>
          </p:cNvPr>
          <p:cNvSpPr txBox="1"/>
          <p:nvPr/>
        </p:nvSpPr>
        <p:spPr>
          <a:xfrm>
            <a:off x="3617258" y="2072175"/>
            <a:ext cx="6104964" cy="3416320"/>
          </a:xfrm>
          <a:prstGeom prst="rect">
            <a:avLst/>
          </a:prstGeom>
          <a:noFill/>
        </p:spPr>
        <p:txBody>
          <a:bodyPr wrap="square">
            <a:spAutoFit/>
          </a:bodyPr>
          <a:lstStyle/>
          <a:p>
            <a:pPr marL="514350" indent="-514350">
              <a:buFont typeface="+mj-lt"/>
              <a:buAutoNum type="arabicPeriod"/>
            </a:pPr>
            <a:r>
              <a:rPr kumimoji="1" lang="ja-JP" altLang="en-US" sz="2400" dirty="0"/>
              <a:t>目的と背景</a:t>
            </a:r>
            <a:endParaRPr kumimoji="1" lang="en-US" altLang="ja-JP" sz="2400" dirty="0"/>
          </a:p>
          <a:p>
            <a:pPr marL="514350" indent="-514350">
              <a:buFont typeface="+mj-lt"/>
              <a:buAutoNum type="arabicPeriod"/>
            </a:pPr>
            <a:endParaRPr kumimoji="1" lang="en-US" altLang="ja-JP" sz="2400" dirty="0"/>
          </a:p>
          <a:p>
            <a:pPr marL="514350" indent="-514350">
              <a:buFont typeface="+mj-lt"/>
              <a:buAutoNum type="arabicPeriod"/>
            </a:pPr>
            <a:r>
              <a:rPr kumimoji="1" lang="ja-JP" altLang="en-US" sz="2400" dirty="0"/>
              <a:t>機能</a:t>
            </a:r>
            <a:endParaRPr kumimoji="1" lang="en-US" altLang="ja-JP" sz="2400" dirty="0"/>
          </a:p>
          <a:p>
            <a:pPr marL="514350" indent="-514350">
              <a:buFont typeface="+mj-lt"/>
              <a:buAutoNum type="arabicPeriod"/>
            </a:pPr>
            <a:endParaRPr kumimoji="1" lang="en-US" altLang="ja-JP" sz="2400" dirty="0"/>
          </a:p>
          <a:p>
            <a:pPr marL="514350" indent="-514350">
              <a:buFont typeface="+mj-lt"/>
              <a:buAutoNum type="arabicPeriod"/>
            </a:pPr>
            <a:r>
              <a:rPr kumimoji="1" lang="ja-JP" altLang="en-US" sz="2400" dirty="0"/>
              <a:t>スケジュールと使用言語</a:t>
            </a:r>
            <a:endParaRPr kumimoji="1" lang="en-US" altLang="ja-JP" sz="2400" dirty="0"/>
          </a:p>
          <a:p>
            <a:pPr marL="514350" indent="-514350">
              <a:buFont typeface="+mj-lt"/>
              <a:buAutoNum type="arabicPeriod"/>
            </a:pPr>
            <a:endParaRPr kumimoji="1" lang="en-US" altLang="ja-JP" sz="2400" dirty="0"/>
          </a:p>
          <a:p>
            <a:pPr marL="514350" indent="-514350">
              <a:buFont typeface="+mj-lt"/>
              <a:buAutoNum type="arabicPeriod"/>
            </a:pPr>
            <a:r>
              <a:rPr kumimoji="1" lang="ja-JP" altLang="en-US" sz="2400" dirty="0"/>
              <a:t>デモ</a:t>
            </a:r>
            <a:endParaRPr kumimoji="1" lang="en-US" altLang="ja-JP" sz="2400" dirty="0"/>
          </a:p>
          <a:p>
            <a:pPr marL="514350" indent="-514350">
              <a:buFont typeface="+mj-lt"/>
              <a:buAutoNum type="arabicPeriod"/>
            </a:pPr>
            <a:endParaRPr kumimoji="1" lang="en-US" altLang="ja-JP" sz="2400" dirty="0"/>
          </a:p>
          <a:p>
            <a:pPr marL="514350" indent="-514350">
              <a:buFont typeface="+mj-lt"/>
              <a:buAutoNum type="arabicPeriod"/>
            </a:pPr>
            <a:r>
              <a:rPr kumimoji="1" lang="ja-JP" altLang="en-US" sz="2400" dirty="0"/>
              <a:t>レビューと反省</a:t>
            </a:r>
            <a:endParaRPr lang="ja-JP" altLang="en-US" sz="2400" dirty="0"/>
          </a:p>
        </p:txBody>
      </p:sp>
    </p:spTree>
    <p:extLst>
      <p:ext uri="{BB962C8B-B14F-4D97-AF65-F5344CB8AC3E}">
        <p14:creationId xmlns:p14="http://schemas.microsoft.com/office/powerpoint/2010/main" val="88819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3ADFA-D740-418C-BC18-E581A8939409}"/>
              </a:ext>
            </a:extLst>
          </p:cNvPr>
          <p:cNvSpPr>
            <a:spLocks noGrp="1"/>
          </p:cNvSpPr>
          <p:nvPr>
            <p:ph type="title"/>
          </p:nvPr>
        </p:nvSpPr>
        <p:spPr/>
        <p:txBody>
          <a:bodyPr>
            <a:normAutofit/>
          </a:bodyPr>
          <a:lstStyle/>
          <a:p>
            <a:r>
              <a:rPr kumimoji="1" lang="en-US" altLang="ja-JP" sz="3600" dirty="0"/>
              <a:t>1.</a:t>
            </a:r>
            <a:r>
              <a:rPr kumimoji="1" lang="ja-JP" altLang="en-US" sz="3600" dirty="0"/>
              <a:t>  目的と背景</a:t>
            </a:r>
          </a:p>
        </p:txBody>
      </p:sp>
      <p:sp>
        <p:nvSpPr>
          <p:cNvPr id="3" name="テキスト ボックス 2">
            <a:extLst>
              <a:ext uri="{FF2B5EF4-FFF2-40B4-BE49-F238E27FC236}">
                <a16:creationId xmlns:a16="http://schemas.microsoft.com/office/drawing/2014/main" id="{8D0BE581-E1ED-47D9-B1EF-C09B756E05B9}"/>
              </a:ext>
            </a:extLst>
          </p:cNvPr>
          <p:cNvSpPr txBox="1"/>
          <p:nvPr/>
        </p:nvSpPr>
        <p:spPr>
          <a:xfrm>
            <a:off x="2193422" y="2195391"/>
            <a:ext cx="8202706" cy="461665"/>
          </a:xfrm>
          <a:prstGeom prst="rect">
            <a:avLst/>
          </a:prstGeom>
          <a:noFill/>
        </p:spPr>
        <p:txBody>
          <a:bodyPr wrap="square" rtlCol="0">
            <a:spAutoFit/>
          </a:bodyPr>
          <a:lstStyle/>
          <a:p>
            <a:pPr algn="ctr"/>
            <a:r>
              <a:rPr kumimoji="1" lang="ja-JP" altLang="en-US" sz="2400" dirty="0"/>
              <a:t>在庫管理を</a:t>
            </a:r>
            <a:r>
              <a:rPr kumimoji="1" lang="en-US" altLang="ja-JP" sz="2400" dirty="0"/>
              <a:t>Excel</a:t>
            </a:r>
            <a:r>
              <a:rPr kumimoji="1" lang="ja-JP" altLang="en-US" sz="2400" dirty="0"/>
              <a:t>でしたいが、使い方が分からない</a:t>
            </a:r>
            <a:r>
              <a:rPr kumimoji="1" lang="en-US" altLang="ja-JP" sz="2400" dirty="0"/>
              <a:t>…</a:t>
            </a:r>
            <a:endParaRPr kumimoji="1" lang="ja-JP" altLang="en-US" sz="2400" dirty="0"/>
          </a:p>
        </p:txBody>
      </p:sp>
      <p:sp>
        <p:nvSpPr>
          <p:cNvPr id="4" name="矢印: 下 3">
            <a:extLst>
              <a:ext uri="{FF2B5EF4-FFF2-40B4-BE49-F238E27FC236}">
                <a16:creationId xmlns:a16="http://schemas.microsoft.com/office/drawing/2014/main" id="{BF178CCB-2F7E-466F-9293-DEEA16AA2C2A}"/>
              </a:ext>
            </a:extLst>
          </p:cNvPr>
          <p:cNvSpPr/>
          <p:nvPr/>
        </p:nvSpPr>
        <p:spPr>
          <a:xfrm>
            <a:off x="5649316" y="3059206"/>
            <a:ext cx="1290918" cy="739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0523ADD-2402-4016-9BA6-2831BDD7120F}"/>
              </a:ext>
            </a:extLst>
          </p:cNvPr>
          <p:cNvSpPr txBox="1"/>
          <p:nvPr/>
        </p:nvSpPr>
        <p:spPr>
          <a:xfrm>
            <a:off x="1970497" y="4458742"/>
            <a:ext cx="9637748" cy="523220"/>
          </a:xfrm>
          <a:prstGeom prst="rect">
            <a:avLst/>
          </a:prstGeom>
          <a:noFill/>
        </p:spPr>
        <p:txBody>
          <a:bodyPr wrap="square" rtlCol="0">
            <a:spAutoFit/>
          </a:bodyPr>
          <a:lstStyle/>
          <a:p>
            <a:pPr algn="ctr"/>
            <a:r>
              <a:rPr kumimoji="1" lang="en-US" altLang="ja-JP" sz="2800" u="sng" dirty="0"/>
              <a:t>Excel</a:t>
            </a:r>
            <a:r>
              <a:rPr kumimoji="1" lang="ja-JP" altLang="en-US" sz="2800" u="sng" dirty="0"/>
              <a:t>初心者でも簡単に操作できる在庫管理システムを作る</a:t>
            </a:r>
          </a:p>
        </p:txBody>
      </p:sp>
    </p:spTree>
    <p:extLst>
      <p:ext uri="{BB962C8B-B14F-4D97-AF65-F5344CB8AC3E}">
        <p14:creationId xmlns:p14="http://schemas.microsoft.com/office/powerpoint/2010/main" val="18312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C7ACA-6257-4820-93AF-EC4434494604}"/>
              </a:ext>
            </a:extLst>
          </p:cNvPr>
          <p:cNvSpPr>
            <a:spLocks noGrp="1"/>
          </p:cNvSpPr>
          <p:nvPr>
            <p:ph type="title"/>
          </p:nvPr>
        </p:nvSpPr>
        <p:spPr/>
        <p:txBody>
          <a:bodyPr>
            <a:normAutofit/>
          </a:bodyPr>
          <a:lstStyle/>
          <a:p>
            <a:r>
              <a:rPr kumimoji="1" lang="en-US" altLang="ja-JP" sz="3600" dirty="0"/>
              <a:t>2.</a:t>
            </a:r>
            <a:r>
              <a:rPr kumimoji="1" lang="ja-JP" altLang="en-US" sz="3600" dirty="0"/>
              <a:t>  機能</a:t>
            </a:r>
          </a:p>
        </p:txBody>
      </p:sp>
      <p:sp>
        <p:nvSpPr>
          <p:cNvPr id="3" name="テキスト ボックス 2">
            <a:extLst>
              <a:ext uri="{FF2B5EF4-FFF2-40B4-BE49-F238E27FC236}">
                <a16:creationId xmlns:a16="http://schemas.microsoft.com/office/drawing/2014/main" id="{0857FF7C-6D73-4722-A991-74F2F8A734A5}"/>
              </a:ext>
            </a:extLst>
          </p:cNvPr>
          <p:cNvSpPr txBox="1"/>
          <p:nvPr/>
        </p:nvSpPr>
        <p:spPr>
          <a:xfrm>
            <a:off x="3242293" y="2521059"/>
            <a:ext cx="6104964" cy="1815882"/>
          </a:xfrm>
          <a:prstGeom prst="rect">
            <a:avLst/>
          </a:prstGeom>
          <a:noFill/>
        </p:spPr>
        <p:txBody>
          <a:bodyPr wrap="square">
            <a:spAutoFit/>
          </a:bodyPr>
          <a:lstStyle/>
          <a:p>
            <a:pPr marL="342900" indent="-342900">
              <a:buFont typeface="Wingdings" panose="05000000000000000000" pitchFamily="2" charset="2"/>
              <a:buChar char="n"/>
            </a:pPr>
            <a:r>
              <a:rPr lang="ja-JP" altLang="en-US" sz="2800" dirty="0"/>
              <a:t>商品情報の追加・編集・削除</a:t>
            </a:r>
            <a:endParaRPr lang="en-US" altLang="ja-JP" sz="2800" dirty="0"/>
          </a:p>
          <a:p>
            <a:pPr marL="342900" indent="-342900">
              <a:buFont typeface="Wingdings" panose="05000000000000000000" pitchFamily="2" charset="2"/>
              <a:buChar char="n"/>
            </a:pPr>
            <a:endParaRPr lang="en-US" altLang="ja-JP" sz="2800" dirty="0"/>
          </a:p>
          <a:p>
            <a:endParaRPr lang="en-US" altLang="ja-JP" sz="2800" dirty="0"/>
          </a:p>
          <a:p>
            <a:pPr marL="342900" indent="-342900">
              <a:buFont typeface="Wingdings" panose="05000000000000000000" pitchFamily="2" charset="2"/>
              <a:buChar char="n"/>
            </a:pPr>
            <a:r>
              <a:rPr lang="ja-JP" altLang="en-US" sz="2800" dirty="0"/>
              <a:t>売上データの追加</a:t>
            </a:r>
          </a:p>
        </p:txBody>
      </p:sp>
    </p:spTree>
    <p:extLst>
      <p:ext uri="{BB962C8B-B14F-4D97-AF65-F5344CB8AC3E}">
        <p14:creationId xmlns:p14="http://schemas.microsoft.com/office/powerpoint/2010/main" val="405103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89FAE-94B0-4260-8068-A3FA36715240}"/>
              </a:ext>
            </a:extLst>
          </p:cNvPr>
          <p:cNvSpPr>
            <a:spLocks noGrp="1"/>
          </p:cNvSpPr>
          <p:nvPr>
            <p:ph type="title"/>
          </p:nvPr>
        </p:nvSpPr>
        <p:spPr/>
        <p:txBody>
          <a:bodyPr>
            <a:normAutofit/>
          </a:bodyPr>
          <a:lstStyle/>
          <a:p>
            <a:r>
              <a:rPr kumimoji="1" lang="en-US" altLang="ja-JP" sz="3600" dirty="0"/>
              <a:t>3.</a:t>
            </a:r>
            <a:r>
              <a:rPr kumimoji="1" lang="ja-JP" altLang="en-US" sz="3600" dirty="0"/>
              <a:t>  スケジュールと使用言語</a:t>
            </a:r>
          </a:p>
        </p:txBody>
      </p:sp>
      <p:graphicFrame>
        <p:nvGraphicFramePr>
          <p:cNvPr id="3" name="表 3">
            <a:extLst>
              <a:ext uri="{FF2B5EF4-FFF2-40B4-BE49-F238E27FC236}">
                <a16:creationId xmlns:a16="http://schemas.microsoft.com/office/drawing/2014/main" id="{EBE311A8-D6AB-420A-9D81-942713D2FFB7}"/>
              </a:ext>
            </a:extLst>
          </p:cNvPr>
          <p:cNvGraphicFramePr>
            <a:graphicFrameLocks noGrp="1"/>
          </p:cNvGraphicFramePr>
          <p:nvPr>
            <p:extLst>
              <p:ext uri="{D42A27DB-BD31-4B8C-83A1-F6EECF244321}">
                <p14:modId xmlns:p14="http://schemas.microsoft.com/office/powerpoint/2010/main" val="691044083"/>
              </p:ext>
            </p:extLst>
          </p:nvPr>
        </p:nvGraphicFramePr>
        <p:xfrm>
          <a:off x="2230772" y="2183211"/>
          <a:ext cx="8311722" cy="1434048"/>
        </p:xfrm>
        <a:graphic>
          <a:graphicData uri="http://schemas.openxmlformats.org/drawingml/2006/table">
            <a:tbl>
              <a:tblPr firstRow="1" bandRow="1">
                <a:tableStyleId>{5C22544A-7EE6-4342-B048-85BDC9FD1C3A}</a:tableStyleId>
              </a:tblPr>
              <a:tblGrid>
                <a:gridCol w="2770574">
                  <a:extLst>
                    <a:ext uri="{9D8B030D-6E8A-4147-A177-3AD203B41FA5}">
                      <a16:colId xmlns:a16="http://schemas.microsoft.com/office/drawing/2014/main" val="2746706496"/>
                    </a:ext>
                  </a:extLst>
                </a:gridCol>
                <a:gridCol w="2770574">
                  <a:extLst>
                    <a:ext uri="{9D8B030D-6E8A-4147-A177-3AD203B41FA5}">
                      <a16:colId xmlns:a16="http://schemas.microsoft.com/office/drawing/2014/main" val="4111899607"/>
                    </a:ext>
                  </a:extLst>
                </a:gridCol>
                <a:gridCol w="2770574">
                  <a:extLst>
                    <a:ext uri="{9D8B030D-6E8A-4147-A177-3AD203B41FA5}">
                      <a16:colId xmlns:a16="http://schemas.microsoft.com/office/drawing/2014/main" val="927904373"/>
                    </a:ext>
                  </a:extLst>
                </a:gridCol>
              </a:tblGrid>
              <a:tr h="570190">
                <a:tc>
                  <a:txBody>
                    <a:bodyPr/>
                    <a:lstStyle/>
                    <a:p>
                      <a:pPr algn="ctr"/>
                      <a:r>
                        <a:rPr kumimoji="1" lang="en-US" altLang="ja-JP" sz="2000" dirty="0"/>
                        <a:t>12/6</a:t>
                      </a:r>
                      <a:r>
                        <a:rPr kumimoji="1" lang="ja-JP" altLang="en-US" sz="2000" dirty="0"/>
                        <a:t>～</a:t>
                      </a:r>
                      <a:r>
                        <a:rPr kumimoji="1" lang="en-US" altLang="ja-JP" sz="2000" dirty="0"/>
                        <a:t>12/7</a:t>
                      </a:r>
                      <a:endParaRPr kumimoji="1" lang="ja-JP" altLang="en-US" sz="2000" dirty="0"/>
                    </a:p>
                  </a:txBody>
                  <a:tcPr anchor="ctr"/>
                </a:tc>
                <a:tc>
                  <a:txBody>
                    <a:bodyPr/>
                    <a:lstStyle/>
                    <a:p>
                      <a:pPr algn="ctr"/>
                      <a:r>
                        <a:rPr kumimoji="1" lang="en-US" altLang="ja-JP" sz="2000" dirty="0"/>
                        <a:t>12/8</a:t>
                      </a:r>
                      <a:endParaRPr kumimoji="1" lang="ja-JP" altLang="en-US" sz="2000" dirty="0"/>
                    </a:p>
                  </a:txBody>
                  <a:tcPr anchor="ctr"/>
                </a:tc>
                <a:tc>
                  <a:txBody>
                    <a:bodyPr/>
                    <a:lstStyle/>
                    <a:p>
                      <a:pPr algn="ctr"/>
                      <a:r>
                        <a:rPr kumimoji="1" lang="en-US" altLang="ja-JP" sz="2000" dirty="0"/>
                        <a:t>12/19</a:t>
                      </a:r>
                      <a:endParaRPr kumimoji="1" lang="ja-JP" altLang="en-US" sz="2000" dirty="0"/>
                    </a:p>
                  </a:txBody>
                  <a:tcPr anchor="ctr"/>
                </a:tc>
                <a:extLst>
                  <a:ext uri="{0D108BD9-81ED-4DB2-BD59-A6C34878D82A}">
                    <a16:rowId xmlns:a16="http://schemas.microsoft.com/office/drawing/2014/main" val="1976193840"/>
                  </a:ext>
                </a:extLst>
              </a:tr>
              <a:tr h="863858">
                <a:tc>
                  <a:txBody>
                    <a:bodyPr/>
                    <a:lstStyle/>
                    <a:p>
                      <a:pPr algn="ctr"/>
                      <a:r>
                        <a:rPr kumimoji="1" lang="ja-JP" altLang="en-US" dirty="0"/>
                        <a:t>設計と機能の実装</a:t>
                      </a:r>
                      <a:endParaRPr kumimoji="1" lang="en-US" altLang="ja-JP" dirty="0"/>
                    </a:p>
                    <a:p>
                      <a:pPr algn="ctr"/>
                      <a:r>
                        <a:rPr kumimoji="1" lang="ja-JP" altLang="en-US" dirty="0"/>
                        <a:t>デザイン</a:t>
                      </a:r>
                    </a:p>
                  </a:txBody>
                  <a:tcPr anchor="ctr"/>
                </a:tc>
                <a:tc>
                  <a:txBody>
                    <a:bodyPr/>
                    <a:lstStyle/>
                    <a:p>
                      <a:pPr algn="ctr"/>
                      <a:r>
                        <a:rPr kumimoji="1" lang="ja-JP" altLang="en-US" dirty="0"/>
                        <a:t>テストとデバッグ</a:t>
                      </a:r>
                    </a:p>
                  </a:txBody>
                  <a:tcPr anchor="ctr"/>
                </a:tc>
                <a:tc>
                  <a:txBody>
                    <a:bodyPr/>
                    <a:lstStyle/>
                    <a:p>
                      <a:pPr algn="ctr"/>
                      <a:r>
                        <a:rPr kumimoji="1" lang="ja-JP" altLang="en-US" dirty="0"/>
                        <a:t>納品</a:t>
                      </a:r>
                    </a:p>
                  </a:txBody>
                  <a:tcPr anchor="ctr"/>
                </a:tc>
                <a:extLst>
                  <a:ext uri="{0D108BD9-81ED-4DB2-BD59-A6C34878D82A}">
                    <a16:rowId xmlns:a16="http://schemas.microsoft.com/office/drawing/2014/main" val="1265238035"/>
                  </a:ext>
                </a:extLst>
              </a:tr>
            </a:tbl>
          </a:graphicData>
        </a:graphic>
      </p:graphicFrame>
      <p:sp>
        <p:nvSpPr>
          <p:cNvPr id="4" name="テキスト ボックス 3">
            <a:extLst>
              <a:ext uri="{FF2B5EF4-FFF2-40B4-BE49-F238E27FC236}">
                <a16:creationId xmlns:a16="http://schemas.microsoft.com/office/drawing/2014/main" id="{7D5FC06C-25A5-4719-9E0E-A6851A2FCA20}"/>
              </a:ext>
            </a:extLst>
          </p:cNvPr>
          <p:cNvSpPr txBox="1"/>
          <p:nvPr/>
        </p:nvSpPr>
        <p:spPr>
          <a:xfrm>
            <a:off x="2230773" y="3823509"/>
            <a:ext cx="9269565" cy="646331"/>
          </a:xfrm>
          <a:prstGeom prst="rect">
            <a:avLst/>
          </a:prstGeom>
          <a:noFill/>
        </p:spPr>
        <p:txBody>
          <a:bodyPr wrap="square" rtlCol="0">
            <a:spAutoFit/>
          </a:bodyPr>
          <a:lstStyle/>
          <a:p>
            <a:r>
              <a:rPr kumimoji="1" lang="en-US" altLang="ja-JP" dirty="0"/>
              <a:t>※12/5</a:t>
            </a:r>
            <a:r>
              <a:rPr kumimoji="1" lang="ja-JP" altLang="en-US" dirty="0"/>
              <a:t>のみをテストとデバッグにあてる予定。</a:t>
            </a:r>
            <a:endParaRPr kumimoji="1" lang="en-US" altLang="ja-JP" dirty="0"/>
          </a:p>
          <a:p>
            <a:r>
              <a:rPr kumimoji="1" lang="ja-JP" altLang="en-US" dirty="0"/>
              <a:t>別の案件との兼ね合いで時間が出来た場合は納品までの間適宜テストとデバッグを行う。</a:t>
            </a:r>
          </a:p>
        </p:txBody>
      </p:sp>
      <p:sp>
        <p:nvSpPr>
          <p:cNvPr id="5" name="テキスト ボックス 4">
            <a:extLst>
              <a:ext uri="{FF2B5EF4-FFF2-40B4-BE49-F238E27FC236}">
                <a16:creationId xmlns:a16="http://schemas.microsoft.com/office/drawing/2014/main" id="{BBEC6DB4-8679-4ABA-BF2D-DA8B41EDADD2}"/>
              </a:ext>
            </a:extLst>
          </p:cNvPr>
          <p:cNvSpPr txBox="1"/>
          <p:nvPr/>
        </p:nvSpPr>
        <p:spPr>
          <a:xfrm>
            <a:off x="2393576" y="5315840"/>
            <a:ext cx="5446059" cy="461665"/>
          </a:xfrm>
          <a:prstGeom prst="rect">
            <a:avLst/>
          </a:prstGeom>
          <a:noFill/>
        </p:spPr>
        <p:txBody>
          <a:bodyPr wrap="square" rtlCol="0">
            <a:spAutoFit/>
          </a:bodyPr>
          <a:lstStyle/>
          <a:p>
            <a:r>
              <a:rPr kumimoji="1" lang="ja-JP" altLang="en-US" sz="2400" dirty="0"/>
              <a:t>使用言語：</a:t>
            </a:r>
            <a:r>
              <a:rPr kumimoji="1" lang="en-US" altLang="ja-JP" sz="2400" dirty="0"/>
              <a:t>VBA</a:t>
            </a:r>
            <a:endParaRPr kumimoji="1" lang="ja-JP" altLang="en-US" sz="2400" dirty="0"/>
          </a:p>
        </p:txBody>
      </p:sp>
    </p:spTree>
    <p:extLst>
      <p:ext uri="{BB962C8B-B14F-4D97-AF65-F5344CB8AC3E}">
        <p14:creationId xmlns:p14="http://schemas.microsoft.com/office/powerpoint/2010/main" val="81734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33DFF-B6E1-4A31-BB47-B82AC5540BDE}"/>
              </a:ext>
            </a:extLst>
          </p:cNvPr>
          <p:cNvSpPr txBox="1">
            <a:spLocks/>
          </p:cNvSpPr>
          <p:nvPr/>
        </p:nvSpPr>
        <p:spPr>
          <a:xfrm>
            <a:off x="4531907" y="2532530"/>
            <a:ext cx="3128185" cy="748553"/>
          </a:xfrm>
          <a:prstGeom prst="rect">
            <a:avLst/>
          </a:prstGeom>
        </p:spPr>
        <p:txBody>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6000" dirty="0"/>
              <a:t>4.</a:t>
            </a:r>
            <a:r>
              <a:rPr lang="ja-JP" altLang="en-US" sz="6000" dirty="0"/>
              <a:t>  デモ</a:t>
            </a:r>
          </a:p>
        </p:txBody>
      </p:sp>
    </p:spTree>
    <p:extLst>
      <p:ext uri="{BB962C8B-B14F-4D97-AF65-F5344CB8AC3E}">
        <p14:creationId xmlns:p14="http://schemas.microsoft.com/office/powerpoint/2010/main" val="388540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536027-55AB-4B57-A8DA-A7BB45C1774E}"/>
              </a:ext>
            </a:extLst>
          </p:cNvPr>
          <p:cNvSpPr>
            <a:spLocks noGrp="1"/>
          </p:cNvSpPr>
          <p:nvPr>
            <p:ph type="title"/>
          </p:nvPr>
        </p:nvSpPr>
        <p:spPr/>
        <p:txBody>
          <a:bodyPr>
            <a:normAutofit/>
          </a:bodyPr>
          <a:lstStyle/>
          <a:p>
            <a:r>
              <a:rPr kumimoji="1" lang="en-US" altLang="ja-JP" sz="3600" dirty="0"/>
              <a:t>5.</a:t>
            </a:r>
            <a:r>
              <a:rPr kumimoji="1" lang="ja-JP" altLang="en-US" sz="3600" dirty="0"/>
              <a:t>  レビューと反省</a:t>
            </a:r>
          </a:p>
        </p:txBody>
      </p:sp>
      <p:sp>
        <p:nvSpPr>
          <p:cNvPr id="3" name="テキスト ボックス 2">
            <a:extLst>
              <a:ext uri="{FF2B5EF4-FFF2-40B4-BE49-F238E27FC236}">
                <a16:creationId xmlns:a16="http://schemas.microsoft.com/office/drawing/2014/main" id="{B4E680C0-B1A0-4CD0-A623-03140B1DB785}"/>
              </a:ext>
            </a:extLst>
          </p:cNvPr>
          <p:cNvSpPr txBox="1"/>
          <p:nvPr/>
        </p:nvSpPr>
        <p:spPr>
          <a:xfrm>
            <a:off x="2084551" y="1963270"/>
            <a:ext cx="7261412" cy="2739211"/>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t>レビュー</a:t>
            </a:r>
            <a:endParaRPr kumimoji="1" lang="en-US" altLang="ja-JP" sz="2400" dirty="0"/>
          </a:p>
          <a:p>
            <a:pPr lvl="1"/>
            <a:r>
              <a:rPr kumimoji="1" lang="ja-JP" altLang="en-US" sz="2000" dirty="0"/>
              <a:t>企画書の通りの機能は実装できている。</a:t>
            </a:r>
            <a:endParaRPr kumimoji="1" lang="en-US" altLang="ja-JP" sz="2000" dirty="0"/>
          </a:p>
          <a:p>
            <a:pPr lvl="1"/>
            <a:r>
              <a:rPr kumimoji="1" lang="ja-JP" altLang="en-US" sz="2000" dirty="0"/>
              <a:t>現在の機能は基本的なものだけなので、月毎のレポートを出力できるようにするなど今後拡張する余地がある。</a:t>
            </a:r>
            <a:endParaRPr kumimoji="1" lang="en-US" altLang="ja-JP" sz="2400" dirty="0"/>
          </a:p>
          <a:p>
            <a:endParaRPr kumimoji="1" lang="en-US" altLang="ja-JP" sz="2400" dirty="0"/>
          </a:p>
          <a:p>
            <a:pPr marL="342900" indent="-342900">
              <a:buFont typeface="Wingdings" panose="05000000000000000000" pitchFamily="2" charset="2"/>
              <a:buChar char="l"/>
            </a:pPr>
            <a:r>
              <a:rPr kumimoji="1" lang="ja-JP" altLang="en-US" sz="2400" dirty="0"/>
              <a:t>反省</a:t>
            </a:r>
            <a:endParaRPr kumimoji="1" lang="en-US" altLang="ja-JP" sz="2400" dirty="0"/>
          </a:p>
          <a:p>
            <a:pPr lvl="1"/>
            <a:r>
              <a:rPr kumimoji="1" lang="ja-JP" altLang="en-US" sz="2000" dirty="0"/>
              <a:t>テスト計画が大雑把で</a:t>
            </a:r>
            <a:r>
              <a:rPr kumimoji="1" lang="en-US" altLang="ja-JP" sz="2000" dirty="0"/>
              <a:t>12/8</a:t>
            </a:r>
            <a:r>
              <a:rPr kumimoji="1" lang="ja-JP" altLang="en-US" sz="2000" dirty="0"/>
              <a:t>以降に修正箇所が発見されることがあった。</a:t>
            </a:r>
            <a:endParaRPr kumimoji="1" lang="en-US" altLang="ja-JP" sz="2000" dirty="0"/>
          </a:p>
        </p:txBody>
      </p:sp>
    </p:spTree>
    <p:extLst>
      <p:ext uri="{BB962C8B-B14F-4D97-AF65-F5344CB8AC3E}">
        <p14:creationId xmlns:p14="http://schemas.microsoft.com/office/powerpoint/2010/main" val="799894471"/>
      </p:ext>
    </p:extLst>
  </p:cSld>
  <p:clrMapOvr>
    <a:masterClrMapping/>
  </p:clrMapOvr>
</p:sld>
</file>

<file path=ppt/theme/theme1.xml><?xml version="1.0" encoding="utf-8"?>
<a:theme xmlns:a="http://schemas.openxmlformats.org/drawingml/2006/main" name="ギャラリー">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TM10001114[[fn=ギャラリー]]</Template>
  <TotalTime>176</TotalTime>
  <Words>192</Words>
  <Application>Microsoft Office PowerPoint</Application>
  <PresentationFormat>ワイド画面</PresentationFormat>
  <Paragraphs>40</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Arial</vt:lpstr>
      <vt:lpstr>Palatino Linotype</vt:lpstr>
      <vt:lpstr>Wingdings</vt:lpstr>
      <vt:lpstr>ギャラリー</vt:lpstr>
      <vt:lpstr>在庫管理システム ─StockMaster─</vt:lpstr>
      <vt:lpstr>目次</vt:lpstr>
      <vt:lpstr>1.  目的と背景</vt:lpstr>
      <vt:lpstr>2.  機能</vt:lpstr>
      <vt:lpstr>3.  スケジュールと使用言語</vt:lpstr>
      <vt:lpstr>PowerPoint プレゼンテーション</vt:lpstr>
      <vt:lpstr>5.  レビューと反省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在庫管理システム ─StockMaster─</dc:title>
  <dc:creator>7d11</dc:creator>
  <cp:lastModifiedBy>7d11</cp:lastModifiedBy>
  <cp:revision>8</cp:revision>
  <dcterms:created xsi:type="dcterms:W3CDTF">2024-12-11T03:08:50Z</dcterms:created>
  <dcterms:modified xsi:type="dcterms:W3CDTF">2024-12-11T06:05:13Z</dcterms:modified>
</cp:coreProperties>
</file>