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0C8CB-A103-4E30-A129-A343297CE73D}"/>
              </a:ext>
            </a:extLst>
          </p:cNvPr>
          <p:cNvSpPr>
            <a:spLocks noGrp="1"/>
          </p:cNvSpPr>
          <p:nvPr>
            <p:ph type="ctrTitle"/>
          </p:nvPr>
        </p:nvSpPr>
        <p:spPr>
          <a:xfrm>
            <a:off x="1386044" y="1710268"/>
            <a:ext cx="7766936" cy="1646302"/>
          </a:xfrm>
        </p:spPr>
        <p:txBody>
          <a:bodyPr/>
          <a:lstStyle/>
          <a:p>
            <a:pPr algn="ctr"/>
            <a:r>
              <a:rPr kumimoji="1" lang="ja-JP" altLang="en-US" dirty="0"/>
              <a:t>勤怠管理システム</a:t>
            </a:r>
            <a:br>
              <a:rPr kumimoji="1" lang="en-US" altLang="ja-JP" dirty="0"/>
            </a:br>
            <a:r>
              <a:rPr kumimoji="1" lang="ja-JP" altLang="en-US" dirty="0"/>
              <a:t>─</a:t>
            </a:r>
            <a:r>
              <a:rPr kumimoji="1" lang="en-US" altLang="ja-JP" dirty="0"/>
              <a:t>Tempus</a:t>
            </a:r>
            <a:r>
              <a:rPr kumimoji="1" lang="ja-JP" altLang="en-US" dirty="0"/>
              <a:t>─</a:t>
            </a:r>
          </a:p>
        </p:txBody>
      </p:sp>
      <p:sp>
        <p:nvSpPr>
          <p:cNvPr id="3" name="字幕 2">
            <a:extLst>
              <a:ext uri="{FF2B5EF4-FFF2-40B4-BE49-F238E27FC236}">
                <a16:creationId xmlns:a16="http://schemas.microsoft.com/office/drawing/2014/main" id="{8C95FDF3-AC69-468A-AEFC-0248D6E8DDFB}"/>
              </a:ext>
            </a:extLst>
          </p:cNvPr>
          <p:cNvSpPr>
            <a:spLocks noGrp="1"/>
          </p:cNvSpPr>
          <p:nvPr>
            <p:ph type="subTitle" idx="1"/>
          </p:nvPr>
        </p:nvSpPr>
        <p:spPr/>
        <p:txBody>
          <a:bodyPr/>
          <a:lstStyle/>
          <a:p>
            <a:r>
              <a:rPr kumimoji="1" lang="ja-JP" altLang="en-US" dirty="0"/>
              <a:t>個人製作発表</a:t>
            </a:r>
            <a:endParaRPr kumimoji="1" lang="en-US" altLang="ja-JP" dirty="0"/>
          </a:p>
          <a:p>
            <a:r>
              <a:rPr kumimoji="1" lang="ja-JP" altLang="en-US" dirty="0"/>
              <a:t>都築ほのか</a:t>
            </a:r>
          </a:p>
          <a:p>
            <a:endParaRPr kumimoji="1" lang="ja-JP" altLang="en-US" dirty="0"/>
          </a:p>
        </p:txBody>
      </p:sp>
    </p:spTree>
    <p:extLst>
      <p:ext uri="{BB962C8B-B14F-4D97-AF65-F5344CB8AC3E}">
        <p14:creationId xmlns:p14="http://schemas.microsoft.com/office/powerpoint/2010/main" val="255477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E54F9-3CC7-48BD-9E4D-387E7F228C68}"/>
              </a:ext>
            </a:extLst>
          </p:cNvPr>
          <p:cNvSpPr>
            <a:spLocks noGrp="1"/>
          </p:cNvSpPr>
          <p:nvPr>
            <p:ph type="title"/>
          </p:nvPr>
        </p:nvSpPr>
        <p:spPr>
          <a:xfrm>
            <a:off x="677334" y="609600"/>
            <a:ext cx="8596668" cy="762000"/>
          </a:xfrm>
        </p:spPr>
        <p:txBody>
          <a:bodyPr/>
          <a:lstStyle/>
          <a:p>
            <a:r>
              <a:rPr kumimoji="1" lang="ja-JP" altLang="en-US" dirty="0"/>
              <a:t>目次</a:t>
            </a:r>
          </a:p>
        </p:txBody>
      </p:sp>
      <p:sp>
        <p:nvSpPr>
          <p:cNvPr id="3" name="字幕 2">
            <a:extLst>
              <a:ext uri="{FF2B5EF4-FFF2-40B4-BE49-F238E27FC236}">
                <a16:creationId xmlns:a16="http://schemas.microsoft.com/office/drawing/2014/main" id="{0BBACD52-72BD-4336-A0E6-43C6DF142D30}"/>
              </a:ext>
            </a:extLst>
          </p:cNvPr>
          <p:cNvSpPr txBox="1">
            <a:spLocks/>
          </p:cNvSpPr>
          <p:nvPr/>
        </p:nvSpPr>
        <p:spPr>
          <a:xfrm>
            <a:off x="892486" y="1643809"/>
            <a:ext cx="8103595" cy="39770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endParaRPr lang="ja-JP" altLang="en-US" dirty="0"/>
          </a:p>
          <a:p>
            <a:endParaRPr lang="ja-JP" altLang="en-US" dirty="0"/>
          </a:p>
        </p:txBody>
      </p:sp>
      <p:sp>
        <p:nvSpPr>
          <p:cNvPr id="5" name="テキスト ボックス 4">
            <a:extLst>
              <a:ext uri="{FF2B5EF4-FFF2-40B4-BE49-F238E27FC236}">
                <a16:creationId xmlns:a16="http://schemas.microsoft.com/office/drawing/2014/main" id="{7B15F4A2-671C-4804-8500-3D38DD6B8ECA}"/>
              </a:ext>
            </a:extLst>
          </p:cNvPr>
          <p:cNvSpPr txBox="1"/>
          <p:nvPr/>
        </p:nvSpPr>
        <p:spPr>
          <a:xfrm>
            <a:off x="1506070" y="1643809"/>
            <a:ext cx="6104964" cy="3970318"/>
          </a:xfrm>
          <a:prstGeom prst="rect">
            <a:avLst/>
          </a:prstGeom>
          <a:noFill/>
        </p:spPr>
        <p:txBody>
          <a:bodyPr wrap="square">
            <a:spAutoFit/>
          </a:bodyPr>
          <a:lstStyle/>
          <a:p>
            <a:pPr marL="514350" indent="-514350">
              <a:buFont typeface="+mj-lt"/>
              <a:buAutoNum type="arabicPeriod"/>
            </a:pPr>
            <a:r>
              <a:rPr kumimoji="1" lang="ja-JP" altLang="en-US" sz="2800" dirty="0">
                <a:solidFill>
                  <a:schemeClr val="bg2">
                    <a:lumMod val="50000"/>
                  </a:schemeClr>
                </a:solidFill>
              </a:rPr>
              <a:t>目的と背景</a:t>
            </a:r>
            <a:endParaRPr kumimoji="1" lang="en-US" altLang="ja-JP" sz="2800" dirty="0">
              <a:solidFill>
                <a:schemeClr val="bg2">
                  <a:lumMod val="50000"/>
                </a:schemeClr>
              </a:solidFill>
            </a:endParaRPr>
          </a:p>
          <a:p>
            <a:pPr marL="514350" indent="-514350">
              <a:buFont typeface="+mj-lt"/>
              <a:buAutoNum type="arabicPeriod"/>
            </a:pPr>
            <a:endParaRPr kumimoji="1" lang="en-US" altLang="ja-JP" sz="2800" dirty="0">
              <a:solidFill>
                <a:schemeClr val="bg2">
                  <a:lumMod val="50000"/>
                </a:schemeClr>
              </a:solidFill>
            </a:endParaRPr>
          </a:p>
          <a:p>
            <a:pPr marL="514350" indent="-514350">
              <a:buFont typeface="+mj-lt"/>
              <a:buAutoNum type="arabicPeriod"/>
            </a:pPr>
            <a:r>
              <a:rPr kumimoji="1" lang="ja-JP" altLang="en-US" sz="2800" dirty="0">
                <a:solidFill>
                  <a:schemeClr val="bg2">
                    <a:lumMod val="50000"/>
                  </a:schemeClr>
                </a:solidFill>
              </a:rPr>
              <a:t>機能</a:t>
            </a:r>
            <a:endParaRPr kumimoji="1" lang="en-US" altLang="ja-JP" sz="2800" dirty="0">
              <a:solidFill>
                <a:schemeClr val="bg2">
                  <a:lumMod val="50000"/>
                </a:schemeClr>
              </a:solidFill>
            </a:endParaRPr>
          </a:p>
          <a:p>
            <a:pPr marL="514350" indent="-514350">
              <a:buFont typeface="+mj-lt"/>
              <a:buAutoNum type="arabicPeriod"/>
            </a:pPr>
            <a:endParaRPr kumimoji="1" lang="en-US" altLang="ja-JP" sz="2800" dirty="0">
              <a:solidFill>
                <a:schemeClr val="bg2">
                  <a:lumMod val="50000"/>
                </a:schemeClr>
              </a:solidFill>
            </a:endParaRPr>
          </a:p>
          <a:p>
            <a:pPr marL="514350" indent="-514350">
              <a:buFont typeface="+mj-lt"/>
              <a:buAutoNum type="arabicPeriod"/>
            </a:pPr>
            <a:r>
              <a:rPr kumimoji="1" lang="ja-JP" altLang="en-US" sz="2800" dirty="0">
                <a:solidFill>
                  <a:schemeClr val="bg2">
                    <a:lumMod val="50000"/>
                  </a:schemeClr>
                </a:solidFill>
              </a:rPr>
              <a:t>スケジュールと使用言語</a:t>
            </a:r>
            <a:endParaRPr kumimoji="1" lang="en-US" altLang="ja-JP" sz="2800" dirty="0">
              <a:solidFill>
                <a:schemeClr val="bg2">
                  <a:lumMod val="50000"/>
                </a:schemeClr>
              </a:solidFill>
            </a:endParaRPr>
          </a:p>
          <a:p>
            <a:pPr marL="514350" indent="-514350">
              <a:buFont typeface="+mj-lt"/>
              <a:buAutoNum type="arabicPeriod"/>
            </a:pPr>
            <a:endParaRPr kumimoji="1" lang="en-US" altLang="ja-JP" sz="2800" dirty="0">
              <a:solidFill>
                <a:schemeClr val="bg2">
                  <a:lumMod val="50000"/>
                </a:schemeClr>
              </a:solidFill>
            </a:endParaRPr>
          </a:p>
          <a:p>
            <a:pPr marL="514350" indent="-514350">
              <a:buFont typeface="+mj-lt"/>
              <a:buAutoNum type="arabicPeriod"/>
            </a:pPr>
            <a:r>
              <a:rPr kumimoji="1" lang="ja-JP" altLang="en-US" sz="2800" dirty="0">
                <a:solidFill>
                  <a:schemeClr val="bg2">
                    <a:lumMod val="50000"/>
                  </a:schemeClr>
                </a:solidFill>
              </a:rPr>
              <a:t>デモ</a:t>
            </a:r>
            <a:endParaRPr kumimoji="1" lang="en-US" altLang="ja-JP" sz="2800" dirty="0">
              <a:solidFill>
                <a:schemeClr val="bg2">
                  <a:lumMod val="50000"/>
                </a:schemeClr>
              </a:solidFill>
            </a:endParaRPr>
          </a:p>
          <a:p>
            <a:pPr marL="514350" indent="-514350">
              <a:buFont typeface="+mj-lt"/>
              <a:buAutoNum type="arabicPeriod"/>
            </a:pPr>
            <a:endParaRPr kumimoji="1" lang="en-US" altLang="ja-JP" sz="2800" dirty="0">
              <a:solidFill>
                <a:schemeClr val="bg2">
                  <a:lumMod val="50000"/>
                </a:schemeClr>
              </a:solidFill>
            </a:endParaRPr>
          </a:p>
          <a:p>
            <a:pPr marL="514350" indent="-514350">
              <a:buFont typeface="+mj-lt"/>
              <a:buAutoNum type="arabicPeriod"/>
            </a:pPr>
            <a:r>
              <a:rPr kumimoji="1" lang="ja-JP" altLang="en-US" sz="2800" dirty="0">
                <a:solidFill>
                  <a:schemeClr val="bg2">
                    <a:lumMod val="50000"/>
                  </a:schemeClr>
                </a:solidFill>
              </a:rPr>
              <a:t>レビューと反省</a:t>
            </a:r>
            <a:endParaRPr lang="ja-JP" altLang="en-US" sz="2800" dirty="0">
              <a:solidFill>
                <a:schemeClr val="bg2">
                  <a:lumMod val="50000"/>
                </a:schemeClr>
              </a:solidFill>
            </a:endParaRPr>
          </a:p>
        </p:txBody>
      </p:sp>
    </p:spTree>
    <p:extLst>
      <p:ext uri="{BB962C8B-B14F-4D97-AF65-F5344CB8AC3E}">
        <p14:creationId xmlns:p14="http://schemas.microsoft.com/office/powerpoint/2010/main" val="386349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42DA6-F33E-4511-B588-368F7BA547B8}"/>
              </a:ext>
            </a:extLst>
          </p:cNvPr>
          <p:cNvSpPr>
            <a:spLocks noGrp="1"/>
          </p:cNvSpPr>
          <p:nvPr>
            <p:ph type="title"/>
          </p:nvPr>
        </p:nvSpPr>
        <p:spPr>
          <a:xfrm>
            <a:off x="677334" y="407894"/>
            <a:ext cx="8596668" cy="856129"/>
          </a:xfrm>
        </p:spPr>
        <p:txBody>
          <a:bodyPr/>
          <a:lstStyle/>
          <a:p>
            <a:pPr marL="742950" indent="-742950">
              <a:buFont typeface="+mj-lt"/>
              <a:buAutoNum type="arabicPeriod"/>
            </a:pPr>
            <a:r>
              <a:rPr kumimoji="1" lang="ja-JP" altLang="en-US" dirty="0"/>
              <a:t>目的と背景</a:t>
            </a:r>
          </a:p>
        </p:txBody>
      </p:sp>
      <p:sp>
        <p:nvSpPr>
          <p:cNvPr id="3" name="テキスト ボックス 2">
            <a:extLst>
              <a:ext uri="{FF2B5EF4-FFF2-40B4-BE49-F238E27FC236}">
                <a16:creationId xmlns:a16="http://schemas.microsoft.com/office/drawing/2014/main" id="{DDEE98B4-C0ED-4161-83B4-F76BF634D5A7}"/>
              </a:ext>
            </a:extLst>
          </p:cNvPr>
          <p:cNvSpPr txBox="1"/>
          <p:nvPr/>
        </p:nvSpPr>
        <p:spPr>
          <a:xfrm>
            <a:off x="2481239" y="1586332"/>
            <a:ext cx="5446058" cy="1231106"/>
          </a:xfrm>
          <a:prstGeom prst="rect">
            <a:avLst/>
          </a:prstGeom>
          <a:noFill/>
        </p:spPr>
        <p:txBody>
          <a:bodyPr wrap="square" rtlCol="0">
            <a:spAutoFit/>
          </a:bodyPr>
          <a:lstStyle/>
          <a:p>
            <a:pPr algn="ctr"/>
            <a:r>
              <a:rPr kumimoji="1" lang="ja-JP" altLang="en-US" sz="3200" dirty="0">
                <a:solidFill>
                  <a:schemeClr val="bg2">
                    <a:lumMod val="50000"/>
                  </a:schemeClr>
                </a:solidFill>
              </a:rPr>
              <a:t>従来の勤怠管理</a:t>
            </a:r>
            <a:endParaRPr kumimoji="1" lang="en-US" altLang="ja-JP" sz="3200" dirty="0"/>
          </a:p>
          <a:p>
            <a:endParaRPr kumimoji="1" lang="en-US" altLang="ja-JP" dirty="0"/>
          </a:p>
          <a:p>
            <a:pPr algn="ctr"/>
            <a:r>
              <a:rPr kumimoji="1" lang="ja-JP" altLang="en-US" sz="2400" dirty="0">
                <a:solidFill>
                  <a:schemeClr val="bg2">
                    <a:lumMod val="50000"/>
                  </a:schemeClr>
                </a:solidFill>
              </a:rPr>
              <a:t>効率が悪く、人的ミスが起きやすい</a:t>
            </a:r>
          </a:p>
        </p:txBody>
      </p:sp>
      <p:sp>
        <p:nvSpPr>
          <p:cNvPr id="4" name="矢印: 下 3">
            <a:extLst>
              <a:ext uri="{FF2B5EF4-FFF2-40B4-BE49-F238E27FC236}">
                <a16:creationId xmlns:a16="http://schemas.microsoft.com/office/drawing/2014/main" id="{98FEB449-4C40-4F6A-AEB9-B35D3E642981}"/>
              </a:ext>
            </a:extLst>
          </p:cNvPr>
          <p:cNvSpPr/>
          <p:nvPr/>
        </p:nvSpPr>
        <p:spPr>
          <a:xfrm>
            <a:off x="4777983" y="3429000"/>
            <a:ext cx="1176618" cy="981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BAE9C8B-CA52-4B4B-A441-8B48D8757B83}"/>
              </a:ext>
            </a:extLst>
          </p:cNvPr>
          <p:cNvSpPr txBox="1"/>
          <p:nvPr/>
        </p:nvSpPr>
        <p:spPr>
          <a:xfrm>
            <a:off x="1346523" y="5022198"/>
            <a:ext cx="8335374" cy="1116662"/>
          </a:xfrm>
          <a:prstGeom prst="rect">
            <a:avLst/>
          </a:prstGeom>
          <a:noFill/>
        </p:spPr>
        <p:txBody>
          <a:bodyPr wrap="square" rtlCol="0">
            <a:spAutoFit/>
          </a:bodyPr>
          <a:lstStyle/>
          <a:p>
            <a:pPr algn="ctr"/>
            <a:r>
              <a:rPr kumimoji="1" lang="ja-JP" altLang="en-US" sz="3200" u="sng" dirty="0">
                <a:solidFill>
                  <a:schemeClr val="bg2">
                    <a:lumMod val="50000"/>
                  </a:schemeClr>
                </a:solidFill>
              </a:rPr>
              <a:t>効率よく、簡単に操作・管理できる勤怠管理システムを作る</a:t>
            </a:r>
          </a:p>
        </p:txBody>
      </p:sp>
    </p:spTree>
    <p:extLst>
      <p:ext uri="{BB962C8B-B14F-4D97-AF65-F5344CB8AC3E}">
        <p14:creationId xmlns:p14="http://schemas.microsoft.com/office/powerpoint/2010/main" val="302163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9C5E6-B4C6-4B70-A118-C3EE02FBB7B7}"/>
              </a:ext>
            </a:extLst>
          </p:cNvPr>
          <p:cNvSpPr>
            <a:spLocks noGrp="1"/>
          </p:cNvSpPr>
          <p:nvPr>
            <p:ph type="title"/>
          </p:nvPr>
        </p:nvSpPr>
        <p:spPr>
          <a:xfrm>
            <a:off x="677334" y="609600"/>
            <a:ext cx="8596668" cy="1004047"/>
          </a:xfrm>
        </p:spPr>
        <p:txBody>
          <a:bodyPr/>
          <a:lstStyle/>
          <a:p>
            <a:r>
              <a:rPr kumimoji="1" lang="en-US" altLang="ja-JP" dirty="0"/>
              <a:t>2.</a:t>
            </a:r>
            <a:r>
              <a:rPr kumimoji="1" lang="ja-JP" altLang="en-US" dirty="0"/>
              <a:t>  機能</a:t>
            </a:r>
          </a:p>
        </p:txBody>
      </p:sp>
      <p:sp>
        <p:nvSpPr>
          <p:cNvPr id="3" name="テキスト ボックス 2">
            <a:extLst>
              <a:ext uri="{FF2B5EF4-FFF2-40B4-BE49-F238E27FC236}">
                <a16:creationId xmlns:a16="http://schemas.microsoft.com/office/drawing/2014/main" id="{98DAE3A4-A8E6-4FC5-AE79-A2278DDB39F7}"/>
              </a:ext>
            </a:extLst>
          </p:cNvPr>
          <p:cNvSpPr txBox="1"/>
          <p:nvPr/>
        </p:nvSpPr>
        <p:spPr>
          <a:xfrm>
            <a:off x="2528048" y="1416308"/>
            <a:ext cx="5593976" cy="4832092"/>
          </a:xfrm>
          <a:prstGeom prst="rect">
            <a:avLst/>
          </a:prstGeom>
          <a:noFill/>
        </p:spPr>
        <p:txBody>
          <a:bodyPr wrap="square" rtlCol="0">
            <a:spAutoFit/>
          </a:bodyPr>
          <a:lstStyle/>
          <a:p>
            <a:pPr marL="342900" indent="-342900">
              <a:buFont typeface="Wingdings" panose="05000000000000000000" pitchFamily="2" charset="2"/>
              <a:buChar char="n"/>
            </a:pPr>
            <a:r>
              <a:rPr kumimoji="1" lang="ja-JP" altLang="en-US" sz="2800" dirty="0">
                <a:solidFill>
                  <a:schemeClr val="bg2">
                    <a:lumMod val="50000"/>
                  </a:schemeClr>
                </a:solidFill>
              </a:rPr>
              <a:t>ログイン・ログアウト</a:t>
            </a:r>
            <a:endParaRPr kumimoji="1" lang="en-US" altLang="ja-JP" sz="2800" dirty="0">
              <a:solidFill>
                <a:schemeClr val="bg2">
                  <a:lumMod val="50000"/>
                </a:schemeClr>
              </a:solidFill>
            </a:endParaRPr>
          </a:p>
          <a:p>
            <a:pPr marL="342900" indent="-342900">
              <a:buFont typeface="Wingdings" panose="05000000000000000000" pitchFamily="2" charset="2"/>
              <a:buChar char="n"/>
            </a:pPr>
            <a:endParaRPr kumimoji="1" lang="en-US" altLang="ja-JP" sz="2800" dirty="0">
              <a:solidFill>
                <a:schemeClr val="bg2">
                  <a:lumMod val="50000"/>
                </a:schemeClr>
              </a:solidFill>
            </a:endParaRPr>
          </a:p>
          <a:p>
            <a:pPr marL="342900" indent="-342900">
              <a:buFont typeface="Wingdings" panose="05000000000000000000" pitchFamily="2" charset="2"/>
              <a:buChar char="n"/>
            </a:pPr>
            <a:r>
              <a:rPr kumimoji="1" lang="ja-JP" altLang="en-US" sz="2800" dirty="0">
                <a:solidFill>
                  <a:schemeClr val="bg2">
                    <a:lumMod val="50000"/>
                  </a:schemeClr>
                </a:solidFill>
              </a:rPr>
              <a:t>勤怠の記録</a:t>
            </a:r>
            <a:endParaRPr kumimoji="1" lang="en-US" altLang="ja-JP" sz="2800" dirty="0">
              <a:solidFill>
                <a:schemeClr val="bg2">
                  <a:lumMod val="50000"/>
                </a:schemeClr>
              </a:solidFill>
            </a:endParaRPr>
          </a:p>
          <a:p>
            <a:pPr marL="342900" indent="-342900">
              <a:buFont typeface="Wingdings" panose="05000000000000000000" pitchFamily="2" charset="2"/>
              <a:buChar char="n"/>
            </a:pPr>
            <a:endParaRPr kumimoji="1" lang="en-US" altLang="ja-JP" sz="2800" dirty="0">
              <a:solidFill>
                <a:schemeClr val="bg2">
                  <a:lumMod val="50000"/>
                </a:schemeClr>
              </a:solidFill>
            </a:endParaRPr>
          </a:p>
          <a:p>
            <a:pPr marL="342900" indent="-342900">
              <a:buFont typeface="Wingdings" panose="05000000000000000000" pitchFamily="2" charset="2"/>
              <a:buChar char="n"/>
            </a:pPr>
            <a:r>
              <a:rPr kumimoji="1" lang="ja-JP" altLang="en-US" sz="2800" dirty="0">
                <a:solidFill>
                  <a:schemeClr val="bg2">
                    <a:lumMod val="50000"/>
                  </a:schemeClr>
                </a:solidFill>
              </a:rPr>
              <a:t>パスワード変更</a:t>
            </a:r>
            <a:endParaRPr kumimoji="1" lang="en-US" altLang="ja-JP" sz="2800" dirty="0">
              <a:solidFill>
                <a:schemeClr val="bg2">
                  <a:lumMod val="50000"/>
                </a:schemeClr>
              </a:solidFill>
            </a:endParaRPr>
          </a:p>
          <a:p>
            <a:pPr marL="342900" indent="-342900">
              <a:buFont typeface="Wingdings" panose="05000000000000000000" pitchFamily="2" charset="2"/>
              <a:buChar char="n"/>
            </a:pPr>
            <a:endParaRPr kumimoji="1" lang="en-US" altLang="ja-JP" sz="2800" dirty="0">
              <a:solidFill>
                <a:schemeClr val="bg2">
                  <a:lumMod val="50000"/>
                </a:schemeClr>
              </a:solidFill>
            </a:endParaRPr>
          </a:p>
          <a:p>
            <a:pPr marL="342900" indent="-342900">
              <a:buFont typeface="Wingdings" panose="05000000000000000000" pitchFamily="2" charset="2"/>
              <a:buChar char="n"/>
            </a:pPr>
            <a:r>
              <a:rPr kumimoji="1" lang="ja-JP" altLang="en-US" sz="2800" dirty="0">
                <a:solidFill>
                  <a:schemeClr val="bg2">
                    <a:lumMod val="50000"/>
                  </a:schemeClr>
                </a:solidFill>
              </a:rPr>
              <a:t>勤怠記録の検索・更新・削除</a:t>
            </a:r>
            <a:endParaRPr kumimoji="1" lang="en-US" altLang="ja-JP" sz="2800" dirty="0">
              <a:solidFill>
                <a:schemeClr val="bg2">
                  <a:lumMod val="50000"/>
                </a:schemeClr>
              </a:solidFill>
            </a:endParaRPr>
          </a:p>
          <a:p>
            <a:pPr marL="342900" indent="-342900">
              <a:buFont typeface="Wingdings" panose="05000000000000000000" pitchFamily="2" charset="2"/>
              <a:buChar char="n"/>
            </a:pPr>
            <a:endParaRPr kumimoji="1" lang="en-US" altLang="ja-JP" sz="2800" dirty="0">
              <a:solidFill>
                <a:schemeClr val="bg2">
                  <a:lumMod val="50000"/>
                </a:schemeClr>
              </a:solidFill>
            </a:endParaRPr>
          </a:p>
          <a:p>
            <a:pPr marL="342900" indent="-342900">
              <a:buFont typeface="Wingdings" panose="05000000000000000000" pitchFamily="2" charset="2"/>
              <a:buChar char="n"/>
            </a:pPr>
            <a:r>
              <a:rPr kumimoji="1" lang="ja-JP" altLang="en-US" sz="2800" dirty="0">
                <a:solidFill>
                  <a:schemeClr val="bg2">
                    <a:lumMod val="50000"/>
                  </a:schemeClr>
                </a:solidFill>
              </a:rPr>
              <a:t>社員情報の登録・削除</a:t>
            </a:r>
            <a:endParaRPr kumimoji="1" lang="en-US" altLang="ja-JP" sz="2800" dirty="0">
              <a:solidFill>
                <a:schemeClr val="bg2">
                  <a:lumMod val="50000"/>
                </a:schemeClr>
              </a:solidFill>
            </a:endParaRPr>
          </a:p>
          <a:p>
            <a:pPr marL="342900" indent="-342900">
              <a:buFont typeface="Wingdings" panose="05000000000000000000" pitchFamily="2" charset="2"/>
              <a:buChar char="n"/>
            </a:pPr>
            <a:endParaRPr kumimoji="1" lang="en-US" altLang="ja-JP" sz="2800" dirty="0">
              <a:solidFill>
                <a:schemeClr val="bg2">
                  <a:lumMod val="50000"/>
                </a:schemeClr>
              </a:solidFill>
            </a:endParaRPr>
          </a:p>
          <a:p>
            <a:pPr marL="342900" indent="-342900">
              <a:buFont typeface="Wingdings" panose="05000000000000000000" pitchFamily="2" charset="2"/>
              <a:buChar char="n"/>
            </a:pPr>
            <a:r>
              <a:rPr kumimoji="1" lang="ja-JP" altLang="en-US" sz="2800" dirty="0">
                <a:solidFill>
                  <a:schemeClr val="bg2">
                    <a:lumMod val="50000"/>
                  </a:schemeClr>
                </a:solidFill>
              </a:rPr>
              <a:t>管理者の登録・削除</a:t>
            </a:r>
            <a:endParaRPr kumimoji="1" lang="en-US" altLang="ja-JP" sz="2800" dirty="0">
              <a:solidFill>
                <a:schemeClr val="bg2">
                  <a:lumMod val="50000"/>
                </a:schemeClr>
              </a:solidFill>
            </a:endParaRPr>
          </a:p>
        </p:txBody>
      </p:sp>
    </p:spTree>
    <p:extLst>
      <p:ext uri="{BB962C8B-B14F-4D97-AF65-F5344CB8AC3E}">
        <p14:creationId xmlns:p14="http://schemas.microsoft.com/office/powerpoint/2010/main" val="290182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210DD-25AF-4CB4-8F5A-5102ED346157}"/>
              </a:ext>
            </a:extLst>
          </p:cNvPr>
          <p:cNvSpPr>
            <a:spLocks noGrp="1"/>
          </p:cNvSpPr>
          <p:nvPr>
            <p:ph type="title"/>
          </p:nvPr>
        </p:nvSpPr>
        <p:spPr>
          <a:xfrm>
            <a:off x="583206" y="367555"/>
            <a:ext cx="8654924" cy="1004046"/>
          </a:xfrm>
        </p:spPr>
        <p:txBody>
          <a:bodyPr>
            <a:normAutofit fontScale="90000"/>
          </a:bodyPr>
          <a:lstStyle/>
          <a:p>
            <a:r>
              <a:rPr kumimoji="1" lang="en-US" altLang="ja-JP" dirty="0"/>
              <a:t>3.</a:t>
            </a:r>
            <a:r>
              <a:rPr kumimoji="1" lang="ja-JP" altLang="en-US" dirty="0"/>
              <a:t>  スケジュールと使用言語</a:t>
            </a:r>
            <a:br>
              <a:rPr kumimoji="1" lang="en-US" altLang="ja-JP" dirty="0"/>
            </a:br>
            <a:r>
              <a:rPr kumimoji="1" lang="en-US" altLang="ja-JP" dirty="0"/>
              <a:t>	3-1.</a:t>
            </a:r>
            <a:r>
              <a:rPr kumimoji="1" lang="ja-JP" altLang="en-US" dirty="0"/>
              <a:t>  スケジュール</a:t>
            </a:r>
          </a:p>
        </p:txBody>
      </p:sp>
      <p:graphicFrame>
        <p:nvGraphicFramePr>
          <p:cNvPr id="4" name="表 4">
            <a:extLst>
              <a:ext uri="{FF2B5EF4-FFF2-40B4-BE49-F238E27FC236}">
                <a16:creationId xmlns:a16="http://schemas.microsoft.com/office/drawing/2014/main" id="{7A6485F8-BE10-441B-A067-37FAC465F4DF}"/>
              </a:ext>
            </a:extLst>
          </p:cNvPr>
          <p:cNvGraphicFramePr>
            <a:graphicFrameLocks noGrp="1"/>
          </p:cNvGraphicFramePr>
          <p:nvPr>
            <p:extLst>
              <p:ext uri="{D42A27DB-BD31-4B8C-83A1-F6EECF244321}">
                <p14:modId xmlns:p14="http://schemas.microsoft.com/office/powerpoint/2010/main" val="620507485"/>
              </p:ext>
            </p:extLst>
          </p:nvPr>
        </p:nvGraphicFramePr>
        <p:xfrm>
          <a:off x="1619623" y="2097989"/>
          <a:ext cx="7528860" cy="1468721"/>
        </p:xfrm>
        <a:graphic>
          <a:graphicData uri="http://schemas.openxmlformats.org/drawingml/2006/table">
            <a:tbl>
              <a:tblPr firstRow="1" bandRow="1">
                <a:tableStyleId>{5C22544A-7EE6-4342-B048-85BDC9FD1C3A}</a:tableStyleId>
              </a:tblPr>
              <a:tblGrid>
                <a:gridCol w="2509620">
                  <a:extLst>
                    <a:ext uri="{9D8B030D-6E8A-4147-A177-3AD203B41FA5}">
                      <a16:colId xmlns:a16="http://schemas.microsoft.com/office/drawing/2014/main" val="3859178505"/>
                    </a:ext>
                  </a:extLst>
                </a:gridCol>
                <a:gridCol w="2509620">
                  <a:extLst>
                    <a:ext uri="{9D8B030D-6E8A-4147-A177-3AD203B41FA5}">
                      <a16:colId xmlns:a16="http://schemas.microsoft.com/office/drawing/2014/main" val="2027983084"/>
                    </a:ext>
                  </a:extLst>
                </a:gridCol>
                <a:gridCol w="2509620">
                  <a:extLst>
                    <a:ext uri="{9D8B030D-6E8A-4147-A177-3AD203B41FA5}">
                      <a16:colId xmlns:a16="http://schemas.microsoft.com/office/drawing/2014/main" val="2909836011"/>
                    </a:ext>
                  </a:extLst>
                </a:gridCol>
              </a:tblGrid>
              <a:tr h="67883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000" dirty="0"/>
                        <a:t>11/29</a:t>
                      </a:r>
                      <a:r>
                        <a:rPr kumimoji="1" lang="ja-JP" altLang="en-US" sz="2000" dirty="0"/>
                        <a:t>～</a:t>
                      </a:r>
                      <a:r>
                        <a:rPr kumimoji="1" lang="en-US" altLang="ja-JP" sz="2000" dirty="0"/>
                        <a:t>12/4</a:t>
                      </a:r>
                      <a:r>
                        <a:rPr kumimoji="1" lang="ja-JP" altLang="en-US" sz="2000" dirty="0"/>
                        <a:t> </a:t>
                      </a:r>
                      <a:endParaRPr kumimoji="1" lang="en-US" altLang="ja-JP" sz="20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000" dirty="0"/>
                        <a:t>12/5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000" dirty="0"/>
                        <a:t>12/19</a:t>
                      </a:r>
                    </a:p>
                  </a:txBody>
                  <a:tcPr anchor="ctr"/>
                </a:tc>
                <a:extLst>
                  <a:ext uri="{0D108BD9-81ED-4DB2-BD59-A6C34878D82A}">
                    <a16:rowId xmlns:a16="http://schemas.microsoft.com/office/drawing/2014/main" val="827908111"/>
                  </a:ext>
                </a:extLst>
              </a:tr>
              <a:tr h="78989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schemeClr val="bg2">
                              <a:lumMod val="50000"/>
                            </a:schemeClr>
                          </a:solidFill>
                        </a:rPr>
                        <a:t>設計と機能の実装</a:t>
                      </a:r>
                      <a:endParaRPr kumimoji="1" lang="en-US" altLang="ja-JP" dirty="0">
                        <a:solidFill>
                          <a:schemeClr val="bg2">
                            <a:lumMod val="50000"/>
                          </a:schemeClr>
                        </a:solidFil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schemeClr val="bg2">
                              <a:lumMod val="50000"/>
                            </a:schemeClr>
                          </a:solidFill>
                        </a:rPr>
                        <a:t>デザイン</a:t>
                      </a:r>
                      <a:endParaRPr kumimoji="1" lang="en-US" altLang="ja-JP" dirty="0">
                        <a:solidFill>
                          <a:schemeClr val="bg2">
                            <a:lumMod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schemeClr val="bg2">
                              <a:lumMod val="50000"/>
                            </a:schemeClr>
                          </a:solidFill>
                        </a:rPr>
                        <a:t>テストとデバッグ</a:t>
                      </a:r>
                      <a:endParaRPr kumimoji="1" lang="en-US" altLang="ja-JP" dirty="0">
                        <a:solidFill>
                          <a:schemeClr val="bg2">
                            <a:lumMod val="50000"/>
                          </a:schemeClr>
                        </a:solidFill>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dirty="0">
                          <a:solidFill>
                            <a:schemeClr val="bg2">
                              <a:lumMod val="50000"/>
                            </a:schemeClr>
                          </a:solidFill>
                        </a:rPr>
                        <a:t>納品</a:t>
                      </a:r>
                    </a:p>
                  </a:txBody>
                  <a:tcPr anchor="ctr"/>
                </a:tc>
                <a:extLst>
                  <a:ext uri="{0D108BD9-81ED-4DB2-BD59-A6C34878D82A}">
                    <a16:rowId xmlns:a16="http://schemas.microsoft.com/office/drawing/2014/main" val="1624452079"/>
                  </a:ext>
                </a:extLst>
              </a:tr>
            </a:tbl>
          </a:graphicData>
        </a:graphic>
      </p:graphicFrame>
      <p:sp>
        <p:nvSpPr>
          <p:cNvPr id="6" name="テキスト ボックス 5">
            <a:extLst>
              <a:ext uri="{FF2B5EF4-FFF2-40B4-BE49-F238E27FC236}">
                <a16:creationId xmlns:a16="http://schemas.microsoft.com/office/drawing/2014/main" id="{649D6D45-6E3F-4EBD-B29B-83C3EA6D4BC9}"/>
              </a:ext>
            </a:extLst>
          </p:cNvPr>
          <p:cNvSpPr txBox="1"/>
          <p:nvPr/>
        </p:nvSpPr>
        <p:spPr>
          <a:xfrm>
            <a:off x="1619623" y="4293098"/>
            <a:ext cx="7528860" cy="923330"/>
          </a:xfrm>
          <a:prstGeom prst="rect">
            <a:avLst/>
          </a:prstGeom>
          <a:noFill/>
        </p:spPr>
        <p:txBody>
          <a:bodyPr wrap="square" rtlCol="0">
            <a:spAutoFit/>
          </a:bodyPr>
          <a:lstStyle/>
          <a:p>
            <a:r>
              <a:rPr kumimoji="1" lang="en-US" altLang="ja-JP" dirty="0">
                <a:solidFill>
                  <a:schemeClr val="bg2">
                    <a:lumMod val="50000"/>
                  </a:schemeClr>
                </a:solidFill>
              </a:rPr>
              <a:t>※12/5</a:t>
            </a:r>
            <a:r>
              <a:rPr kumimoji="1" lang="ja-JP" altLang="en-US" dirty="0">
                <a:solidFill>
                  <a:schemeClr val="bg2">
                    <a:lumMod val="50000"/>
                  </a:schemeClr>
                </a:solidFill>
              </a:rPr>
              <a:t>のみをテストとデバッグにあてる予定。</a:t>
            </a:r>
            <a:endParaRPr kumimoji="1" lang="en-US" altLang="ja-JP" dirty="0">
              <a:solidFill>
                <a:schemeClr val="bg2">
                  <a:lumMod val="50000"/>
                </a:schemeClr>
              </a:solidFill>
            </a:endParaRPr>
          </a:p>
          <a:p>
            <a:r>
              <a:rPr kumimoji="1" lang="ja-JP" altLang="en-US" dirty="0">
                <a:solidFill>
                  <a:schemeClr val="bg2">
                    <a:lumMod val="50000"/>
                  </a:schemeClr>
                </a:solidFill>
              </a:rPr>
              <a:t>別の案件との兼ね合いで時間が出来た場合は納品までの間適宜テストとデバッグを行う</a:t>
            </a:r>
            <a:r>
              <a:rPr kumimoji="1" lang="ja-JP" altLang="en-US" dirty="0"/>
              <a:t>。</a:t>
            </a:r>
          </a:p>
        </p:txBody>
      </p:sp>
    </p:spTree>
    <p:extLst>
      <p:ext uri="{BB962C8B-B14F-4D97-AF65-F5344CB8AC3E}">
        <p14:creationId xmlns:p14="http://schemas.microsoft.com/office/powerpoint/2010/main" val="325179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2CE8505-03B6-4A37-AB07-A24384C76AB7}"/>
              </a:ext>
            </a:extLst>
          </p:cNvPr>
          <p:cNvSpPr txBox="1">
            <a:spLocks/>
          </p:cNvSpPr>
          <p:nvPr/>
        </p:nvSpPr>
        <p:spPr>
          <a:xfrm>
            <a:off x="1064061" y="686297"/>
            <a:ext cx="8654924" cy="83023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200" dirty="0"/>
              <a:t>3-2.</a:t>
            </a:r>
            <a:r>
              <a:rPr lang="ja-JP" altLang="en-US" sz="3200" dirty="0"/>
              <a:t>  使用言語</a:t>
            </a:r>
          </a:p>
        </p:txBody>
      </p:sp>
      <p:sp>
        <p:nvSpPr>
          <p:cNvPr id="4" name="テキスト ボックス 3">
            <a:extLst>
              <a:ext uri="{FF2B5EF4-FFF2-40B4-BE49-F238E27FC236}">
                <a16:creationId xmlns:a16="http://schemas.microsoft.com/office/drawing/2014/main" id="{0CB88E01-15D9-4C79-865B-E07EA9B3C19E}"/>
              </a:ext>
            </a:extLst>
          </p:cNvPr>
          <p:cNvSpPr txBox="1"/>
          <p:nvPr/>
        </p:nvSpPr>
        <p:spPr>
          <a:xfrm>
            <a:off x="5015005" y="2474310"/>
            <a:ext cx="5030444" cy="138499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800" dirty="0">
                <a:solidFill>
                  <a:schemeClr val="bg2">
                    <a:lumMod val="50000"/>
                  </a:schemeClr>
                </a:solidFill>
              </a:rPr>
              <a:t>Java</a:t>
            </a:r>
            <a:r>
              <a:rPr kumimoji="1" lang="ja-JP" altLang="en-US" sz="2800" dirty="0">
                <a:solidFill>
                  <a:schemeClr val="bg2">
                    <a:lumMod val="50000"/>
                  </a:schemeClr>
                </a:solidFill>
              </a:rPr>
              <a:t>（</a:t>
            </a:r>
            <a:r>
              <a:rPr kumimoji="1" lang="en-US" altLang="ja-JP" sz="2800" dirty="0">
                <a:solidFill>
                  <a:schemeClr val="bg2">
                    <a:lumMod val="50000"/>
                  </a:schemeClr>
                </a:solidFill>
              </a:rPr>
              <a:t>JSP</a:t>
            </a:r>
            <a:r>
              <a:rPr kumimoji="1" lang="ja-JP" altLang="en-US" sz="2800" dirty="0">
                <a:solidFill>
                  <a:schemeClr val="bg2">
                    <a:lumMod val="50000"/>
                  </a:schemeClr>
                </a:solidFill>
              </a:rPr>
              <a:t>、サーブレット）</a:t>
            </a:r>
            <a:endParaRPr kumimoji="1" lang="en-US" altLang="ja-JP" sz="2800" dirty="0">
              <a:solidFill>
                <a:schemeClr val="bg2">
                  <a:lumMod val="50000"/>
                </a:schemeClr>
              </a:solidFill>
            </a:endParaRPr>
          </a:p>
          <a:p>
            <a:endParaRPr kumimoji="1" lang="en-US" altLang="ja-JP" sz="2800" dirty="0">
              <a:solidFill>
                <a:schemeClr val="bg2">
                  <a:lumMod val="50000"/>
                </a:schemeClr>
              </a:solidFill>
            </a:endParaRPr>
          </a:p>
          <a:p>
            <a:pPr marL="285750" indent="-285750">
              <a:buFont typeface="Arial" panose="020B0604020202020204" pitchFamily="34" charset="0"/>
              <a:buChar char="•"/>
            </a:pPr>
            <a:r>
              <a:rPr kumimoji="1" lang="en-US" altLang="ja-JP" sz="2800" dirty="0">
                <a:solidFill>
                  <a:schemeClr val="bg2">
                    <a:lumMod val="50000"/>
                  </a:schemeClr>
                </a:solidFill>
              </a:rPr>
              <a:t>PostgreSQL</a:t>
            </a:r>
            <a:endParaRPr kumimoji="1" lang="ja-JP" altLang="en-US" sz="2800" dirty="0">
              <a:solidFill>
                <a:schemeClr val="bg2">
                  <a:lumMod val="50000"/>
                </a:schemeClr>
              </a:solidFill>
            </a:endParaRPr>
          </a:p>
        </p:txBody>
      </p:sp>
      <p:sp>
        <p:nvSpPr>
          <p:cNvPr id="6" name="テキスト ボックス 5">
            <a:extLst>
              <a:ext uri="{FF2B5EF4-FFF2-40B4-BE49-F238E27FC236}">
                <a16:creationId xmlns:a16="http://schemas.microsoft.com/office/drawing/2014/main" id="{0B6F0FC6-ACE7-4AF3-A946-54300160603A}"/>
              </a:ext>
            </a:extLst>
          </p:cNvPr>
          <p:cNvSpPr txBox="1"/>
          <p:nvPr/>
        </p:nvSpPr>
        <p:spPr>
          <a:xfrm>
            <a:off x="1505322" y="2474310"/>
            <a:ext cx="3334871" cy="224676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800" dirty="0">
                <a:solidFill>
                  <a:schemeClr val="bg2">
                    <a:lumMod val="50000"/>
                  </a:schemeClr>
                </a:solidFill>
              </a:rPr>
              <a:t>HTML</a:t>
            </a:r>
          </a:p>
          <a:p>
            <a:endParaRPr kumimoji="1" lang="en-US" altLang="ja-JP" sz="2800" dirty="0">
              <a:solidFill>
                <a:schemeClr val="bg2">
                  <a:lumMod val="50000"/>
                </a:schemeClr>
              </a:solidFill>
            </a:endParaRPr>
          </a:p>
          <a:p>
            <a:pPr marL="285750" indent="-285750">
              <a:buFont typeface="Arial" panose="020B0604020202020204" pitchFamily="34" charset="0"/>
              <a:buChar char="•"/>
            </a:pPr>
            <a:r>
              <a:rPr kumimoji="1" lang="en-US" altLang="ja-JP" sz="2800" dirty="0">
                <a:solidFill>
                  <a:schemeClr val="bg2">
                    <a:lumMod val="50000"/>
                  </a:schemeClr>
                </a:solidFill>
              </a:rPr>
              <a:t>CSS</a:t>
            </a:r>
          </a:p>
          <a:p>
            <a:pPr marL="285750" indent="-285750">
              <a:buFont typeface="Arial" panose="020B0604020202020204" pitchFamily="34" charset="0"/>
              <a:buChar char="•"/>
            </a:pPr>
            <a:endParaRPr kumimoji="1" lang="en-US" altLang="ja-JP" sz="2800" dirty="0">
              <a:solidFill>
                <a:schemeClr val="bg2">
                  <a:lumMod val="50000"/>
                </a:schemeClr>
              </a:solidFill>
            </a:endParaRPr>
          </a:p>
          <a:p>
            <a:pPr marL="285750" indent="-285750">
              <a:buFont typeface="Arial" panose="020B0604020202020204" pitchFamily="34" charset="0"/>
              <a:buChar char="•"/>
            </a:pPr>
            <a:r>
              <a:rPr kumimoji="1" lang="en-US" altLang="ja-JP" sz="2800" dirty="0">
                <a:solidFill>
                  <a:schemeClr val="bg2">
                    <a:lumMod val="50000"/>
                  </a:schemeClr>
                </a:solidFill>
              </a:rPr>
              <a:t>JavaScript</a:t>
            </a:r>
            <a:endParaRPr kumimoji="1" lang="ja-JP" altLang="en-US" sz="2800" dirty="0">
              <a:solidFill>
                <a:schemeClr val="bg2">
                  <a:lumMod val="50000"/>
                </a:schemeClr>
              </a:solidFill>
            </a:endParaRPr>
          </a:p>
        </p:txBody>
      </p:sp>
    </p:spTree>
    <p:extLst>
      <p:ext uri="{BB962C8B-B14F-4D97-AF65-F5344CB8AC3E}">
        <p14:creationId xmlns:p14="http://schemas.microsoft.com/office/powerpoint/2010/main" val="105426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0CDE3-F0D5-4D3F-9F6F-D9EECF73E08A}"/>
              </a:ext>
            </a:extLst>
          </p:cNvPr>
          <p:cNvSpPr txBox="1">
            <a:spLocks/>
          </p:cNvSpPr>
          <p:nvPr/>
        </p:nvSpPr>
        <p:spPr>
          <a:xfrm>
            <a:off x="3859555" y="2680447"/>
            <a:ext cx="3128185" cy="748553"/>
          </a:xfrm>
          <a:prstGeom prst="rect">
            <a:avLst/>
          </a:prstGeom>
        </p:spPr>
        <p:txBody>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6000" dirty="0"/>
              <a:t>4.</a:t>
            </a:r>
            <a:r>
              <a:rPr lang="ja-JP" altLang="en-US" sz="6000" dirty="0"/>
              <a:t>  デモ</a:t>
            </a:r>
          </a:p>
        </p:txBody>
      </p:sp>
    </p:spTree>
    <p:extLst>
      <p:ext uri="{BB962C8B-B14F-4D97-AF65-F5344CB8AC3E}">
        <p14:creationId xmlns:p14="http://schemas.microsoft.com/office/powerpoint/2010/main" val="131677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1231F-6DA8-46C7-85A7-B72A654A9C28}"/>
              </a:ext>
            </a:extLst>
          </p:cNvPr>
          <p:cNvSpPr>
            <a:spLocks noGrp="1"/>
          </p:cNvSpPr>
          <p:nvPr>
            <p:ph type="title"/>
          </p:nvPr>
        </p:nvSpPr>
        <p:spPr/>
        <p:txBody>
          <a:bodyPr/>
          <a:lstStyle/>
          <a:p>
            <a:r>
              <a:rPr kumimoji="1" lang="en-US" altLang="ja-JP" dirty="0"/>
              <a:t>5.</a:t>
            </a:r>
            <a:r>
              <a:rPr kumimoji="1" lang="ja-JP" altLang="en-US" dirty="0"/>
              <a:t>  レビューと反省</a:t>
            </a:r>
          </a:p>
        </p:txBody>
      </p:sp>
      <p:sp>
        <p:nvSpPr>
          <p:cNvPr id="3" name="テキスト ボックス 2">
            <a:extLst>
              <a:ext uri="{FF2B5EF4-FFF2-40B4-BE49-F238E27FC236}">
                <a16:creationId xmlns:a16="http://schemas.microsoft.com/office/drawing/2014/main" id="{E4AE5B69-7BE8-4A7C-9CD7-4DAE28FD75C1}"/>
              </a:ext>
            </a:extLst>
          </p:cNvPr>
          <p:cNvSpPr txBox="1"/>
          <p:nvPr/>
        </p:nvSpPr>
        <p:spPr>
          <a:xfrm>
            <a:off x="1465986" y="1734670"/>
            <a:ext cx="7261412" cy="3662541"/>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solidFill>
                  <a:schemeClr val="bg2">
                    <a:lumMod val="50000"/>
                  </a:schemeClr>
                </a:solidFill>
              </a:rPr>
              <a:t>レビュー</a:t>
            </a:r>
            <a:endParaRPr kumimoji="1" lang="en-US" altLang="ja-JP" sz="2400" dirty="0">
              <a:solidFill>
                <a:schemeClr val="bg2">
                  <a:lumMod val="50000"/>
                </a:schemeClr>
              </a:solidFill>
            </a:endParaRPr>
          </a:p>
          <a:p>
            <a:pPr lvl="1"/>
            <a:r>
              <a:rPr kumimoji="1" lang="ja-JP" altLang="en-US" sz="2000" dirty="0">
                <a:solidFill>
                  <a:schemeClr val="bg2">
                    <a:lumMod val="50000"/>
                  </a:schemeClr>
                </a:solidFill>
              </a:rPr>
              <a:t>企画書に書いた機能は無事に機能している。</a:t>
            </a:r>
            <a:endParaRPr kumimoji="1" lang="en-US" altLang="ja-JP" sz="2000" dirty="0">
              <a:solidFill>
                <a:schemeClr val="bg2">
                  <a:lumMod val="50000"/>
                </a:schemeClr>
              </a:solidFill>
            </a:endParaRPr>
          </a:p>
          <a:p>
            <a:pPr lvl="1"/>
            <a:r>
              <a:rPr kumimoji="1" lang="ja-JP" altLang="en-US" sz="2000" dirty="0">
                <a:solidFill>
                  <a:schemeClr val="bg2">
                    <a:lumMod val="50000"/>
                  </a:schemeClr>
                </a:solidFill>
              </a:rPr>
              <a:t>しかし、現在の機能だと社員情報の編集機能がないため、一度対象の社員を削除してから再度登録し直す必要があり、効率が悪い。</a:t>
            </a:r>
            <a:endParaRPr kumimoji="1" lang="en-US" altLang="ja-JP" sz="2000" dirty="0">
              <a:solidFill>
                <a:schemeClr val="bg2">
                  <a:lumMod val="50000"/>
                </a:schemeClr>
              </a:solidFill>
            </a:endParaRPr>
          </a:p>
          <a:p>
            <a:endParaRPr kumimoji="1" lang="en-US" altLang="ja-JP" sz="2400" dirty="0">
              <a:solidFill>
                <a:schemeClr val="bg2">
                  <a:lumMod val="50000"/>
                </a:schemeClr>
              </a:solidFill>
            </a:endParaRPr>
          </a:p>
          <a:p>
            <a:pPr marL="342900" indent="-342900">
              <a:buFont typeface="Wingdings" panose="05000000000000000000" pitchFamily="2" charset="2"/>
              <a:buChar char="l"/>
            </a:pPr>
            <a:r>
              <a:rPr kumimoji="1" lang="ja-JP" altLang="en-US" sz="2400" dirty="0">
                <a:solidFill>
                  <a:schemeClr val="bg2">
                    <a:lumMod val="50000"/>
                  </a:schemeClr>
                </a:solidFill>
              </a:rPr>
              <a:t>反省</a:t>
            </a:r>
            <a:endParaRPr kumimoji="1" lang="en-US" altLang="ja-JP" sz="2400" dirty="0">
              <a:solidFill>
                <a:schemeClr val="bg2">
                  <a:lumMod val="50000"/>
                </a:schemeClr>
              </a:solidFill>
            </a:endParaRPr>
          </a:p>
          <a:p>
            <a:pPr lvl="1"/>
            <a:r>
              <a:rPr kumimoji="1" lang="ja-JP" altLang="en-US" sz="2000" dirty="0">
                <a:solidFill>
                  <a:schemeClr val="bg2">
                    <a:lumMod val="50000"/>
                  </a:schemeClr>
                </a:solidFill>
              </a:rPr>
              <a:t>ユーザーが必要とする機能を見落とし、気付くことに遅れたため実装が出来なかった。</a:t>
            </a:r>
            <a:endParaRPr kumimoji="1" lang="en-US" altLang="ja-JP" sz="2000" dirty="0">
              <a:solidFill>
                <a:schemeClr val="bg2">
                  <a:lumMod val="50000"/>
                </a:schemeClr>
              </a:solidFill>
            </a:endParaRPr>
          </a:p>
          <a:p>
            <a:pPr lvl="1"/>
            <a:r>
              <a:rPr kumimoji="1" lang="ja-JP" altLang="en-US" sz="2000" dirty="0">
                <a:solidFill>
                  <a:schemeClr val="bg2">
                    <a:lumMod val="50000"/>
                  </a:schemeClr>
                </a:solidFill>
              </a:rPr>
              <a:t>また、テスト計画が大雑把で</a:t>
            </a:r>
            <a:r>
              <a:rPr kumimoji="1" lang="en-US" altLang="ja-JP" sz="2000" dirty="0">
                <a:solidFill>
                  <a:schemeClr val="bg2">
                    <a:lumMod val="50000"/>
                  </a:schemeClr>
                </a:solidFill>
              </a:rPr>
              <a:t>12/5</a:t>
            </a:r>
            <a:r>
              <a:rPr kumimoji="1" lang="ja-JP" altLang="en-US" sz="2000" dirty="0">
                <a:solidFill>
                  <a:schemeClr val="bg2">
                    <a:lumMod val="50000"/>
                  </a:schemeClr>
                </a:solidFill>
              </a:rPr>
              <a:t>以降に修正箇所が発見されることがあった。</a:t>
            </a:r>
            <a:endParaRPr kumimoji="1" lang="en-US" altLang="ja-JP" sz="2000" dirty="0">
              <a:solidFill>
                <a:schemeClr val="bg2">
                  <a:lumMod val="50000"/>
                </a:schemeClr>
              </a:solidFill>
            </a:endParaRPr>
          </a:p>
        </p:txBody>
      </p:sp>
    </p:spTree>
    <p:extLst>
      <p:ext uri="{BB962C8B-B14F-4D97-AF65-F5344CB8AC3E}">
        <p14:creationId xmlns:p14="http://schemas.microsoft.com/office/powerpoint/2010/main" val="750559929"/>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246</TotalTime>
  <Words>250</Words>
  <Application>Microsoft Office PowerPoint</Application>
  <PresentationFormat>ワイド画面</PresentationFormat>
  <Paragraphs>58</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Arial</vt:lpstr>
      <vt:lpstr>Trebuchet MS</vt:lpstr>
      <vt:lpstr>Wingdings</vt:lpstr>
      <vt:lpstr>Wingdings 3</vt:lpstr>
      <vt:lpstr>ファセット</vt:lpstr>
      <vt:lpstr>勤怠管理システム ─Tempus─</vt:lpstr>
      <vt:lpstr>目次</vt:lpstr>
      <vt:lpstr>目的と背景</vt:lpstr>
      <vt:lpstr>2.  機能</vt:lpstr>
      <vt:lpstr>3.  スケジュールと使用言語  3-1.  スケジュール</vt:lpstr>
      <vt:lpstr>PowerPoint プレゼンテーション</vt:lpstr>
      <vt:lpstr>PowerPoint プレゼンテーション</vt:lpstr>
      <vt:lpstr>5.  レビューと反省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勤怠管理システム ─Tempus─</dc:title>
  <dc:creator>7d11</dc:creator>
  <cp:lastModifiedBy>7d11</cp:lastModifiedBy>
  <cp:revision>20</cp:revision>
  <dcterms:created xsi:type="dcterms:W3CDTF">2024-12-11T01:12:54Z</dcterms:created>
  <dcterms:modified xsi:type="dcterms:W3CDTF">2024-12-12T06:37:33Z</dcterms:modified>
</cp:coreProperties>
</file>