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14"/>
  </p:notesMasterIdLst>
  <p:sldIdLst>
    <p:sldId id="256" r:id="rId3"/>
    <p:sldId id="268" r:id="rId4"/>
    <p:sldId id="270" r:id="rId5"/>
    <p:sldId id="271" r:id="rId6"/>
    <p:sldId id="273" r:id="rId7"/>
    <p:sldId id="275" r:id="rId8"/>
    <p:sldId id="274" r:id="rId9"/>
    <p:sldId id="272" r:id="rId10"/>
    <p:sldId id="276" r:id="rId11"/>
    <p:sldId id="277" r:id="rId12"/>
    <p:sldId id="278" r:id="rId13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4" d="100"/>
          <a:sy n="104" d="100"/>
        </p:scale>
        <p:origin x="424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noProof="0" dirty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108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ko-KR" altLang="en-US" sz="1200" b="0" i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강의</a:t>
            </a:r>
            <a:r>
              <a:rPr lang="ko-KR" altLang="en-US" sz="1200" b="0" i="0" baseline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 목표와 강의를 통해 예상되는 결과 또는 개발되는 능력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127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ko-KR" altLang="en-US" sz="1200" b="0" i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강의</a:t>
            </a:r>
            <a:r>
              <a:rPr lang="ko-KR" altLang="en-US" sz="1200" b="0" i="0" baseline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 목표와 강의를 통해 예상되는 결과 또는 개발되는 능력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12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ko-KR" altLang="en-US" sz="1200" b="0" i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강의</a:t>
            </a:r>
            <a:r>
              <a:rPr lang="ko-KR" altLang="en-US" sz="1200" b="0" i="0" baseline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 목표와 강의를 통해 예상되는 결과 또는 개발되는 능력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55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ko-KR" altLang="en-US" sz="1200" b="0" i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강의</a:t>
            </a:r>
            <a:r>
              <a:rPr lang="ko-KR" altLang="en-US" sz="1200" b="0" i="0" baseline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 목표와 강의를 통해 예상되는 결과 또는 개발되는 능력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93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ko-KR" altLang="en-US" sz="1200" b="0" i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강의</a:t>
            </a:r>
            <a:r>
              <a:rPr lang="ko-KR" altLang="en-US" sz="1200" b="0" i="0" baseline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 목표와 강의를 통해 예상되는 결과 또는 개발되는 능력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55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ko-KR" altLang="en-US" sz="1200" b="0" i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강의</a:t>
            </a:r>
            <a:r>
              <a:rPr lang="ko-KR" altLang="en-US" sz="1200" b="0" i="0" baseline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 목표와 강의를 통해 예상되는 결과 또는 개발되는 능력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4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ko-KR" altLang="en-US" sz="1200" b="0" i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강의</a:t>
            </a:r>
            <a:r>
              <a:rPr lang="ko-KR" altLang="en-US" sz="1200" b="0" i="0" baseline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 목표와 강의를 통해 예상되는 결과 또는 개발되는 능력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963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ko-KR" altLang="en-US" sz="1200" b="0" i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강의</a:t>
            </a:r>
            <a:r>
              <a:rPr lang="ko-KR" altLang="en-US" sz="1200" b="0" i="0" baseline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 목표와 강의를 통해 예상되는 결과 또는 개발되는 능력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475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ko-KR" altLang="en-US" sz="1200" b="0" i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강의</a:t>
            </a:r>
            <a:r>
              <a:rPr lang="ko-KR" altLang="en-US" sz="1200" b="0" i="0" baseline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 목표와 강의를 통해 예상되는 결과 또는 개발되는 능력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608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ko-KR" altLang="en-US" sz="1200" b="0" i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강의</a:t>
            </a:r>
            <a:r>
              <a:rPr lang="ko-KR" altLang="en-US" sz="1200" b="0" i="0" baseline="0" dirty="0">
                <a:solidFill>
                  <a:schemeClr val="tx1"/>
                </a:solidFill>
                <a:latin typeface="Calibri" pitchFamily="34" charset="0"/>
                <a:ea typeface="굴림" pitchFamily="50" charset="-127"/>
              </a:rPr>
              <a:t> 목표와 강의를 통해 예상되는 결과 또는 개발되는 능력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12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8/27/2020 10:27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39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8/27/2020 10:27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1"/>
            <a:ext cx="2228850" cy="55165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3"/>
            <a:ext cx="239395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8/27/2020 10:27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2" y="6248208"/>
            <a:ext cx="60379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6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8/27/2020 10:27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8/27/2020 10:27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8/27/2020 10:27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8/27/2020 10:27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8/27/2020 10:27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8/27/2020 10:27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8/27/2020 10:27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49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1"/>
            <a:ext cx="288925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8/27/2020 10:27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7"/>
            <a:ext cx="4953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1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8/27/2020 10:27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1" y="6248207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tutorial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en-us/sql-server/sql-server-editions-express" TargetMode="External"/><Relationship Id="rId5" Type="http://schemas.openxmlformats.org/officeDocument/2006/relationships/hyperlink" Target="http://www.sqlservertutorial.net/" TargetMode="External"/><Relationship Id="rId4" Type="http://schemas.openxmlformats.org/officeDocument/2006/relationships/hyperlink" Target="https://www.youtube.com/watch?v=X_umYKqKaF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476500" y="4343400"/>
            <a:ext cx="701675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ko-KR" altLang="en-US" sz="3600" dirty="0">
                <a:solidFill>
                  <a:srgbClr val="3891A7">
                    <a:lumMod val="75000"/>
                  </a:srgbClr>
                </a:solidFill>
                <a:latin typeface="굴림" pitchFamily="50" charset="-127"/>
                <a:ea typeface="굴림" pitchFamily="50" charset="-127"/>
              </a:rPr>
              <a:t>과목 소개</a:t>
            </a:r>
            <a:endParaRPr lang="en-US" sz="3600" dirty="0">
              <a:solidFill>
                <a:schemeClr val="accent1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300">
                <a:latin typeface="굴림" pitchFamily="50" charset="-127"/>
                <a:ea typeface="굴림" pitchFamily="50" charset="-127"/>
              </a:rPr>
              <a:t>고급 데이터베이스</a:t>
            </a:r>
            <a:endParaRPr lang="en-US" sz="2300" b="0" i="0" dirty="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ko-KR" altLang="en-US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교재 및 수업 진행 순서</a:t>
            </a:r>
            <a:endParaRPr lang="ko-KR" altLang="en-US" sz="4400" b="0" i="0" dirty="0">
              <a:solidFill>
                <a:srgbClr val="4F271C"/>
              </a:solidFill>
              <a:latin typeface="Tw Cen MT" pitchFamily="34" charset="0"/>
              <a:ea typeface="굴림" pitchFamily="50" charset="-127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88504" y="1600200"/>
            <a:ext cx="9145016" cy="4997152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ko-KR" altLang="en-US" sz="29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교재</a:t>
            </a:r>
            <a:endParaRPr lang="en-US" altLang="ko-KR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ko-KR" sz="2600" dirty="0">
                <a:latin typeface="Tw Cen MT" pitchFamily="34" charset="0"/>
                <a:ea typeface="굴림" pitchFamily="50" charset="-127"/>
              </a:rPr>
              <a:t>Database Management Systems, </a:t>
            </a:r>
            <a:r>
              <a:rPr lang="en-US" altLang="ko-KR" sz="2600" b="1" u="sng" dirty="0">
                <a:latin typeface="Tw Cen MT" pitchFamily="34" charset="0"/>
                <a:ea typeface="굴림" pitchFamily="50" charset="-127"/>
              </a:rPr>
              <a:t>R</a:t>
            </a:r>
            <a:r>
              <a:rPr lang="en-US" altLang="ko-KR" sz="2600" dirty="0">
                <a:latin typeface="Tw Cen MT" pitchFamily="34" charset="0"/>
                <a:ea typeface="굴림" pitchFamily="50" charset="-127"/>
              </a:rPr>
              <a:t>amakrishnan &amp; </a:t>
            </a:r>
            <a:r>
              <a:rPr lang="en-US" altLang="ko-KR" sz="2600" b="1" u="sng" dirty="0" err="1">
                <a:latin typeface="Tw Cen MT" pitchFamily="34" charset="0"/>
                <a:ea typeface="굴림" pitchFamily="50" charset="-127"/>
              </a:rPr>
              <a:t>G</a:t>
            </a:r>
            <a:r>
              <a:rPr lang="en-US" altLang="ko-KR" sz="2600" dirty="0" err="1">
                <a:latin typeface="Tw Cen MT" pitchFamily="34" charset="0"/>
                <a:ea typeface="굴림" pitchFamily="50" charset="-127"/>
              </a:rPr>
              <a:t>ehrke</a:t>
            </a:r>
            <a:endParaRPr lang="en-US" altLang="ko-KR" sz="2600" dirty="0">
              <a:latin typeface="Tw Cen MT" pitchFamily="34" charset="0"/>
              <a:ea typeface="굴림" pitchFamily="50" charset="-127"/>
            </a:endParaRPr>
          </a:p>
          <a:p>
            <a:pPr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ko-KR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Database Processing, </a:t>
            </a:r>
            <a:r>
              <a:rPr lang="en-US" altLang="ko-KR" b="1" i="0" u="sng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K</a:t>
            </a:r>
            <a:r>
              <a:rPr lang="en-US" altLang="ko-KR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roenke &amp; </a:t>
            </a:r>
            <a:r>
              <a:rPr lang="en-US" altLang="ko-KR" b="1" i="0" u="sng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A</a:t>
            </a:r>
            <a:r>
              <a:rPr lang="en-US" altLang="ko-KR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uer</a:t>
            </a:r>
          </a:p>
          <a:p>
            <a:pPr lvl="8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endParaRPr lang="en-US" altLang="ko-KR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ko-KR" altLang="en-US" dirty="0">
                <a:latin typeface="Tw Cen MT" pitchFamily="34" charset="0"/>
                <a:ea typeface="굴림" pitchFamily="50" charset="-127"/>
              </a:rPr>
              <a:t>수업 진행 순서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ko-KR" sz="26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MySQL, MS </a:t>
            </a:r>
            <a:r>
              <a:rPr lang="en-US" altLang="ko-KR" dirty="0">
                <a:latin typeface="Tw Cen MT" pitchFamily="34" charset="0"/>
                <a:ea typeface="굴림" pitchFamily="50" charset="-127"/>
              </a:rPr>
              <a:t>SQL Server</a:t>
            </a:r>
            <a:r>
              <a:rPr lang="en-US" altLang="ko-KR" sz="26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 </a:t>
            </a:r>
            <a:r>
              <a:rPr lang="ko-KR" altLang="en-US" sz="26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및 </a:t>
            </a:r>
            <a:r>
              <a:rPr lang="en-US" altLang="ko-KR" sz="26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SQL </a:t>
            </a:r>
            <a:r>
              <a:rPr lang="ko-KR" altLang="en-US" sz="26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복습 관련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en-US" altLang="ko-KR" dirty="0">
                <a:latin typeface="Tw Cen MT" pitchFamily="34" charset="0"/>
                <a:ea typeface="굴림" pitchFamily="50" charset="-127"/>
              </a:rPr>
              <a:t>Relational Algebra(</a:t>
            </a:r>
            <a:r>
              <a:rPr lang="ko-KR" altLang="en-US" dirty="0">
                <a:latin typeface="Tw Cen MT" pitchFamily="34" charset="0"/>
                <a:ea typeface="굴림" pitchFamily="50" charset="-127"/>
              </a:rPr>
              <a:t>관계대수</a:t>
            </a:r>
            <a:r>
              <a:rPr lang="en-US" altLang="ko-KR" dirty="0">
                <a:latin typeface="Tw Cen MT" pitchFamily="34" charset="0"/>
                <a:ea typeface="굴림" pitchFamily="50" charset="-127"/>
              </a:rPr>
              <a:t>) - RG</a:t>
            </a:r>
            <a:endParaRPr lang="en-US" altLang="ko-KR" sz="2600" dirty="0"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en-US" altLang="ko-KR" dirty="0">
                <a:latin typeface="Tw Cen MT" pitchFamily="34" charset="0"/>
                <a:ea typeface="굴림" pitchFamily="50" charset="-127"/>
              </a:rPr>
              <a:t>Index and Table organization (</a:t>
            </a:r>
            <a:r>
              <a:rPr lang="ko-KR" altLang="en-US" dirty="0">
                <a:latin typeface="Tw Cen MT" pitchFamily="34" charset="0"/>
                <a:ea typeface="굴림" pitchFamily="50" charset="-127"/>
              </a:rPr>
              <a:t>물리적 저장구조</a:t>
            </a:r>
            <a:r>
              <a:rPr lang="en-US" altLang="ko-KR" dirty="0">
                <a:latin typeface="Tw Cen MT" pitchFamily="34" charset="0"/>
                <a:ea typeface="굴림" pitchFamily="50" charset="-127"/>
              </a:rPr>
              <a:t>) - RG</a:t>
            </a: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en-US" altLang="ko-KR" dirty="0">
                <a:latin typeface="Tw Cen MT" pitchFamily="34" charset="0"/>
                <a:ea typeface="굴림" pitchFamily="50" charset="-127"/>
              </a:rPr>
              <a:t>Query Processing and Query Optimization - RG</a:t>
            </a: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en-US" altLang="ko-KR" dirty="0">
                <a:latin typeface="Tw Cen MT" pitchFamily="34" charset="0"/>
                <a:ea typeface="굴림" pitchFamily="50" charset="-127"/>
              </a:rPr>
              <a:t>E-R Model, Normalization - KA</a:t>
            </a:r>
          </a:p>
          <a:p>
            <a:pPr lvl="2">
              <a:buClr>
                <a:srgbClr val="FEB80A"/>
              </a:buClr>
              <a:buFont typeface="Wingdings"/>
              <a:buChar char="Ø"/>
            </a:pPr>
            <a:endParaRPr lang="ko-KR" altLang="en-US" sz="17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ko-KR" altLang="en-US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endParaRPr lang="ko-KR" altLang="en-US" dirty="0">
              <a:latin typeface="Tw Cen MT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26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ko-KR" altLang="en-US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수업 관련 정보</a:t>
            </a:r>
            <a:endParaRPr lang="ko-KR" altLang="en-US" sz="4400" b="0" i="0" dirty="0">
              <a:solidFill>
                <a:srgbClr val="4F271C"/>
              </a:solidFill>
              <a:latin typeface="Tw Cen MT" pitchFamily="34" charset="0"/>
              <a:ea typeface="굴림" pitchFamily="50" charset="-127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88504" y="1600200"/>
            <a:ext cx="9145016" cy="4997152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ko-KR" altLang="en-US" sz="2900" b="0" i="0" dirty="0" err="1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이러닝</a:t>
            </a:r>
            <a:r>
              <a:rPr lang="ko-KR" altLang="en-US" sz="29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 시스템</a:t>
            </a:r>
            <a:endParaRPr lang="en-US" altLang="ko-KR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lvl="2">
              <a:buClr>
                <a:srgbClr val="FEB80A"/>
              </a:buClr>
              <a:buFont typeface="Wingdings"/>
              <a:buChar char="Ø"/>
            </a:pPr>
            <a:r>
              <a:rPr lang="ko-KR" altLang="en-US" sz="17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공지 사항</a:t>
            </a:r>
            <a:r>
              <a:rPr lang="en-US" altLang="ko-KR" sz="17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, </a:t>
            </a:r>
            <a:r>
              <a:rPr lang="ko-KR" altLang="en-US" sz="17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자료실에 정보 올릴 예정</a:t>
            </a: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ko-KR" altLang="en-US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endParaRPr lang="ko-KR" altLang="en-US" dirty="0">
              <a:latin typeface="Tw Cen MT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22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ko-KR" altLang="en-US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목표 및 주요 내용</a:t>
            </a:r>
            <a:endParaRPr lang="ko-KR" altLang="en-US" sz="4400" b="0" i="0" dirty="0">
              <a:solidFill>
                <a:srgbClr val="4F271C"/>
              </a:solidFill>
              <a:latin typeface="Tw Cen MT" pitchFamily="34" charset="0"/>
              <a:ea typeface="굴림" pitchFamily="50" charset="-127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700808"/>
            <a:ext cx="8832850" cy="4395192"/>
          </a:xfrm>
        </p:spPr>
        <p:txBody>
          <a:bodyPr>
            <a:normAutofit fontScale="85000" lnSpcReduction="20000"/>
          </a:bodyPr>
          <a:lstStyle/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ko-KR" altLang="en-US" sz="29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데이터베이스의 물리적</a:t>
            </a:r>
            <a:r>
              <a:rPr lang="en-US" altLang="ko-KR" sz="29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/</a:t>
            </a:r>
            <a:r>
              <a:rPr lang="ko-KR" altLang="en-US" sz="29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논리적 설계 능력 </a:t>
            </a:r>
            <a:r>
              <a:rPr lang="ko-KR" altLang="en-US" dirty="0">
                <a:latin typeface="Tw Cen MT" pitchFamily="34" charset="0"/>
                <a:ea typeface="굴림" pitchFamily="50" charset="-127"/>
              </a:rPr>
              <a:t>배양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ko-KR" altLang="en-US" dirty="0">
                <a:latin typeface="Tw Cen MT" pitchFamily="34" charset="0"/>
                <a:ea typeface="굴림" pitchFamily="50" charset="-127"/>
              </a:rPr>
              <a:t>질의 처리 과정에 대한 이해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ko-KR" altLang="en-US" b="1" dirty="0">
                <a:latin typeface="Tw Cen MT" pitchFamily="34" charset="0"/>
                <a:ea typeface="굴림" pitchFamily="50" charset="-127"/>
              </a:rPr>
              <a:t>논리적 설계</a:t>
            </a:r>
            <a:r>
              <a:rPr lang="ko-KR" altLang="en-US" dirty="0">
                <a:latin typeface="Tw Cen MT" pitchFamily="34" charset="0"/>
                <a:ea typeface="굴림" pitchFamily="50" charset="-127"/>
              </a:rPr>
              <a:t> 관련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r>
              <a:rPr lang="en-US" altLang="ko-KR" dirty="0">
                <a:latin typeface="Tw Cen MT" pitchFamily="34" charset="0"/>
                <a:ea typeface="굴림" pitchFamily="50" charset="-127"/>
              </a:rPr>
              <a:t>E-R </a:t>
            </a:r>
            <a:r>
              <a:rPr lang="ko-KR" altLang="en-US" dirty="0">
                <a:latin typeface="Tw Cen MT" pitchFamily="34" charset="0"/>
                <a:ea typeface="굴림" pitchFamily="50" charset="-127"/>
              </a:rPr>
              <a:t>데이터 모델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r>
              <a:rPr lang="ko-KR" altLang="en-US" dirty="0" err="1">
                <a:latin typeface="Tw Cen MT" pitchFamily="34" charset="0"/>
                <a:ea typeface="굴림" pitchFamily="50" charset="-127"/>
              </a:rPr>
              <a:t>관계형</a:t>
            </a:r>
            <a:r>
              <a:rPr lang="ko-KR" altLang="en-US" dirty="0">
                <a:latin typeface="Tw Cen MT" pitchFamily="34" charset="0"/>
                <a:ea typeface="굴림" pitchFamily="50" charset="-127"/>
              </a:rPr>
              <a:t> 모델과 정규화 개념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>
              <a:buClr>
                <a:srgbClr val="3891A7"/>
              </a:buClr>
              <a:buFont typeface="Wingdings"/>
              <a:buChar char="Ø"/>
            </a:pPr>
            <a:r>
              <a:rPr lang="ko-KR" altLang="en-US" b="1" dirty="0">
                <a:latin typeface="Tw Cen MT" pitchFamily="34" charset="0"/>
                <a:ea typeface="굴림" pitchFamily="50" charset="-127"/>
              </a:rPr>
              <a:t>물리적 설계 </a:t>
            </a:r>
            <a:r>
              <a:rPr lang="ko-KR" altLang="en-US" dirty="0">
                <a:latin typeface="Tw Cen MT" pitchFamily="34" charset="0"/>
                <a:ea typeface="굴림" pitchFamily="50" charset="-127"/>
              </a:rPr>
              <a:t>관련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r>
              <a:rPr lang="ko-KR" altLang="en-US" dirty="0">
                <a:latin typeface="Tw Cen MT" pitchFamily="34" charset="0"/>
                <a:ea typeface="굴림" pitchFamily="50" charset="-127"/>
              </a:rPr>
              <a:t>테이블의 파일 구조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r>
              <a:rPr lang="ko-KR" altLang="en-US" dirty="0">
                <a:latin typeface="Tw Cen MT" pitchFamily="34" charset="0"/>
                <a:ea typeface="굴림" pitchFamily="50" charset="-127"/>
              </a:rPr>
              <a:t>다양한 종류의 인덱스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>
              <a:buClr>
                <a:srgbClr val="3891A7"/>
              </a:buClr>
              <a:buFont typeface="Wingdings"/>
              <a:buChar char="Ø"/>
            </a:pPr>
            <a:r>
              <a:rPr lang="ko-KR" altLang="en-US" b="1" dirty="0">
                <a:latin typeface="Tw Cen MT" pitchFamily="34" charset="0"/>
                <a:ea typeface="굴림" pitchFamily="50" charset="-127"/>
              </a:rPr>
              <a:t>질의 처리 </a:t>
            </a:r>
            <a:r>
              <a:rPr lang="ko-KR" altLang="en-US" dirty="0">
                <a:latin typeface="Tw Cen MT" pitchFamily="34" charset="0"/>
                <a:ea typeface="굴림" pitchFamily="50" charset="-127"/>
              </a:rPr>
              <a:t>관련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r>
              <a:rPr lang="en-US" altLang="ko-KR" dirty="0">
                <a:latin typeface="Tw Cen MT" pitchFamily="34" charset="0"/>
                <a:ea typeface="굴림" pitchFamily="50" charset="-127"/>
              </a:rPr>
              <a:t>SQL </a:t>
            </a:r>
            <a:r>
              <a:rPr lang="ko-KR" altLang="en-US" dirty="0">
                <a:latin typeface="Tw Cen MT" pitchFamily="34" charset="0"/>
                <a:ea typeface="굴림" pitchFamily="50" charset="-127"/>
              </a:rPr>
              <a:t>문의 질의 처리 과정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r>
              <a:rPr lang="ko-KR" altLang="en-US" dirty="0">
                <a:latin typeface="Tw Cen MT" pitchFamily="34" charset="0"/>
                <a:ea typeface="굴림" pitchFamily="50" charset="-127"/>
              </a:rPr>
              <a:t>질의 최적화 개념</a:t>
            </a:r>
            <a:endParaRPr lang="en-US" altLang="ko-KR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ko-KR" altLang="en-US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ko-KR" altLang="en-US" dirty="0">
              <a:latin typeface="Tw Cen MT" pitchFamily="34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ko-KR" altLang="en-US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논리적 설계 </a:t>
            </a:r>
            <a:r>
              <a:rPr lang="en-US" altLang="ko-KR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– rough idea</a:t>
            </a:r>
            <a:endParaRPr lang="ko-KR" altLang="en-US" sz="4400" b="0" i="0" dirty="0">
              <a:solidFill>
                <a:srgbClr val="4F271C"/>
              </a:solidFill>
              <a:latin typeface="Tw Cen MT" pitchFamily="34" charset="0"/>
              <a:ea typeface="굴림" pitchFamily="50" charset="-127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997152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ko-KR" sz="29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E-R modeling</a:t>
            </a:r>
            <a:endParaRPr lang="ko-KR" altLang="en-US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ko-KR" altLang="en-US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ko-KR" altLang="en-US" dirty="0">
                <a:latin typeface="Tw Cen MT" pitchFamily="34" charset="0"/>
                <a:ea typeface="굴림" pitchFamily="50" charset="-127"/>
              </a:rPr>
              <a:t>테이블 설계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r>
              <a:rPr lang="en-US" altLang="ko-KR" dirty="0">
                <a:latin typeface="Tw Cen MT" pitchFamily="34" charset="0"/>
                <a:ea typeface="굴림" pitchFamily="50" charset="-127"/>
              </a:rPr>
              <a:t>E-R diagram</a:t>
            </a:r>
            <a:r>
              <a:rPr lang="ko-KR" altLang="en-US" dirty="0">
                <a:latin typeface="Tw Cen MT" pitchFamily="34" charset="0"/>
                <a:ea typeface="굴림" pitchFamily="50" charset="-127"/>
              </a:rPr>
              <a:t>으로부터 </a:t>
            </a:r>
            <a:r>
              <a:rPr lang="ko-KR" altLang="en-US" dirty="0" err="1">
                <a:latin typeface="Tw Cen MT" pitchFamily="34" charset="0"/>
                <a:ea typeface="굴림" pitchFamily="50" charset="-127"/>
              </a:rPr>
              <a:t>매핑</a:t>
            </a:r>
            <a:r>
              <a:rPr lang="ko-KR" altLang="en-US" dirty="0">
                <a:latin typeface="Tw Cen MT" pitchFamily="34" charset="0"/>
                <a:ea typeface="굴림" pitchFamily="50" charset="-127"/>
              </a:rPr>
              <a:t> </a:t>
            </a:r>
            <a:r>
              <a:rPr lang="en-US" altLang="ko-KR" dirty="0">
                <a:latin typeface="Tw Cen MT" pitchFamily="34" charset="0"/>
                <a:ea typeface="굴림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Tw Cen MT" pitchFamily="34" charset="0"/>
                <a:ea typeface="굴림" pitchFamily="50" charset="-127"/>
                <a:sym typeface="Wingdings" panose="05000000000000000000" pitchFamily="2" charset="2"/>
              </a:rPr>
              <a:t>테이블</a:t>
            </a:r>
            <a:r>
              <a:rPr lang="en-US" altLang="ko-KR" dirty="0">
                <a:latin typeface="Tw Cen MT" pitchFamily="34" charset="0"/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Tw Cen MT" pitchFamily="34" charset="0"/>
                <a:ea typeface="굴림" pitchFamily="50" charset="-127"/>
                <a:sym typeface="Wingdings" panose="05000000000000000000" pitchFamily="2" charset="2"/>
              </a:rPr>
              <a:t>구조로 변경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r>
              <a:rPr lang="ko-KR" altLang="en-US" dirty="0">
                <a:latin typeface="Tw Cen MT" pitchFamily="34" charset="0"/>
                <a:ea typeface="굴림" pitchFamily="50" charset="-127"/>
              </a:rPr>
              <a:t>정규화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r>
              <a:rPr lang="ko-KR" altLang="en-US" dirty="0">
                <a:latin typeface="Tw Cen MT" pitchFamily="34" charset="0"/>
                <a:ea typeface="굴림" pitchFamily="50" charset="-127"/>
              </a:rPr>
              <a:t>설계된 테이블들이 적절한지 분석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471" y="1600200"/>
            <a:ext cx="6531943" cy="29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0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ko-KR" altLang="en-US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물리적 설계 </a:t>
            </a:r>
            <a:r>
              <a:rPr lang="en-US" altLang="ko-KR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– rough idea</a:t>
            </a:r>
            <a:endParaRPr lang="ko-KR" altLang="en-US" sz="4400" b="0" i="0" dirty="0">
              <a:solidFill>
                <a:srgbClr val="4F271C"/>
              </a:solidFill>
              <a:latin typeface="Tw Cen MT" pitchFamily="34" charset="0"/>
              <a:ea typeface="굴림" pitchFamily="50" charset="-127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997152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ko-KR" altLang="en-US" sz="29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테이블의 물리적 구조 </a:t>
            </a:r>
            <a:r>
              <a:rPr lang="en-US" altLang="ko-KR" sz="29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– </a:t>
            </a:r>
            <a:r>
              <a:rPr lang="ko-KR" altLang="en-US" sz="29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파일</a:t>
            </a:r>
            <a:endParaRPr lang="en-US" altLang="ko-KR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ko-KR" altLang="en-US" dirty="0">
                <a:latin typeface="Tw Cen MT" pitchFamily="34" charset="0"/>
                <a:ea typeface="굴림" pitchFamily="50" charset="-127"/>
              </a:rPr>
              <a:t>레코드와 페이지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ko-KR" sz="29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Index </a:t>
            </a:r>
            <a:r>
              <a:rPr lang="ko-KR" altLang="en-US" sz="29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개념 예제</a:t>
            </a:r>
            <a:endParaRPr lang="en-US" altLang="ko-KR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ko-KR" altLang="en-US" sz="2600" dirty="0">
                <a:latin typeface="Tw Cen MT" pitchFamily="34" charset="0"/>
                <a:ea typeface="굴림" pitchFamily="50" charset="-127"/>
              </a:rPr>
              <a:t>다양한 구조의 인덱스</a:t>
            </a:r>
            <a:r>
              <a:rPr lang="en-US" altLang="ko-KR" sz="2600" dirty="0">
                <a:latin typeface="Tw Cen MT" pitchFamily="34" charset="0"/>
                <a:ea typeface="굴림" pitchFamily="50" charset="-127"/>
              </a:rPr>
              <a:t>: B+ tree, Hash </a:t>
            </a:r>
            <a:endParaRPr lang="ko-KR" altLang="en-US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ko-KR" altLang="en-US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endParaRPr lang="ko-KR" altLang="en-US" dirty="0">
              <a:latin typeface="Tw Cen MT" pitchFamily="34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40" y="3618309"/>
            <a:ext cx="76200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1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ko-KR" altLang="en-US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질의 처리 </a:t>
            </a:r>
            <a:r>
              <a:rPr lang="en-US" altLang="ko-KR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– rough idea1</a:t>
            </a:r>
            <a:endParaRPr lang="ko-KR" altLang="en-US" sz="4400" b="0" i="0" dirty="0">
              <a:solidFill>
                <a:srgbClr val="4F271C"/>
              </a:solidFill>
              <a:latin typeface="Tw Cen MT" pitchFamily="34" charset="0"/>
              <a:ea typeface="굴림" pitchFamily="50" charset="-127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997152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ko-KR" altLang="en-US" sz="29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처리 절차 흐름도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endParaRPr lang="en-US" altLang="ko-KR" sz="2900" dirty="0">
              <a:latin typeface="Tw Cen MT" pitchFamily="34" charset="0"/>
              <a:ea typeface="굴림" pitchFamily="50" charset="-127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ko-KR" altLang="en-US" sz="2900" dirty="0">
                <a:latin typeface="Tw Cen MT" pitchFamily="34" charset="0"/>
                <a:ea typeface="굴림" pitchFamily="50" charset="-127"/>
              </a:rPr>
              <a:t>관계대수</a:t>
            </a:r>
            <a:endParaRPr lang="en-US" altLang="ko-KR" sz="2900" dirty="0">
              <a:latin typeface="Tw Cen MT" pitchFamily="34" charset="0"/>
              <a:ea typeface="굴림" pitchFamily="50" charset="-127"/>
            </a:endParaRPr>
          </a:p>
          <a:p>
            <a:pPr lvl="2">
              <a:buClr>
                <a:srgbClr val="FEB80A"/>
              </a:buClr>
              <a:buFont typeface="Wingdings"/>
              <a:buChar char="Ø"/>
            </a:pPr>
            <a:r>
              <a:rPr lang="ko-KR" altLang="en-US" sz="2300" dirty="0">
                <a:latin typeface="Tw Cen MT" pitchFamily="34" charset="0"/>
                <a:ea typeface="굴림" pitchFamily="50" charset="-127"/>
              </a:rPr>
              <a:t>처리 절차 기술</a:t>
            </a:r>
            <a:r>
              <a:rPr lang="en-US" altLang="ko-KR" sz="2300" dirty="0">
                <a:latin typeface="Tw Cen MT" pitchFamily="34" charset="0"/>
                <a:ea typeface="굴림" pitchFamily="50" charset="-127"/>
              </a:rPr>
              <a:t> </a:t>
            </a:r>
            <a:endParaRPr lang="ko-KR" altLang="en-US" sz="23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ko-KR" altLang="en-US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endParaRPr lang="ko-KR" altLang="en-US" dirty="0">
              <a:latin typeface="Tw Cen MT" pitchFamily="34" charset="0"/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342" y="1253074"/>
            <a:ext cx="3620591" cy="544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8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ko-KR" altLang="en-US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질의 처리 </a:t>
            </a:r>
            <a:r>
              <a:rPr lang="en-US" altLang="ko-KR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– rough idea2</a:t>
            </a:r>
            <a:endParaRPr lang="ko-KR" altLang="en-US" sz="4400" b="0" i="0" dirty="0">
              <a:solidFill>
                <a:srgbClr val="4F271C"/>
              </a:solidFill>
              <a:latin typeface="Tw Cen MT" pitchFamily="34" charset="0"/>
              <a:ea typeface="굴림" pitchFamily="50" charset="-127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16496" y="1600200"/>
            <a:ext cx="8832850" cy="4997152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ko-KR" altLang="en-US" sz="29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관계대수</a:t>
            </a:r>
            <a:endParaRPr lang="en-US" altLang="ko-KR" sz="2900" dirty="0">
              <a:latin typeface="Tw Cen MT" pitchFamily="34" charset="0"/>
              <a:ea typeface="굴림" pitchFamily="50" charset="-127"/>
            </a:endParaRPr>
          </a:p>
          <a:p>
            <a:pPr lvl="2">
              <a:buClr>
                <a:srgbClr val="FEB80A"/>
              </a:buClr>
              <a:buFont typeface="Wingdings"/>
              <a:buChar char="Ø"/>
            </a:pPr>
            <a:r>
              <a:rPr lang="ko-KR" altLang="en-US" sz="2300" dirty="0">
                <a:latin typeface="Tw Cen MT" pitchFamily="34" charset="0"/>
                <a:ea typeface="굴림" pitchFamily="50" charset="-127"/>
              </a:rPr>
              <a:t>처리 절차</a:t>
            </a:r>
            <a:br>
              <a:rPr lang="en-US" altLang="ko-KR" sz="2300" dirty="0">
                <a:latin typeface="Tw Cen MT" pitchFamily="34" charset="0"/>
                <a:ea typeface="굴림" pitchFamily="50" charset="-127"/>
              </a:rPr>
            </a:br>
            <a:r>
              <a:rPr lang="ko-KR" altLang="en-US" sz="2300" dirty="0">
                <a:latin typeface="Tw Cen MT" pitchFamily="34" charset="0"/>
                <a:ea typeface="굴림" pitchFamily="50" charset="-127"/>
              </a:rPr>
              <a:t>기술</a:t>
            </a:r>
            <a:r>
              <a:rPr lang="en-US" altLang="ko-KR" sz="2300" dirty="0">
                <a:latin typeface="Tw Cen MT" pitchFamily="34" charset="0"/>
                <a:ea typeface="굴림" pitchFamily="50" charset="-127"/>
              </a:rPr>
              <a:t> </a:t>
            </a:r>
            <a:endParaRPr lang="ko-KR" altLang="en-US" sz="23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ko-KR" altLang="en-US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endParaRPr lang="ko-KR" altLang="en-US" dirty="0">
              <a:latin typeface="Tw Cen MT" pitchFamily="34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752" y="1469876"/>
            <a:ext cx="7010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ko-KR" altLang="en-US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질의 처리 </a:t>
            </a:r>
            <a:r>
              <a:rPr lang="en-US" altLang="ko-KR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– rough idea3</a:t>
            </a:r>
            <a:endParaRPr lang="ko-KR" altLang="en-US" sz="4400" b="0" i="0" dirty="0">
              <a:solidFill>
                <a:srgbClr val="4F271C"/>
              </a:solidFill>
              <a:latin typeface="Tw Cen MT" pitchFamily="34" charset="0"/>
              <a:ea typeface="굴림" pitchFamily="50" charset="-127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997152"/>
          </a:xfrm>
        </p:spPr>
        <p:txBody>
          <a:bodyPr>
            <a:normAutofit/>
          </a:bodyPr>
          <a:lstStyle/>
          <a:p>
            <a:pPr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ko-KR" sz="2600" dirty="0">
                <a:latin typeface="Tw Cen MT" pitchFamily="34" charset="0"/>
                <a:ea typeface="굴림" pitchFamily="50" charset="-127"/>
              </a:rPr>
              <a:t> </a:t>
            </a:r>
            <a:endParaRPr lang="ko-KR" altLang="en-US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ko-KR" altLang="en-US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endParaRPr lang="ko-KR" altLang="en-US" dirty="0">
              <a:latin typeface="Tw Cen MT" pitchFamily="34" charset="0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4412"/>
          <a:stretch/>
        </p:blipFill>
        <p:spPr>
          <a:xfrm>
            <a:off x="2271464" y="1553210"/>
            <a:ext cx="7290048" cy="522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5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ko-KR" altLang="en-US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질의 처리 </a:t>
            </a:r>
            <a:r>
              <a:rPr lang="en-US" altLang="ko-KR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– rough idea4</a:t>
            </a:r>
            <a:endParaRPr lang="ko-KR" altLang="en-US" sz="4400" b="0" i="0" dirty="0">
              <a:solidFill>
                <a:srgbClr val="4F271C"/>
              </a:solidFill>
              <a:latin typeface="Tw Cen MT" pitchFamily="34" charset="0"/>
              <a:ea typeface="굴림" pitchFamily="50" charset="-127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660400" y="1600200"/>
            <a:ext cx="8832850" cy="4997152"/>
          </a:xfrm>
        </p:spPr>
        <p:txBody>
          <a:bodyPr>
            <a:normAutofit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ko-KR" altLang="en-US" sz="29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질의 실행 계획 예</a:t>
            </a: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lvl="1" indent="-32004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ko-KR" sz="2600" dirty="0" err="1">
                <a:latin typeface="Tw Cen MT" pitchFamily="34" charset="0"/>
                <a:ea typeface="굴림" pitchFamily="50" charset="-127"/>
              </a:rPr>
              <a:t>ee</a:t>
            </a:r>
            <a:r>
              <a:rPr lang="en-US" altLang="ko-KR" sz="2600" dirty="0">
                <a:latin typeface="Tw Cen MT" pitchFamily="34" charset="0"/>
                <a:ea typeface="굴림" pitchFamily="50" charset="-127"/>
              </a:rPr>
              <a:t>, Hash </a:t>
            </a:r>
            <a:endParaRPr lang="ko-KR" altLang="en-US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ko-KR" altLang="en-US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endParaRPr lang="ko-KR" altLang="en-US" dirty="0">
              <a:latin typeface="Tw Cen MT" pitchFamily="34" charset="0"/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1912"/>
          <a:stretch/>
        </p:blipFill>
        <p:spPr>
          <a:xfrm>
            <a:off x="58472" y="1600200"/>
            <a:ext cx="9718970" cy="49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5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ko-KR" altLang="en-US" dirty="0">
                <a:solidFill>
                  <a:srgbClr val="4F271C"/>
                </a:solidFill>
                <a:latin typeface="Tw Cen MT" pitchFamily="34" charset="0"/>
                <a:ea typeface="굴림" pitchFamily="50" charset="-127"/>
              </a:rPr>
              <a:t>사용 시스템</a:t>
            </a:r>
            <a:endParaRPr lang="ko-KR" altLang="en-US" sz="4400" b="0" i="0" dirty="0">
              <a:solidFill>
                <a:srgbClr val="4F271C"/>
              </a:solidFill>
              <a:latin typeface="Tw Cen MT" pitchFamily="34" charset="0"/>
              <a:ea typeface="굴림" pitchFamily="50" charset="-127"/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488504" y="1600200"/>
            <a:ext cx="9145016" cy="4997152"/>
          </a:xfrm>
        </p:spPr>
        <p:txBody>
          <a:bodyPr>
            <a:normAutofit lnSpcReduction="10000"/>
          </a:bodyPr>
          <a:lstStyle/>
          <a:p>
            <a:pPr marL="320040" indent="-320040" algn="l" defTabSz="914400">
              <a:spcBef>
                <a:spcPts val="700"/>
              </a:spcBef>
              <a:buClr>
                <a:srgbClr val="FEB80A"/>
              </a:buClr>
              <a:buSzPct val="60000"/>
              <a:buFont typeface="Wingdings"/>
              <a:buChar char="Ø"/>
            </a:pPr>
            <a:r>
              <a:rPr lang="en-US" altLang="ko-KR" sz="28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MySQL</a:t>
            </a:r>
            <a:endParaRPr lang="en-US" altLang="ko-KR" sz="2800" dirty="0"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ko-KR" altLang="en-US" sz="2400" dirty="0">
                <a:latin typeface="Tw Cen MT" pitchFamily="34" charset="0"/>
                <a:ea typeface="굴림" pitchFamily="50" charset="-127"/>
              </a:rPr>
              <a:t>설치 방법</a:t>
            </a:r>
            <a:endParaRPr lang="en-US" altLang="ko-KR" sz="2400" dirty="0">
              <a:latin typeface="Tw Cen MT" pitchFamily="34" charset="0"/>
              <a:ea typeface="굴림" pitchFamily="50" charset="-127"/>
            </a:endParaRPr>
          </a:p>
          <a:p>
            <a:pPr lvl="2">
              <a:buClr>
                <a:srgbClr val="FEB80A"/>
              </a:buClr>
              <a:buFont typeface="Wingdings"/>
              <a:buChar char="Ø"/>
            </a:pPr>
            <a:r>
              <a:rPr lang="en-US" altLang="ko-KR" sz="1800" dirty="0">
                <a:latin typeface="Tw Cen MT" pitchFamily="34" charset="0"/>
                <a:ea typeface="굴림" pitchFamily="50" charset="-127"/>
              </a:rPr>
              <a:t>MySQL </a:t>
            </a:r>
            <a:r>
              <a:rPr lang="ko-KR" altLang="en-US" sz="1800" dirty="0">
                <a:latin typeface="Tw Cen MT" pitchFamily="34" charset="0"/>
                <a:ea typeface="굴림" pitchFamily="50" charset="-127"/>
              </a:rPr>
              <a:t>설치 방법을 제공하는 사이트들 참조</a:t>
            </a:r>
            <a:r>
              <a:rPr lang="en-US" altLang="ko-KR" sz="1800" dirty="0">
                <a:latin typeface="Tw Cen MT" pitchFamily="34" charset="0"/>
                <a:ea typeface="굴림" pitchFamily="50" charset="-127"/>
              </a:rPr>
              <a:t>.</a:t>
            </a:r>
          </a:p>
          <a:p>
            <a:pPr lvl="2">
              <a:buClr>
                <a:srgbClr val="FEB80A"/>
              </a:buClr>
              <a:buFont typeface="Wingdings"/>
              <a:buChar char="Ø"/>
            </a:pPr>
            <a:r>
              <a:rPr lang="en-US" altLang="ko-KR" sz="1800" dirty="0">
                <a:latin typeface="Tw Cen MT" pitchFamily="34" charset="0"/>
                <a:ea typeface="굴림" pitchFamily="50" charset="-127"/>
              </a:rPr>
              <a:t>http://withcoding.com/26 </a:t>
            </a: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ko-KR" altLang="en-US" sz="2400" dirty="0">
                <a:latin typeface="Tw Cen MT" pitchFamily="34" charset="0"/>
                <a:ea typeface="굴림" pitchFamily="50" charset="-127"/>
              </a:rPr>
              <a:t>자료</a:t>
            </a:r>
            <a:endParaRPr lang="en-US" altLang="ko-KR" sz="2400" dirty="0">
              <a:latin typeface="Tw Cen MT" pitchFamily="34" charset="0"/>
              <a:ea typeface="굴림" pitchFamily="50" charset="-127"/>
            </a:endParaRPr>
          </a:p>
          <a:p>
            <a:pPr lvl="2">
              <a:buClr>
                <a:srgbClr val="FEB80A"/>
              </a:buClr>
              <a:buFont typeface="Wingdings"/>
              <a:buChar char="Ø"/>
            </a:pPr>
            <a:r>
              <a:rPr lang="en-US" altLang="ko-KR" sz="1800" dirty="0">
                <a:hlinkClick r:id="rId3"/>
              </a:rPr>
              <a:t>http://www.mysqltutorial.org/</a:t>
            </a:r>
            <a:endParaRPr lang="en-US" altLang="ko-KR" sz="17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lvl="2">
              <a:buClr>
                <a:srgbClr val="FEB80A"/>
              </a:buClr>
              <a:buFont typeface="Wingdings"/>
              <a:buChar char="Ø"/>
            </a:pPr>
            <a:r>
              <a:rPr lang="en-US" altLang="ko-KR" sz="17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MySQL tutorial (</a:t>
            </a:r>
            <a:r>
              <a:rPr lang="ko-KR" altLang="en-US" sz="17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다양한 </a:t>
            </a:r>
            <a:r>
              <a:rPr lang="en-US" altLang="ko-KR" sz="1700" b="0" i="0" dirty="0" err="1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Youtube</a:t>
            </a:r>
            <a:r>
              <a:rPr lang="en-US" altLang="ko-KR" sz="17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 </a:t>
            </a:r>
            <a:r>
              <a:rPr lang="ko-KR" altLang="en-US" sz="17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참조</a:t>
            </a:r>
            <a:r>
              <a:rPr lang="en-US" altLang="ko-KR" sz="1700" b="0" i="0" dirty="0">
                <a:solidFill>
                  <a:schemeClr val="tx1"/>
                </a:solidFill>
                <a:latin typeface="Tw Cen MT" pitchFamily="34" charset="0"/>
                <a:ea typeface="굴림" pitchFamily="50" charset="-127"/>
              </a:rPr>
              <a:t>)</a:t>
            </a:r>
          </a:p>
          <a:p>
            <a:pPr lvl="2">
              <a:buClr>
                <a:srgbClr val="FEB80A"/>
              </a:buClr>
              <a:buFont typeface="Wingdings"/>
              <a:buChar char="Ø"/>
            </a:pPr>
            <a:r>
              <a:rPr lang="en-US" altLang="ko-KR" sz="1700" dirty="0">
                <a:latin typeface="Tw Cen MT" pitchFamily="34" charset="0"/>
                <a:ea typeface="굴림" pitchFamily="50" charset="-127"/>
              </a:rPr>
              <a:t>MySQL Workbench Tutorial(</a:t>
            </a:r>
            <a:r>
              <a:rPr lang="en-US" altLang="ko-KR" sz="1700" dirty="0">
                <a:latin typeface="Tw Cen MT" pitchFamily="34" charset="0"/>
                <a:ea typeface="굴림" pitchFamily="50" charset="-127"/>
                <a:hlinkClick r:id="rId4"/>
              </a:rPr>
              <a:t>https://www.youtube.com/watch?v=X_umYKqKaF0</a:t>
            </a:r>
            <a:r>
              <a:rPr lang="en-US" altLang="ko-KR" sz="1700" dirty="0">
                <a:latin typeface="Tw Cen MT" pitchFamily="34" charset="0"/>
                <a:ea typeface="굴림" pitchFamily="50" charset="-127"/>
              </a:rPr>
              <a:t>)</a:t>
            </a:r>
          </a:p>
          <a:p>
            <a:pPr lvl="2">
              <a:buClr>
                <a:srgbClr val="FEB80A"/>
              </a:buClr>
              <a:buFont typeface="Wingdings"/>
              <a:buChar char="Ø"/>
            </a:pPr>
            <a:endParaRPr lang="ko-KR" altLang="en-US" sz="17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>
              <a:buClr>
                <a:srgbClr val="FEB80A"/>
              </a:buClr>
              <a:buFont typeface="Wingdings"/>
              <a:buChar char="Ø"/>
            </a:pPr>
            <a:r>
              <a:rPr lang="en-US" altLang="ko-KR" sz="2800" dirty="0">
                <a:latin typeface="Tw Cen MT" pitchFamily="34" charset="0"/>
                <a:ea typeface="굴림" pitchFamily="50" charset="-127"/>
              </a:rPr>
              <a:t>MS SQL Server Express  -- </a:t>
            </a:r>
            <a:r>
              <a:rPr lang="ko-KR" altLang="en-US" sz="2800" dirty="0">
                <a:latin typeface="Tw Cen MT" pitchFamily="34" charset="0"/>
                <a:ea typeface="굴림" pitchFamily="50" charset="-127"/>
              </a:rPr>
              <a:t>과제로만 사용할 예정</a:t>
            </a:r>
            <a:r>
              <a:rPr lang="en-US" altLang="ko-KR" sz="2800" dirty="0">
                <a:latin typeface="Tw Cen MT" pitchFamily="34" charset="0"/>
                <a:ea typeface="굴림" pitchFamily="50" charset="-127"/>
              </a:rPr>
              <a:t>.</a:t>
            </a:r>
          </a:p>
          <a:p>
            <a:pPr lvl="1">
              <a:buClr>
                <a:srgbClr val="FEB80A"/>
              </a:buClr>
              <a:buFont typeface="Wingdings"/>
              <a:buChar char="Ø"/>
            </a:pPr>
            <a:r>
              <a:rPr lang="ko-KR" altLang="en-US" sz="2400" dirty="0">
                <a:latin typeface="Tw Cen MT" pitchFamily="34" charset="0"/>
                <a:ea typeface="굴림" pitchFamily="50" charset="-127"/>
              </a:rPr>
              <a:t>자료</a:t>
            </a:r>
            <a:endParaRPr lang="en-US" altLang="ko-KR" sz="2400" dirty="0">
              <a:latin typeface="Tw Cen MT" pitchFamily="34" charset="0"/>
              <a:ea typeface="굴림" pitchFamily="50" charset="-127"/>
            </a:endParaRPr>
          </a:p>
          <a:p>
            <a:pPr lvl="2">
              <a:buClr>
                <a:srgbClr val="FEB80A"/>
              </a:buClr>
              <a:buFont typeface="Wingdings"/>
              <a:buChar char="Ø"/>
            </a:pPr>
            <a:r>
              <a:rPr lang="en-US" altLang="ko-KR" sz="2000" dirty="0">
                <a:hlinkClick r:id="rId5"/>
              </a:rPr>
              <a:t>http://www.sqlservertutorial.net/</a:t>
            </a:r>
            <a:r>
              <a:rPr lang="en-US" altLang="ko-KR" sz="2000" dirty="0"/>
              <a:t>    (developer edition </a:t>
            </a:r>
            <a:r>
              <a:rPr lang="ko-KR" altLang="en-US" sz="2000" dirty="0"/>
              <a:t>기반 설명</a:t>
            </a:r>
            <a:r>
              <a:rPr lang="en-US" altLang="ko-KR" sz="2000" dirty="0"/>
              <a:t>)</a:t>
            </a:r>
            <a:endParaRPr lang="en-US" altLang="ko-KR" sz="2100" dirty="0">
              <a:latin typeface="Tw Cen MT" pitchFamily="34" charset="0"/>
              <a:ea typeface="굴림" pitchFamily="50" charset="-127"/>
            </a:endParaRPr>
          </a:p>
          <a:p>
            <a:pPr lvl="2">
              <a:buClr>
                <a:srgbClr val="FEB80A"/>
              </a:buClr>
              <a:buFont typeface="Wingdings"/>
              <a:buChar char="Ø"/>
            </a:pPr>
            <a:r>
              <a:rPr lang="en-US" altLang="ko-KR" sz="2000" dirty="0">
                <a:hlinkClick r:id="rId6"/>
              </a:rPr>
              <a:t>https://www.microsoft.com/en-us/sql-server/sql-server-editions-express</a:t>
            </a:r>
            <a:endParaRPr lang="en-US" altLang="ko-KR" sz="2000" dirty="0">
              <a:latin typeface="Tw Cen MT" pitchFamily="34" charset="0"/>
              <a:ea typeface="굴림" pitchFamily="50" charset="-127"/>
            </a:endParaRPr>
          </a:p>
          <a:p>
            <a:pPr lvl="2">
              <a:buClr>
                <a:srgbClr val="FEB80A"/>
              </a:buClr>
              <a:buFont typeface="Wingdings"/>
              <a:buChar char="Ø"/>
            </a:pP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dirty="0">
              <a:latin typeface="Tw Cen MT" pitchFamily="34" charset="0"/>
              <a:ea typeface="굴림" pitchFamily="50" charset="-127"/>
            </a:endParaRPr>
          </a:p>
          <a:p>
            <a:pPr indent="-27432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en-US" altLang="ko-KR" sz="29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marL="640080" lvl="1" indent="-274320" algn="l" defTabSz="914400">
              <a:spcBef>
                <a:spcPts val="550"/>
              </a:spcBef>
              <a:buClr>
                <a:srgbClr val="3891A7"/>
              </a:buClr>
              <a:buSzPct val="70000"/>
              <a:buFont typeface="Wingdings"/>
              <a:buChar char="Ø"/>
            </a:pPr>
            <a:endParaRPr lang="ko-KR" altLang="en-US" sz="2600" b="0" i="0" dirty="0">
              <a:solidFill>
                <a:schemeClr val="tx1"/>
              </a:solidFill>
              <a:latin typeface="Tw Cen MT" pitchFamily="34" charset="0"/>
              <a:ea typeface="굴림" pitchFamily="50" charset="-127"/>
            </a:endParaRPr>
          </a:p>
          <a:p>
            <a:pPr lvl="1">
              <a:buClr>
                <a:srgbClr val="3891A7"/>
              </a:buClr>
              <a:buFont typeface="Wingdings"/>
              <a:buChar char="Ø"/>
            </a:pPr>
            <a:endParaRPr lang="ko-KR" altLang="en-US" dirty="0">
              <a:latin typeface="Tw Cen MT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665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F6D1C9-40EC-48DE-82FF-8BD5A97C89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대학 강의용 프레젠테이션(종이와 연필 디자인)</Template>
  <TotalTime>0</TotalTime>
  <Words>402</Words>
  <Application>Microsoft Office PowerPoint</Application>
  <PresentationFormat>A4 용지(210x297mm)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굴림</vt:lpstr>
      <vt:lpstr>Calibri</vt:lpstr>
      <vt:lpstr>Tw Cen MT</vt:lpstr>
      <vt:lpstr>Wingdings</vt:lpstr>
      <vt:lpstr>Wingdings 2</vt:lpstr>
      <vt:lpstr>AcademicPresentation1_TP10352479</vt:lpstr>
      <vt:lpstr>과목 소개</vt:lpstr>
      <vt:lpstr>목표 및 주요 내용</vt:lpstr>
      <vt:lpstr>논리적 설계 – rough idea</vt:lpstr>
      <vt:lpstr>물리적 설계 – rough idea</vt:lpstr>
      <vt:lpstr>질의 처리 – rough idea1</vt:lpstr>
      <vt:lpstr>질의 처리 – rough idea2</vt:lpstr>
      <vt:lpstr>질의 처리 – rough idea3</vt:lpstr>
      <vt:lpstr>질의 처리 – rough idea4</vt:lpstr>
      <vt:lpstr>사용 시스템</vt:lpstr>
      <vt:lpstr>교재 및 수업 진행 순서</vt:lpstr>
      <vt:lpstr>수업 관련 정보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2016-08-31T02:02:21Z</dcterms:created>
  <dcterms:modified xsi:type="dcterms:W3CDTF">2020-08-27T01:27:41Z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TC101671251042</vt:lpwstr>
  </property>
</Properties>
</file>